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3" r:id="rId4"/>
    <p:sldMasterId id="2147483795" r:id="rId5"/>
    <p:sldMasterId id="2147483800" r:id="rId6"/>
    <p:sldMasterId id="2147483781" r:id="rId7"/>
    <p:sldMasterId id="2147483807" r:id="rId8"/>
    <p:sldMasterId id="2147483812" r:id="rId9"/>
  </p:sldMasterIdLst>
  <p:notesMasterIdLst>
    <p:notesMasterId r:id="rId11"/>
  </p:notesMasterIdLst>
  <p:handoutMasterIdLst>
    <p:handoutMasterId r:id="rId12"/>
  </p:handoutMasterIdLst>
  <p:sldIdLst>
    <p:sldId id="441" r:id="rId10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abuse, Lisa" initials="RL" lastIdx="2" clrIdx="6">
    <p:extLst>
      <p:ext uri="{19B8F6BF-5375-455C-9EA6-DF929625EA0E}">
        <p15:presenceInfo xmlns:p15="http://schemas.microsoft.com/office/powerpoint/2012/main" userId="S-1-5-21-3670347269-1734258486-2757495605-27095" providerId="AD"/>
      </p:ext>
    </p:extLst>
  </p:cmAuthor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1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5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  <p:cmAuthor id="6" name="Mayers, Donna" initials="MD" lastIdx="7" clrIdx="5">
    <p:extLst>
      <p:ext uri="{19B8F6BF-5375-455C-9EA6-DF929625EA0E}">
        <p15:presenceInfo xmlns:p15="http://schemas.microsoft.com/office/powerpoint/2012/main" userId="S-1-5-21-3670347269-1734258486-2757495605-26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0A5"/>
    <a:srgbClr val="782260"/>
    <a:srgbClr val="00437B"/>
    <a:srgbClr val="00788E"/>
    <a:srgbClr val="4298BE"/>
    <a:srgbClr val="763AC7"/>
    <a:srgbClr val="002F70"/>
    <a:srgbClr val="154099"/>
    <a:srgbClr val="FFFFFF"/>
    <a:srgbClr val="F9C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5332" autoAdjust="0"/>
  </p:normalViewPr>
  <p:slideViewPr>
    <p:cSldViewPr snapToGrid="0">
      <p:cViewPr varScale="1">
        <p:scale>
          <a:sx n="74" d="100"/>
          <a:sy n="74" d="100"/>
        </p:scale>
        <p:origin x="426" y="108"/>
      </p:cViewPr>
      <p:guideLst>
        <p:guide orient="horz" pos="3240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IMRA LOMA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18287993" cy="10286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-1"/>
          <a:stretch/>
        </p:blipFill>
        <p:spPr>
          <a:xfrm>
            <a:off x="4877" y="1406465"/>
            <a:ext cx="1288149" cy="2918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37D40-5DD3-D008-C701-963ED97B6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672" y="8958648"/>
            <a:ext cx="3246120" cy="95899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C1B6745-BA37-B40E-354F-B28E513B5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8530" y="3792537"/>
            <a:ext cx="8086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Transition slide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9923B-F46C-43E0-FC14-972BD0BF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28" r="3828"/>
          <a:stretch/>
        </p:blipFill>
        <p:spPr>
          <a:xfrm>
            <a:off x="0" y="0"/>
            <a:ext cx="18288000" cy="7818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82AA07-122E-649C-53AC-DE4B716816FE}"/>
              </a:ext>
            </a:extLst>
          </p:cNvPr>
          <p:cNvSpPr/>
          <p:nvPr userDrawn="1"/>
        </p:nvSpPr>
        <p:spPr>
          <a:xfrm>
            <a:off x="0" y="6540559"/>
            <a:ext cx="18288000" cy="1290192"/>
          </a:xfrm>
          <a:prstGeom prst="rect">
            <a:avLst/>
          </a:prstGeom>
          <a:solidFill>
            <a:srgbClr val="1540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4" name="Title Placeholder 37">
            <a:extLst>
              <a:ext uri="{FF2B5EF4-FFF2-40B4-BE49-F238E27FC236}">
                <a16:creationId xmlns:a16="http://schemas.microsoft.com/office/drawing/2014/main" id="{A8FCB034-36E0-4153-E13A-CB52D4AB439B}"/>
              </a:ext>
            </a:extLst>
          </p:cNvPr>
          <p:cNvSpPr txBox="1">
            <a:spLocks/>
          </p:cNvSpPr>
          <p:nvPr userDrawn="1"/>
        </p:nvSpPr>
        <p:spPr>
          <a:xfrm>
            <a:off x="5652820" y="6651866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section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AA1F6-6ADB-325A-6A98-25BDE596D552}"/>
              </a:ext>
            </a:extLst>
          </p:cNvPr>
          <p:cNvSpPr/>
          <p:nvPr userDrawn="1"/>
        </p:nvSpPr>
        <p:spPr>
          <a:xfrm>
            <a:off x="0" y="6277231"/>
            <a:ext cx="18288000" cy="2633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369D947-00E7-E213-A88E-FDE2FE741885}"/>
              </a:ext>
            </a:extLst>
          </p:cNvPr>
          <p:cNvSpPr txBox="1">
            <a:spLocks/>
          </p:cNvSpPr>
          <p:nvPr userDrawn="1"/>
        </p:nvSpPr>
        <p:spPr>
          <a:xfrm>
            <a:off x="15693656" y="9090838"/>
            <a:ext cx="2025503" cy="7655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sz="3150" kern="0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865C6-6EAF-062B-FE4E-3FEE74328B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898" y="9066124"/>
            <a:ext cx="3244957" cy="9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27F188-220B-4AE7-7EBC-BB64CE917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16" y="7404236"/>
            <a:ext cx="3611768" cy="10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9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Last Slide part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914F4A3-3C92-152E-8768-2BB144994DA5}"/>
              </a:ext>
            </a:extLst>
          </p:cNvPr>
          <p:cNvSpPr txBox="1">
            <a:spLocks/>
          </p:cNvSpPr>
          <p:nvPr userDrawn="1"/>
        </p:nvSpPr>
        <p:spPr>
          <a:xfrm>
            <a:off x="10056128" y="7195415"/>
            <a:ext cx="2950938" cy="127583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sz="3150" kern="0" dirty="0"/>
              <a:t>LOGO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DCD26-35B9-D3DF-5350-F2008E130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5" y="7404236"/>
            <a:ext cx="3611768" cy="10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IMRA LOMA outside c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9F6F5-CDF5-9FA5-3697-4E3672363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18287993" cy="102869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8F9507A-CEC9-B1F1-695F-D65683741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8530" y="3792537"/>
            <a:ext cx="8086725" cy="328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-1"/>
          <a:stretch/>
        </p:blipFill>
        <p:spPr>
          <a:xfrm>
            <a:off x="4877" y="1406465"/>
            <a:ext cx="1288149" cy="2918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69" y="9056980"/>
            <a:ext cx="3246120" cy="958988"/>
          </a:xfrm>
          <a:prstGeom prst="rect">
            <a:avLst/>
          </a:prstGeom>
        </p:spPr>
      </p:pic>
      <p:sp>
        <p:nvSpPr>
          <p:cNvPr id="10" name="Picture Placeholder 3"/>
          <p:cNvSpPr txBox="1">
            <a:spLocks/>
          </p:cNvSpPr>
          <p:nvPr userDrawn="1"/>
        </p:nvSpPr>
        <p:spPr>
          <a:xfrm>
            <a:off x="15520988" y="8979195"/>
            <a:ext cx="2364582" cy="102232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sz="3150" kern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5027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lev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871025" y="-1667905"/>
            <a:ext cx="285656" cy="52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40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198074"/>
            <a:ext cx="18288000" cy="9525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6507" y="2724151"/>
            <a:ext cx="11639550" cy="5233988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021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871025" y="-1667905"/>
            <a:ext cx="285656" cy="52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40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198074"/>
            <a:ext cx="18288000" cy="9525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2762251" y="2707483"/>
            <a:ext cx="12218195" cy="53959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871025" y="-1667905"/>
            <a:ext cx="285656" cy="52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40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198074"/>
            <a:ext cx="18288000" cy="9525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82313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levels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871025" y="-1667905"/>
            <a:ext cx="285656" cy="52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40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198074"/>
            <a:ext cx="18288000" cy="9525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6507" y="2724151"/>
            <a:ext cx="11639550" cy="5233988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26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chart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871025" y="-1667905"/>
            <a:ext cx="285656" cy="52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40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198074"/>
            <a:ext cx="18288000" cy="9525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2762251" y="2707483"/>
            <a:ext cx="12218195" cy="53959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blank part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871025" y="-1667905"/>
            <a:ext cx="285656" cy="52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40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198074"/>
            <a:ext cx="18288000" cy="9525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92702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Transi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993541-C696-DC3F-E453-50E167D7A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28" r="3828"/>
          <a:stretch/>
        </p:blipFill>
        <p:spPr>
          <a:xfrm>
            <a:off x="0" y="0"/>
            <a:ext cx="18288000" cy="7818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F6EDC-3C4F-7DA4-EAB1-B76B31B4994B}"/>
              </a:ext>
            </a:extLst>
          </p:cNvPr>
          <p:cNvSpPr/>
          <p:nvPr userDrawn="1"/>
        </p:nvSpPr>
        <p:spPr>
          <a:xfrm>
            <a:off x="0" y="6540559"/>
            <a:ext cx="18288000" cy="1290192"/>
          </a:xfrm>
          <a:prstGeom prst="rect">
            <a:avLst/>
          </a:prstGeom>
          <a:solidFill>
            <a:srgbClr val="1540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4" name="Title Placeholder 37">
            <a:extLst>
              <a:ext uri="{FF2B5EF4-FFF2-40B4-BE49-F238E27FC236}">
                <a16:creationId xmlns:a16="http://schemas.microsoft.com/office/drawing/2014/main" id="{E8E86000-B509-D878-344F-44DB0B576040}"/>
              </a:ext>
            </a:extLst>
          </p:cNvPr>
          <p:cNvSpPr txBox="1">
            <a:spLocks/>
          </p:cNvSpPr>
          <p:nvPr userDrawn="1"/>
        </p:nvSpPr>
        <p:spPr>
          <a:xfrm>
            <a:off x="5652820" y="6651866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section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53798-85AF-7077-009F-B5732AB8BFFF}"/>
              </a:ext>
            </a:extLst>
          </p:cNvPr>
          <p:cNvSpPr/>
          <p:nvPr userDrawn="1"/>
        </p:nvSpPr>
        <p:spPr>
          <a:xfrm>
            <a:off x="0" y="6277231"/>
            <a:ext cx="18288000" cy="2633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83A0F-B45B-20C5-7588-03E468091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88" y="8970433"/>
            <a:ext cx="3244957" cy="9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42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567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5pPr>
      <a:lvl6pPr marL="720054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6pPr>
      <a:lvl7pPr marL="1440108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7pPr>
      <a:lvl8pPr marL="2160162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8pPr>
      <a:lvl9pPr marL="2880216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3150" b="0">
          <a:solidFill>
            <a:schemeClr val="tx1"/>
          </a:solidFill>
          <a:latin typeface="+mn-lt"/>
          <a:ea typeface="+mn-ea"/>
          <a:cs typeface="+mn-cs"/>
        </a:defRPr>
      </a:lvl1pPr>
      <a:lvl2pPr marL="355028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363" b="0">
          <a:solidFill>
            <a:schemeClr val="tx1"/>
          </a:solidFill>
          <a:latin typeface="+mn-lt"/>
        </a:defRPr>
      </a:lvl2pPr>
      <a:lvl3pPr marL="722555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</a:defRPr>
      </a:lvl3pPr>
      <a:lvl4pPr marL="1080081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  <a:cs typeface="Arial" charset="0"/>
        </a:defRPr>
      </a:lvl4pPr>
      <a:lvl5pPr marL="1435109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1890" b="0">
          <a:solidFill>
            <a:schemeClr val="tx1"/>
          </a:solidFill>
          <a:latin typeface="+mn-lt"/>
          <a:cs typeface="Arial" charset="0"/>
        </a:defRPr>
      </a:lvl5pPr>
      <a:lvl6pPr marL="3250242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6pPr>
      <a:lvl7pPr marL="3970299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7pPr>
      <a:lvl8pPr marL="4690350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8pPr>
      <a:lvl9pPr marL="5410404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05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010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016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0216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027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032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037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043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252" userDrawn="1">
          <p15:clr>
            <a:srgbClr val="F26B43"/>
          </p15:clr>
        </p15:guide>
        <p15:guide id="4" pos="11124" userDrawn="1">
          <p15:clr>
            <a:srgbClr val="F26B43"/>
          </p15:clr>
        </p15:guide>
        <p15:guide id="5" orient="horz" pos="5832" userDrawn="1">
          <p15:clr>
            <a:srgbClr val="F26B43"/>
          </p15:clr>
        </p15:guide>
        <p15:guide id="6" pos="1152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64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88" y="8970433"/>
            <a:ext cx="3244957" cy="934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2BD37-B5A3-CB2A-2485-2DCCD1100F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9723" b="19723"/>
          <a:stretch/>
        </p:blipFill>
        <p:spPr>
          <a:xfrm>
            <a:off x="0" y="-1"/>
            <a:ext cx="18288000" cy="13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567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5pPr>
      <a:lvl6pPr marL="720054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6pPr>
      <a:lvl7pPr marL="1440108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7pPr>
      <a:lvl8pPr marL="2160162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8pPr>
      <a:lvl9pPr marL="2880216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3150" b="0">
          <a:solidFill>
            <a:schemeClr val="tx1"/>
          </a:solidFill>
          <a:latin typeface="+mn-lt"/>
          <a:ea typeface="+mn-ea"/>
          <a:cs typeface="+mn-cs"/>
        </a:defRPr>
      </a:lvl1pPr>
      <a:lvl2pPr marL="355028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363" b="0">
          <a:solidFill>
            <a:schemeClr val="tx1"/>
          </a:solidFill>
          <a:latin typeface="+mn-lt"/>
        </a:defRPr>
      </a:lvl2pPr>
      <a:lvl3pPr marL="722555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</a:defRPr>
      </a:lvl3pPr>
      <a:lvl4pPr marL="1080081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  <a:cs typeface="Arial" charset="0"/>
        </a:defRPr>
      </a:lvl4pPr>
      <a:lvl5pPr marL="1435109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1890" b="0">
          <a:solidFill>
            <a:schemeClr val="tx1"/>
          </a:solidFill>
          <a:latin typeface="+mn-lt"/>
          <a:cs typeface="Arial" charset="0"/>
        </a:defRPr>
      </a:lvl5pPr>
      <a:lvl6pPr marL="3250242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6pPr>
      <a:lvl7pPr marL="3970299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7pPr>
      <a:lvl8pPr marL="4690350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8pPr>
      <a:lvl9pPr marL="5410404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05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010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016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0216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027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032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037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043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  <p15:guide id="3" pos="252">
          <p15:clr>
            <a:srgbClr val="F26B43"/>
          </p15:clr>
        </p15:guide>
        <p15:guide id="4" pos="11124">
          <p15:clr>
            <a:srgbClr val="F26B43"/>
          </p15:clr>
        </p15:guide>
        <p15:guide id="5" orient="horz" pos="5832">
          <p15:clr>
            <a:srgbClr val="F26B43"/>
          </p15:clr>
        </p15:guide>
        <p15:guide id="6" pos="115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64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 txBox="1">
            <a:spLocks/>
          </p:cNvSpPr>
          <p:nvPr userDrawn="1"/>
        </p:nvSpPr>
        <p:spPr>
          <a:xfrm>
            <a:off x="15693656" y="9090838"/>
            <a:ext cx="2025503" cy="7655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sz="3150" kern="0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898" y="9066124"/>
            <a:ext cx="3244957" cy="934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12CB06-B702-DFE4-A385-BAF30177FC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9723" b="19723"/>
          <a:stretch/>
        </p:blipFill>
        <p:spPr>
          <a:xfrm>
            <a:off x="0" y="-1"/>
            <a:ext cx="18288000" cy="13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8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567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5pPr>
      <a:lvl6pPr marL="720054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6pPr>
      <a:lvl7pPr marL="1440108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7pPr>
      <a:lvl8pPr marL="2160162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8pPr>
      <a:lvl9pPr marL="2880216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3150" b="0">
          <a:solidFill>
            <a:schemeClr val="tx1"/>
          </a:solidFill>
          <a:latin typeface="+mn-lt"/>
          <a:ea typeface="+mn-ea"/>
          <a:cs typeface="+mn-cs"/>
        </a:defRPr>
      </a:lvl1pPr>
      <a:lvl2pPr marL="355028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363" b="0">
          <a:solidFill>
            <a:schemeClr val="tx1"/>
          </a:solidFill>
          <a:latin typeface="+mn-lt"/>
        </a:defRPr>
      </a:lvl2pPr>
      <a:lvl3pPr marL="722555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</a:defRPr>
      </a:lvl3pPr>
      <a:lvl4pPr marL="1080081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  <a:cs typeface="Arial" charset="0"/>
        </a:defRPr>
      </a:lvl4pPr>
      <a:lvl5pPr marL="1435109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1890" b="0">
          <a:solidFill>
            <a:schemeClr val="tx1"/>
          </a:solidFill>
          <a:latin typeface="+mn-lt"/>
          <a:cs typeface="Arial" charset="0"/>
        </a:defRPr>
      </a:lvl5pPr>
      <a:lvl6pPr marL="3250242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6pPr>
      <a:lvl7pPr marL="3970299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7pPr>
      <a:lvl8pPr marL="4690350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8pPr>
      <a:lvl9pPr marL="5410404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05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010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016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0216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027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032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037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043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  <p15:guide id="3" pos="252">
          <p15:clr>
            <a:srgbClr val="F26B43"/>
          </p15:clr>
        </p15:guide>
        <p15:guide id="4" pos="11124">
          <p15:clr>
            <a:srgbClr val="F26B43"/>
          </p15:clr>
        </p15:guide>
        <p15:guide id="5" orient="horz" pos="5832">
          <p15:clr>
            <a:srgbClr val="F26B43"/>
          </p15:clr>
        </p15:guide>
        <p15:guide id="6" pos="115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64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9E2A0-E88A-2FC3-C262-AE498165C834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61000">
                <a:srgbClr val="001635"/>
              </a:gs>
              <a:gs pos="46000">
                <a:schemeClr val="tx1">
                  <a:lumMod val="92000"/>
                </a:schemeClr>
              </a:gs>
              <a:gs pos="55000">
                <a:srgbClr val="002F7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1C6C8-8E08-5174-313F-77CD3150D01E}"/>
              </a:ext>
            </a:extLst>
          </p:cNvPr>
          <p:cNvSpPr txBox="1"/>
          <p:nvPr userDrawn="1"/>
        </p:nvSpPr>
        <p:spPr>
          <a:xfrm>
            <a:off x="4752975" y="4220170"/>
            <a:ext cx="87820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00" dirty="0">
                <a:solidFill>
                  <a:schemeClr val="bg1"/>
                </a:solidFill>
                <a:latin typeface="Arial Black" panose="020B0A04020102020204" pitchFamily="34" charset="0"/>
              </a:rPr>
              <a:t>Thank</a:t>
            </a:r>
            <a:r>
              <a:rPr lang="en-US" sz="11400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 You</a:t>
            </a:r>
            <a:endParaRPr lang="en-US" sz="1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7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9048" y="9105692"/>
            <a:ext cx="2620302" cy="7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84460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567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5pPr>
      <a:lvl6pPr marL="720054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6pPr>
      <a:lvl7pPr marL="1440108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7pPr>
      <a:lvl8pPr marL="2160162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8pPr>
      <a:lvl9pPr marL="2880216" algn="l" rtl="0" eaLnBrk="1" fontAlgn="base" hangingPunct="1">
        <a:spcBef>
          <a:spcPct val="0"/>
        </a:spcBef>
        <a:spcAft>
          <a:spcPct val="0"/>
        </a:spcAft>
        <a:defRPr sz="567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3150" b="0">
          <a:solidFill>
            <a:schemeClr val="tx1"/>
          </a:solidFill>
          <a:latin typeface="+mn-lt"/>
          <a:ea typeface="+mn-ea"/>
          <a:cs typeface="+mn-cs"/>
        </a:defRPr>
      </a:lvl1pPr>
      <a:lvl2pPr marL="355028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363" b="0">
          <a:solidFill>
            <a:schemeClr val="tx1"/>
          </a:solidFill>
          <a:latin typeface="+mn-lt"/>
        </a:defRPr>
      </a:lvl2pPr>
      <a:lvl3pPr marL="722555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</a:defRPr>
      </a:lvl3pPr>
      <a:lvl4pPr marL="1080081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2207" b="0">
          <a:solidFill>
            <a:schemeClr val="tx1"/>
          </a:solidFill>
          <a:latin typeface="+mn-lt"/>
          <a:cs typeface="Arial" charset="0"/>
        </a:defRPr>
      </a:lvl4pPr>
      <a:lvl5pPr marL="1435109" indent="0" algn="l" rtl="0" eaLnBrk="1" fontAlgn="base" hangingPunct="1">
        <a:lnSpc>
          <a:spcPct val="120000"/>
        </a:lnSpc>
        <a:spcBef>
          <a:spcPts val="0"/>
        </a:spcBef>
        <a:spcAft>
          <a:spcPts val="1890"/>
        </a:spcAft>
        <a:buClr>
          <a:schemeClr val="accent1"/>
        </a:buClr>
        <a:buSzPct val="90000"/>
        <a:buFont typeface="Arial"/>
        <a:buNone/>
        <a:defRPr sz="1890" b="0">
          <a:solidFill>
            <a:schemeClr val="tx1"/>
          </a:solidFill>
          <a:latin typeface="+mn-lt"/>
          <a:cs typeface="Arial" charset="0"/>
        </a:defRPr>
      </a:lvl5pPr>
      <a:lvl6pPr marL="3250242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6pPr>
      <a:lvl7pPr marL="3970299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7pPr>
      <a:lvl8pPr marL="4690350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8pPr>
      <a:lvl9pPr marL="5410404" indent="-360027" algn="l" rtl="0" eaLnBrk="1" fontAlgn="base" hangingPunct="1">
        <a:lnSpc>
          <a:spcPts val="4097"/>
        </a:lnSpc>
        <a:spcBef>
          <a:spcPts val="944"/>
        </a:spcBef>
        <a:spcAft>
          <a:spcPct val="0"/>
        </a:spcAft>
        <a:buSzPct val="130000"/>
        <a:buChar char="•"/>
        <a:defRPr sz="3467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05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010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016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0216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0270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0324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0378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0432" algn="l" defTabSz="1440108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1ADF-6556-9050-2C44-9CB264CE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2024 LIMRA Annual Conference – Innovate With 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A8880-A206-B63B-529E-16C49F362FD6}"/>
              </a:ext>
            </a:extLst>
          </p:cNvPr>
          <p:cNvSpPr txBox="1"/>
          <p:nvPr/>
        </p:nvSpPr>
        <p:spPr>
          <a:xfrm>
            <a:off x="352778" y="1840863"/>
            <a:ext cx="9197311" cy="8009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37B"/>
                </a:solidFill>
                <a:latin typeface="Aptos" panose="020B0004020202020204" pitchFamily="34" charset="0"/>
              </a:rPr>
              <a:t>The highest attendance since 1979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with</a:t>
            </a: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1,023</a:t>
            </a: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registered to attend in person and 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480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 virtually</a:t>
            </a:r>
          </a:p>
          <a:p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Representatives from </a:t>
            </a:r>
            <a:r>
              <a:rPr lang="en-US" b="1" dirty="0">
                <a:solidFill>
                  <a:srgbClr val="00437B"/>
                </a:solidFill>
                <a:latin typeface="Aptos" panose="020B0004020202020204" pitchFamily="34" charset="0"/>
              </a:rPr>
              <a:t>18 countries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in attendance</a:t>
            </a:r>
          </a:p>
          <a:p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37B"/>
                </a:solidFill>
                <a:latin typeface="Aptos" panose="020B0004020202020204" pitchFamily="34" charset="0"/>
              </a:rPr>
              <a:t>26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 captivating breakout sessions facilitated by leaders in the </a:t>
            </a:r>
            <a:r>
              <a:rPr lang="en-US" b="1" dirty="0">
                <a:solidFill>
                  <a:srgbClr val="00437B"/>
                </a:solidFill>
                <a:latin typeface="Aptos" panose="020B0004020202020204" pitchFamily="34" charset="0"/>
              </a:rPr>
              <a:t>life, annuity, and workplace benefit industries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437B"/>
              </a:solidFill>
              <a:latin typeface="Aptos" panose="020B00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Key topic areas – digital transformation, distribution dynamics, talent strategies, and customer experience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437B"/>
              </a:solidFill>
              <a:latin typeface="Aptos" panose="020B00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Main Stage Presenters and Special Guests:</a:t>
            </a:r>
          </a:p>
          <a:p>
            <a:pPr marL="857250" lvl="1" indent="-257175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437B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Trevor Noah, </a:t>
            </a:r>
            <a:r>
              <a:rPr lang="en-US" sz="21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Emmy Award-Winning Comedian &amp; Bestselling Author</a:t>
            </a:r>
            <a:endParaRPr lang="en-US" sz="21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57250" lvl="1" indent="-257175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437B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Carla Harris, </a:t>
            </a:r>
            <a:r>
              <a:rPr lang="en-US" sz="21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Senior Client Advisor, Morgan Stanley</a:t>
            </a:r>
          </a:p>
          <a:p>
            <a:pPr marL="857250" lvl="1" indent="-257175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437B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Ashley McBryde,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Grammy Award Winner</a:t>
            </a:r>
          </a:p>
          <a:p>
            <a:pPr marL="857250" lvl="1" indent="-257175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437B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Jon Meacham, </a:t>
            </a:r>
            <a:r>
              <a:rPr lang="en-US" sz="21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Presidential Historian; Pulitzer Prize-Winning Author</a:t>
            </a:r>
          </a:p>
          <a:p>
            <a:pPr marL="171450" indent="-257175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2100" i="1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14A56-265B-FC09-765D-5B1D8CF0CBC7}"/>
              </a:ext>
            </a:extLst>
          </p:cNvPr>
          <p:cNvSpPr txBox="1"/>
          <p:nvPr/>
        </p:nvSpPr>
        <p:spPr>
          <a:xfrm>
            <a:off x="10129856" y="6597936"/>
            <a:ext cx="3161061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37B"/>
                </a:solidFill>
                <a:latin typeface="Arial" panose="020B0604020202020204"/>
              </a:rPr>
              <a:t>SAVE THE DATE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2025 LIMRA Annual Conference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Sept. 14-16, 2024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Gaylord Palms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Kissimmee, FL</a:t>
            </a:r>
          </a:p>
        </p:txBody>
      </p:sp>
      <p:pic>
        <p:nvPicPr>
          <p:cNvPr id="12" name="Picture 11" descr="Two men sitting at a table&#10;&#10;Description automatically generated">
            <a:extLst>
              <a:ext uri="{FF2B5EF4-FFF2-40B4-BE49-F238E27FC236}">
                <a16:creationId xmlns:a16="http://schemas.microsoft.com/office/drawing/2014/main" id="{56AAE79A-4DBF-FD56-79BA-04446DB7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03" b="14146"/>
          <a:stretch/>
        </p:blipFill>
        <p:spPr>
          <a:xfrm>
            <a:off x="13498768" y="1731446"/>
            <a:ext cx="4436454" cy="4744194"/>
          </a:xfrm>
          <a:prstGeom prst="rect">
            <a:avLst/>
          </a:prstGeom>
        </p:spPr>
      </p:pic>
      <p:pic>
        <p:nvPicPr>
          <p:cNvPr id="14" name="Picture 13" descr="A person in a suit and tie standing at a podium&#10;&#10;Description automatically generated">
            <a:extLst>
              <a:ext uri="{FF2B5EF4-FFF2-40B4-BE49-F238E27FC236}">
                <a16:creationId xmlns:a16="http://schemas.microsoft.com/office/drawing/2014/main" id="{4EB2CE85-C2D1-CCB1-757A-B9F7FC50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56" y="1731446"/>
            <a:ext cx="3161060" cy="4744194"/>
          </a:xfrm>
          <a:prstGeom prst="rect">
            <a:avLst/>
          </a:prstGeom>
        </p:spPr>
      </p:pic>
      <p:pic>
        <p:nvPicPr>
          <p:cNvPr id="16" name="Picture 15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4C3C1668-66A0-EA03-F0C2-AA2902F0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124" b="2159"/>
          <a:stretch/>
        </p:blipFill>
        <p:spPr>
          <a:xfrm>
            <a:off x="13503050" y="6597936"/>
            <a:ext cx="4291218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740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042-2022 AC Speaker_INTERNAL Pwpt Presentation Template_v7.potx" id="{8D5B3717-74B3-4A84-9A0E-03543D039C70}" vid="{7B6BE4F7-AA4E-49E7-8497-7009C17067C9}"/>
    </a:ext>
  </a:extLst>
</a:theme>
</file>

<file path=ppt/theme/theme2.xml><?xml version="1.0" encoding="utf-8"?>
<a:theme xmlns:a="http://schemas.openxmlformats.org/drawingml/2006/main" name="1_Interior Slides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042-2022 AC Speaker_INTERNAL Pwpt Presentation Template_v7.potx" id="{8D5B3717-74B3-4A84-9A0E-03543D039C70}" vid="{9A1AB4F1-D810-4AE7-94DF-D767354C929B}"/>
    </a:ext>
  </a:extLst>
</a:theme>
</file>

<file path=ppt/theme/theme3.xml><?xml version="1.0" encoding="utf-8"?>
<a:theme xmlns:a="http://schemas.openxmlformats.org/drawingml/2006/main" name="1_Interior Slides partner logo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MRA_Speaker_EXTERNAL Pwpt Presentation Template_KG" id="{26F19CB5-C259-483C-9763-24C00743E5D0}" vid="{C4EF5F4D-7866-4EF3-BF21-7FA8155DCBEB}"/>
    </a:ext>
  </a:extLst>
</a:theme>
</file>

<file path=ppt/theme/theme4.xml><?xml version="1.0" encoding="utf-8"?>
<a:theme xmlns:a="http://schemas.openxmlformats.org/drawingml/2006/main" name="Divider Transi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ank You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RA_Speaker_EXTERNAL Pwpt Presentation Template_KG" id="{26F19CB5-C259-483C-9763-24C00743E5D0}" vid="{82CCD353-5372-4BDF-AD0D-03E33AE3E08A}"/>
    </a:ext>
  </a:extLst>
</a:theme>
</file>

<file path=ppt/theme/theme6.xml><?xml version="1.0" encoding="utf-8"?>
<a:theme xmlns:a="http://schemas.openxmlformats.org/drawingml/2006/main" name="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CD4A8-A75F-4042-8B00-3ABE0B150AC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DCFDA-72C2-4DB1-A3C7-D43310FEF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1042-2022 AC Speaker_INTERNAL Pwpt Presentation Template_v7</Template>
  <TotalTime>2256</TotalTime>
  <Words>119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Arial Black</vt:lpstr>
      <vt:lpstr>Calibri</vt:lpstr>
      <vt:lpstr>Times New Roman</vt:lpstr>
      <vt:lpstr>Title Slides</vt:lpstr>
      <vt:lpstr>1_Interior Slides</vt:lpstr>
      <vt:lpstr>1_Interior Slides partner logo</vt:lpstr>
      <vt:lpstr>Divider Transition Slide</vt:lpstr>
      <vt:lpstr>3_Thank You Page</vt:lpstr>
      <vt:lpstr>2022 LIMRA-LOMA Presentation</vt:lpstr>
      <vt:lpstr>2024 LIMRA Annual Conference – Innovate With Purpose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Rabuse, Lisa</dc:creator>
  <cp:lastModifiedBy>Calica, Brandi</cp:lastModifiedBy>
  <cp:revision>85</cp:revision>
  <dcterms:created xsi:type="dcterms:W3CDTF">2022-09-21T17:22:33Z</dcterms:created>
  <dcterms:modified xsi:type="dcterms:W3CDTF">2024-09-30T18:42:15Z</dcterms:modified>
</cp:coreProperties>
</file>