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comments/modernComment_14B_AB2F10D9.xml" ContentType="application/vnd.ms-powerpoint.comment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7" r:id="rId5"/>
  </p:sldMasterIdLst>
  <p:notesMasterIdLst>
    <p:notesMasterId r:id="rId42"/>
  </p:notesMasterIdLst>
  <p:handoutMasterIdLst>
    <p:handoutMasterId r:id="rId43"/>
  </p:handoutMasterIdLst>
  <p:sldIdLst>
    <p:sldId id="256" r:id="rId6"/>
    <p:sldId id="272" r:id="rId7"/>
    <p:sldId id="353" r:id="rId8"/>
    <p:sldId id="315" r:id="rId9"/>
    <p:sldId id="316" r:id="rId10"/>
    <p:sldId id="318" r:id="rId11"/>
    <p:sldId id="320" r:id="rId12"/>
    <p:sldId id="319" r:id="rId13"/>
    <p:sldId id="323" r:id="rId14"/>
    <p:sldId id="314" r:id="rId15"/>
    <p:sldId id="321" r:id="rId16"/>
    <p:sldId id="347" r:id="rId17"/>
    <p:sldId id="341" r:id="rId18"/>
    <p:sldId id="345" r:id="rId19"/>
    <p:sldId id="351" r:id="rId20"/>
    <p:sldId id="348" r:id="rId21"/>
    <p:sldId id="349" r:id="rId22"/>
    <p:sldId id="317" r:id="rId23"/>
    <p:sldId id="329" r:id="rId24"/>
    <p:sldId id="350" r:id="rId25"/>
    <p:sldId id="330" r:id="rId26"/>
    <p:sldId id="331" r:id="rId27"/>
    <p:sldId id="325" r:id="rId28"/>
    <p:sldId id="328" r:id="rId29"/>
    <p:sldId id="352" r:id="rId30"/>
    <p:sldId id="332" r:id="rId31"/>
    <p:sldId id="333" r:id="rId32"/>
    <p:sldId id="355" r:id="rId33"/>
    <p:sldId id="336" r:id="rId34"/>
    <p:sldId id="339" r:id="rId35"/>
    <p:sldId id="337" r:id="rId36"/>
    <p:sldId id="338" r:id="rId37"/>
    <p:sldId id="354" r:id="rId38"/>
    <p:sldId id="356" r:id="rId39"/>
    <p:sldId id="340" r:id="rId40"/>
    <p:sldId id="34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B93321-6BAD-4EE7-D053-ABDC0BAA661D}" name="Calica, Brandi" initials="CB" userId="S-1-5-21-3670347269-1734258486-2757495605-27415" providerId="AD"/>
  <p188:author id="{C249FA22-F411-ECA5-7C93-D85AC4B97618}" name="Van Pelt, Katelyn" initials="VPK" userId="S-1-5-21-3670347269-1734258486-2757495605-29705" providerId="AD"/>
  <p188:author id="{E981AC61-9B69-A842-EB3E-1E7A46DA32C3}" name="Wood, Stephen" initials="SW" userId="S::swood@limra.com::d60a0916-56a2-4e8f-82c2-7c7937382aa0" providerId="AD"/>
  <p188:author id="{D2CDB7AA-318A-D7A6-52B6-5257EF2461F7}" name="Rabuse, Lisa" initials="RL" userId="S-1-5-21-3670347269-1734258486-2757495605-2709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rane, Carie" initials="CC" lastIdx="15" clrIdx="0">
    <p:extLst>
      <p:ext uri="{19B8F6BF-5375-455C-9EA6-DF929625EA0E}">
        <p15:presenceInfo xmlns:p15="http://schemas.microsoft.com/office/powerpoint/2012/main" userId="S-1-5-21-3670347269-1734258486-2757495605-8895" providerId="AD"/>
      </p:ext>
    </p:extLst>
  </p:cmAuthor>
  <p:cmAuthor id="2" name="Tribble, Christie" initials="TC" lastIdx="5" clrIdx="1">
    <p:extLst>
      <p:ext uri="{19B8F6BF-5375-455C-9EA6-DF929625EA0E}">
        <p15:presenceInfo xmlns:p15="http://schemas.microsoft.com/office/powerpoint/2012/main" userId="S-1-5-21-3670347269-1734258486-2757495605-9456" providerId="AD"/>
      </p:ext>
    </p:extLst>
  </p:cmAuthor>
  <p:cmAuthor id="3" name="Beckwith, Tina" initials="BT" lastIdx="1" clrIdx="2">
    <p:extLst>
      <p:ext uri="{19B8F6BF-5375-455C-9EA6-DF929625EA0E}">
        <p15:presenceInfo xmlns:p15="http://schemas.microsoft.com/office/powerpoint/2012/main" userId="S-1-5-21-3670347269-1734258486-2757495605-28709" providerId="AD"/>
      </p:ext>
    </p:extLst>
  </p:cmAuthor>
  <p:cmAuthor id="4" name="Hartshorn, Renee" initials="HR" lastIdx="25" clrIdx="3">
    <p:extLst>
      <p:ext uri="{19B8F6BF-5375-455C-9EA6-DF929625EA0E}">
        <p15:presenceInfo xmlns:p15="http://schemas.microsoft.com/office/powerpoint/2012/main" userId="S-1-5-21-3670347269-1734258486-2757495605-26766" providerId="AD"/>
      </p:ext>
    </p:extLst>
  </p:cmAuthor>
  <p:cmAuthor id="5" name="McKenna, Kevin" initials="MK" lastIdx="2" clrIdx="4">
    <p:extLst>
      <p:ext uri="{19B8F6BF-5375-455C-9EA6-DF929625EA0E}">
        <p15:presenceInfo xmlns:p15="http://schemas.microsoft.com/office/powerpoint/2012/main" userId="S-1-5-21-3670347269-1734258486-2757495605-28351" providerId="AD"/>
      </p:ext>
    </p:extLst>
  </p:cmAuthor>
  <p:cmAuthor id="6" name="Mayers, Donna" initials="MD" lastIdx="1" clrIdx="5">
    <p:extLst>
      <p:ext uri="{19B8F6BF-5375-455C-9EA6-DF929625EA0E}">
        <p15:presenceInfo xmlns:p15="http://schemas.microsoft.com/office/powerpoint/2012/main" userId="S-1-5-21-3670347269-1734258486-2757495605-267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85"/>
    <a:srgbClr val="002F70"/>
    <a:srgbClr val="C4BFC0"/>
    <a:srgbClr val="FAC809"/>
    <a:srgbClr val="EBE8E5"/>
    <a:srgbClr val="DAAA00"/>
    <a:srgbClr val="404040"/>
    <a:srgbClr val="006EA0"/>
    <a:srgbClr val="026EA0"/>
    <a:srgbClr val="769EC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3" autoAdjust="0"/>
    <p:restoredTop sz="90194" autoAdjust="0"/>
  </p:normalViewPr>
  <p:slideViewPr>
    <p:cSldViewPr snapToGrid="0">
      <p:cViewPr varScale="1">
        <p:scale>
          <a:sx n="100" d="100"/>
          <a:sy n="100" d="100"/>
        </p:scale>
        <p:origin x="876" y="78"/>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9" d="100"/>
          <a:sy n="89" d="100"/>
        </p:scale>
        <p:origin x="371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2225" cap="rnd" cmpd="sng" algn="ctr">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'Fig1'!$A$17:$N$17</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'Fig1'!$A$18:$N$18</c:f>
              <c:numCache>
                <c:formatCode>###0%</c:formatCode>
                <c:ptCount val="14"/>
                <c:pt idx="0">
                  <c:v>0.35</c:v>
                </c:pt>
                <c:pt idx="1">
                  <c:v>0.34</c:v>
                </c:pt>
                <c:pt idx="2">
                  <c:v>0.33</c:v>
                </c:pt>
                <c:pt idx="3">
                  <c:v>0.31</c:v>
                </c:pt>
                <c:pt idx="4">
                  <c:v>0.36</c:v>
                </c:pt>
                <c:pt idx="5">
                  <c:v>0.34</c:v>
                </c:pt>
                <c:pt idx="6">
                  <c:v>0.35</c:v>
                </c:pt>
                <c:pt idx="7">
                  <c:v>0.33</c:v>
                </c:pt>
                <c:pt idx="8">
                  <c:v>0.35</c:v>
                </c:pt>
                <c:pt idx="9">
                  <c:v>0.41</c:v>
                </c:pt>
                <c:pt idx="10">
                  <c:v>0.4</c:v>
                </c:pt>
                <c:pt idx="11">
                  <c:v>0.41</c:v>
                </c:pt>
                <c:pt idx="12">
                  <c:v>0.41</c:v>
                </c:pt>
                <c:pt idx="13">
                  <c:v>0.42</c:v>
                </c:pt>
              </c:numCache>
            </c:numRef>
          </c:val>
          <c:smooth val="0"/>
          <c:extLst>
            <c:ext xmlns:c16="http://schemas.microsoft.com/office/drawing/2014/chart" uri="{C3380CC4-5D6E-409C-BE32-E72D297353CC}">
              <c16:uniqueId val="{00000000-F3BA-4FF7-8181-5345E78F63E6}"/>
            </c:ext>
          </c:extLst>
        </c:ser>
        <c:dLbls>
          <c:dLblPos val="ctr"/>
          <c:showLegendKey val="0"/>
          <c:showVal val="1"/>
          <c:showCatName val="0"/>
          <c:showSerName val="0"/>
          <c:showPercent val="0"/>
          <c:showBubbleSize val="0"/>
        </c:dLbls>
        <c:dropLines>
          <c:spPr>
            <a:ln w="9525" cap="rnd" cmpd="sng" algn="ctr">
              <a:solidFill>
                <a:schemeClr val="bg2"/>
              </a:solidFill>
              <a:round/>
            </a:ln>
            <a:effectLst/>
          </c:spPr>
        </c:dropLines>
        <c:smooth val="0"/>
        <c:axId val="668535264"/>
        <c:axId val="668540064"/>
      </c:lineChart>
      <c:catAx>
        <c:axId val="668535264"/>
        <c:scaling>
          <c:orientation val="minMax"/>
        </c:scaling>
        <c:delete val="0"/>
        <c:axPos val="b"/>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400" b="0" i="0" u="none" strike="noStrike" kern="1200" spc="20" baseline="0">
                <a:solidFill>
                  <a:schemeClr val="tx1"/>
                </a:solidFill>
                <a:latin typeface="+mn-lt"/>
                <a:ea typeface="+mn-ea"/>
                <a:cs typeface="+mn-cs"/>
              </a:defRPr>
            </a:pPr>
            <a:endParaRPr lang="en-US"/>
          </a:p>
        </c:txPr>
        <c:crossAx val="668540064"/>
        <c:crosses val="autoZero"/>
        <c:auto val="1"/>
        <c:lblAlgn val="ctr"/>
        <c:lblOffset val="100"/>
        <c:noMultiLvlLbl val="0"/>
      </c:catAx>
      <c:valAx>
        <c:axId val="668540064"/>
        <c:scaling>
          <c:orientation val="minMax"/>
          <c:max val="0.5"/>
          <c:min val="0"/>
        </c:scaling>
        <c:delete val="1"/>
        <c:axPos val="l"/>
        <c:numFmt formatCode="###0%" sourceLinked="1"/>
        <c:majorTickMark val="none"/>
        <c:minorTickMark val="none"/>
        <c:tickLblPos val="nextTo"/>
        <c:crossAx val="668535264"/>
        <c:crosses val="autoZero"/>
        <c:crossBetween val="between"/>
        <c:majorUnit val="0.1"/>
      </c:valAx>
      <c:spPr>
        <a:noFill/>
        <a:ln>
          <a:noFill/>
        </a:ln>
        <a:effectLst/>
      </c:spPr>
    </c:plotArea>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w="3175">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alpha val="7518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'Fig7'!$A$5:$A$15</c:f>
              <c:strCache>
                <c:ptCount val="11"/>
                <c:pt idx="0">
                  <c:v>White/Non-Hispanic</c:v>
                </c:pt>
                <c:pt idx="1">
                  <c:v>Hispanic</c:v>
                </c:pt>
                <c:pt idx="2">
                  <c:v>Black American</c:v>
                </c:pt>
                <c:pt idx="3">
                  <c:v>Asian</c:v>
                </c:pt>
                <c:pt idx="5">
                  <c:v>Gen X</c:v>
                </c:pt>
                <c:pt idx="6">
                  <c:v>Millennials</c:v>
                </c:pt>
                <c:pt idx="7">
                  <c:v>Gen Z</c:v>
                </c:pt>
                <c:pt idx="9">
                  <c:v>Female</c:v>
                </c:pt>
                <c:pt idx="10">
                  <c:v>Male</c:v>
                </c:pt>
              </c:strCache>
            </c:strRef>
          </c:cat>
          <c:val>
            <c:numRef>
              <c:f>'Fig7'!$B$5:$B$15</c:f>
              <c:numCache>
                <c:formatCode>0%</c:formatCode>
                <c:ptCount val="11"/>
                <c:pt idx="0">
                  <c:v>0.52</c:v>
                </c:pt>
                <c:pt idx="1">
                  <c:v>0.43</c:v>
                </c:pt>
                <c:pt idx="2">
                  <c:v>0.57999999999999996</c:v>
                </c:pt>
                <c:pt idx="3">
                  <c:v>0.52</c:v>
                </c:pt>
                <c:pt idx="5">
                  <c:v>0.55000000000000004</c:v>
                </c:pt>
                <c:pt idx="6">
                  <c:v>0.5</c:v>
                </c:pt>
                <c:pt idx="7">
                  <c:v>0.36</c:v>
                </c:pt>
                <c:pt idx="9">
                  <c:v>0.46</c:v>
                </c:pt>
                <c:pt idx="10">
                  <c:v>0.56999999999999995</c:v>
                </c:pt>
              </c:numCache>
            </c:numRef>
          </c:val>
          <c:extLst>
            <c:ext xmlns:c16="http://schemas.microsoft.com/office/drawing/2014/chart" uri="{C3380CC4-5D6E-409C-BE32-E72D297353CC}">
              <c16:uniqueId val="{00000000-122E-49B5-9528-2B2110BE2B87}"/>
            </c:ext>
          </c:extLst>
        </c:ser>
        <c:dLbls>
          <c:showLegendKey val="0"/>
          <c:showVal val="0"/>
          <c:showCatName val="0"/>
          <c:showSerName val="0"/>
          <c:showPercent val="0"/>
          <c:showBubbleSize val="0"/>
        </c:dLbls>
        <c:gapWidth val="44"/>
        <c:axId val="514379344"/>
        <c:axId val="514379672"/>
      </c:barChart>
      <c:catAx>
        <c:axId val="514379344"/>
        <c:scaling>
          <c:orientation val="minMax"/>
        </c:scaling>
        <c:delete val="0"/>
        <c:axPos val="l"/>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14379672"/>
        <c:crosses val="autoZero"/>
        <c:auto val="1"/>
        <c:lblAlgn val="ctr"/>
        <c:lblOffset val="100"/>
        <c:noMultiLvlLbl val="0"/>
      </c:catAx>
      <c:valAx>
        <c:axId val="514379672"/>
        <c:scaling>
          <c:orientation val="minMax"/>
        </c:scaling>
        <c:delete val="1"/>
        <c:axPos val="b"/>
        <c:numFmt formatCode="0%" sourceLinked="1"/>
        <c:majorTickMark val="none"/>
        <c:minorTickMark val="none"/>
        <c:tickLblPos val="nextTo"/>
        <c:crossAx val="514379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Millennial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Having enough money for a comfortable retirement</c:v>
                </c:pt>
                <c:pt idx="1">
                  <c:v>Paying for medical expenses in case of illness or injury</c:v>
                </c:pt>
                <c:pt idx="2">
                  <c:v>Being able to support myself if I am unable to work due to a disabling illness or injury</c:v>
                </c:pt>
                <c:pt idx="3">
                  <c:v>Paying for long-term care services if I become unable to take care of myself</c:v>
                </c:pt>
                <c:pt idx="4">
                  <c:v>Paying my monthly bills</c:v>
                </c:pt>
              </c:strCache>
            </c:strRef>
          </c:cat>
          <c:val>
            <c:numRef>
              <c:f>Sheet1!$B$2:$B$6</c:f>
              <c:numCache>
                <c:formatCode>0%</c:formatCode>
                <c:ptCount val="5"/>
                <c:pt idx="0">
                  <c:v>0.54</c:v>
                </c:pt>
                <c:pt idx="1">
                  <c:v>0.4</c:v>
                </c:pt>
                <c:pt idx="2">
                  <c:v>0.45</c:v>
                </c:pt>
                <c:pt idx="3">
                  <c:v>0.4</c:v>
                </c:pt>
                <c:pt idx="4">
                  <c:v>0.39</c:v>
                </c:pt>
              </c:numCache>
            </c:numRef>
          </c:val>
          <c:extLst>
            <c:ext xmlns:c16="http://schemas.microsoft.com/office/drawing/2014/chart" uri="{C3380CC4-5D6E-409C-BE32-E72D297353CC}">
              <c16:uniqueId val="{00000000-E18A-4785-BA0A-5BB1508B79BC}"/>
            </c:ext>
          </c:extLst>
        </c:ser>
        <c:ser>
          <c:idx val="1"/>
          <c:order val="1"/>
          <c:tx>
            <c:strRef>
              <c:f>Sheet1!$C$1</c:f>
              <c:strCache>
                <c:ptCount val="1"/>
                <c:pt idx="0">
                  <c:v>Gen X</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Having enough money for a comfortable retirement</c:v>
                </c:pt>
                <c:pt idx="1">
                  <c:v>Paying for medical expenses in case of illness or injury</c:v>
                </c:pt>
                <c:pt idx="2">
                  <c:v>Being able to support myself if I am unable to work due to a disabling illness or injury</c:v>
                </c:pt>
                <c:pt idx="3">
                  <c:v>Paying for long-term care services if I become unable to take care of myself</c:v>
                </c:pt>
                <c:pt idx="4">
                  <c:v>Paying my monthly bills</c:v>
                </c:pt>
              </c:strCache>
            </c:strRef>
          </c:cat>
          <c:val>
            <c:numRef>
              <c:f>Sheet1!$C$2:$C$6</c:f>
              <c:numCache>
                <c:formatCode>0%</c:formatCode>
                <c:ptCount val="5"/>
                <c:pt idx="0">
                  <c:v>0.48</c:v>
                </c:pt>
                <c:pt idx="1">
                  <c:v>0.34</c:v>
                </c:pt>
                <c:pt idx="2">
                  <c:v>0.39</c:v>
                </c:pt>
                <c:pt idx="3">
                  <c:v>0.37</c:v>
                </c:pt>
                <c:pt idx="4">
                  <c:v>0.31</c:v>
                </c:pt>
              </c:numCache>
            </c:numRef>
          </c:val>
          <c:extLst>
            <c:ext xmlns:c16="http://schemas.microsoft.com/office/drawing/2014/chart" uri="{C3380CC4-5D6E-409C-BE32-E72D297353CC}">
              <c16:uniqueId val="{00000001-E18A-4785-BA0A-5BB1508B79BC}"/>
            </c:ext>
          </c:extLst>
        </c:ser>
        <c:dLbls>
          <c:showLegendKey val="0"/>
          <c:showVal val="0"/>
          <c:showCatName val="0"/>
          <c:showSerName val="0"/>
          <c:showPercent val="0"/>
          <c:showBubbleSize val="0"/>
        </c:dLbls>
        <c:gapWidth val="247"/>
        <c:axId val="1034739056"/>
        <c:axId val="419719680"/>
      </c:barChart>
      <c:catAx>
        <c:axId val="1034739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19719680"/>
        <c:crosses val="autoZero"/>
        <c:auto val="1"/>
        <c:lblAlgn val="ctr"/>
        <c:lblOffset val="100"/>
        <c:noMultiLvlLbl val="0"/>
      </c:catAx>
      <c:valAx>
        <c:axId val="419719680"/>
        <c:scaling>
          <c:orientation val="minMax"/>
        </c:scaling>
        <c:delete val="1"/>
        <c:axPos val="l"/>
        <c:numFmt formatCode="0%" sourceLinked="1"/>
        <c:majorTickMark val="none"/>
        <c:minorTickMark val="none"/>
        <c:tickLblPos val="nextTo"/>
        <c:crossAx val="10347390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'Fig16'!$L$6</c:f>
              <c:strCache>
                <c:ptCount val="1"/>
                <c:pt idx="0">
                  <c:v>All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'Fig16'!$K$7:$K$11</c:f>
              <c:strCache>
                <c:ptCount val="5"/>
                <c:pt idx="0">
                  <c:v>Job security/maintaining a steady income</c:v>
                </c:pt>
                <c:pt idx="1">
                  <c:v>Paying for medical expenses in case of illness or injury</c:v>
                </c:pt>
                <c:pt idx="2">
                  <c:v>Being able to support myself if I am unable to work due to a disabling illness or injury</c:v>
                </c:pt>
                <c:pt idx="3">
                  <c:v>Being able to save money for an emergency fund</c:v>
                </c:pt>
                <c:pt idx="4">
                  <c:v>Having enough money for a comfortable retirement</c:v>
                </c:pt>
              </c:strCache>
            </c:strRef>
          </c:cat>
          <c:val>
            <c:numRef>
              <c:f>'Fig16'!$L$7:$L$11</c:f>
              <c:numCache>
                <c:formatCode>0%</c:formatCode>
                <c:ptCount val="5"/>
                <c:pt idx="0">
                  <c:v>0.3</c:v>
                </c:pt>
                <c:pt idx="1">
                  <c:v>0.33</c:v>
                </c:pt>
                <c:pt idx="2">
                  <c:v>0.36</c:v>
                </c:pt>
                <c:pt idx="3">
                  <c:v>0.37</c:v>
                </c:pt>
                <c:pt idx="4">
                  <c:v>0.44</c:v>
                </c:pt>
              </c:numCache>
            </c:numRef>
          </c:val>
          <c:extLst>
            <c:ext xmlns:c16="http://schemas.microsoft.com/office/drawing/2014/chart" uri="{C3380CC4-5D6E-409C-BE32-E72D297353CC}">
              <c16:uniqueId val="{00000000-4610-4B07-B8CE-61BFD3CD3DD9}"/>
            </c:ext>
          </c:extLst>
        </c:ser>
        <c:ser>
          <c:idx val="1"/>
          <c:order val="1"/>
          <c:tx>
            <c:strRef>
              <c:f>'Fig16'!$M$6</c:f>
              <c:strCache>
                <c:ptCount val="1"/>
                <c:pt idx="0">
                  <c:v>Gen Z and Millennials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'Fig16'!$K$7:$K$11</c:f>
              <c:strCache>
                <c:ptCount val="5"/>
                <c:pt idx="0">
                  <c:v>Job security/maintaining a steady income</c:v>
                </c:pt>
                <c:pt idx="1">
                  <c:v>Paying for medical expenses in case of illness or injury</c:v>
                </c:pt>
                <c:pt idx="2">
                  <c:v>Being able to support myself if I am unable to work due to a disabling illness or injury</c:v>
                </c:pt>
                <c:pt idx="3">
                  <c:v>Being able to save money for an emergency fund</c:v>
                </c:pt>
                <c:pt idx="4">
                  <c:v>Having enough money for a comfortable retirement</c:v>
                </c:pt>
              </c:strCache>
            </c:strRef>
          </c:cat>
          <c:val>
            <c:numRef>
              <c:f>'Fig16'!$M$7:$M$11</c:f>
              <c:numCache>
                <c:formatCode>0%</c:formatCode>
                <c:ptCount val="5"/>
                <c:pt idx="0">
                  <c:v>0.28499369482976039</c:v>
                </c:pt>
                <c:pt idx="1">
                  <c:v>0.39180478821362802</c:v>
                </c:pt>
                <c:pt idx="2">
                  <c:v>0.43738489871086556</c:v>
                </c:pt>
                <c:pt idx="3">
                  <c:v>0.4516574585635359</c:v>
                </c:pt>
                <c:pt idx="4">
                  <c:v>0.4990791896869245</c:v>
                </c:pt>
              </c:numCache>
            </c:numRef>
          </c:val>
          <c:extLst>
            <c:ext xmlns:c16="http://schemas.microsoft.com/office/drawing/2014/chart" uri="{C3380CC4-5D6E-409C-BE32-E72D297353CC}">
              <c16:uniqueId val="{00000001-4610-4B07-B8CE-61BFD3CD3DD9}"/>
            </c:ext>
          </c:extLst>
        </c:ser>
        <c:ser>
          <c:idx val="2"/>
          <c:order val="2"/>
          <c:tx>
            <c:strRef>
              <c:f>'Fig16'!$N$6</c:f>
              <c:strCache>
                <c:ptCount val="1"/>
                <c:pt idx="0">
                  <c:v>LGBTQ+</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'Fig16'!$K$7:$K$11</c:f>
              <c:strCache>
                <c:ptCount val="5"/>
                <c:pt idx="0">
                  <c:v>Job security/maintaining a steady income</c:v>
                </c:pt>
                <c:pt idx="1">
                  <c:v>Paying for medical expenses in case of illness or injury</c:v>
                </c:pt>
                <c:pt idx="2">
                  <c:v>Being able to support myself if I am unable to work due to a disabling illness or injury</c:v>
                </c:pt>
                <c:pt idx="3">
                  <c:v>Being able to save money for an emergency fund</c:v>
                </c:pt>
                <c:pt idx="4">
                  <c:v>Having enough money for a comfortable retirement</c:v>
                </c:pt>
              </c:strCache>
            </c:strRef>
          </c:cat>
          <c:val>
            <c:numRef>
              <c:f>'Fig16'!$N$7:$N$11</c:f>
              <c:numCache>
                <c:formatCode>0%</c:formatCode>
                <c:ptCount val="5"/>
                <c:pt idx="0">
                  <c:v>0.4</c:v>
                </c:pt>
                <c:pt idx="1">
                  <c:v>0.42</c:v>
                </c:pt>
                <c:pt idx="2">
                  <c:v>0.46</c:v>
                </c:pt>
                <c:pt idx="3">
                  <c:v>0.47</c:v>
                </c:pt>
                <c:pt idx="4">
                  <c:v>0.52</c:v>
                </c:pt>
              </c:numCache>
            </c:numRef>
          </c:val>
          <c:extLst>
            <c:ext xmlns:c16="http://schemas.microsoft.com/office/drawing/2014/chart" uri="{C3380CC4-5D6E-409C-BE32-E72D297353CC}">
              <c16:uniqueId val="{00000002-4610-4B07-B8CE-61BFD3CD3DD9}"/>
            </c:ext>
          </c:extLst>
        </c:ser>
        <c:dLbls>
          <c:dLblPos val="inEnd"/>
          <c:showLegendKey val="0"/>
          <c:showVal val="1"/>
          <c:showCatName val="0"/>
          <c:showSerName val="0"/>
          <c:showPercent val="0"/>
          <c:showBubbleSize val="0"/>
        </c:dLbls>
        <c:gapWidth val="162"/>
        <c:axId val="1625572992"/>
        <c:axId val="1625575392"/>
      </c:barChart>
      <c:catAx>
        <c:axId val="1625572992"/>
        <c:scaling>
          <c:orientation val="minMax"/>
        </c:scaling>
        <c:delete val="0"/>
        <c:axPos val="b"/>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solidFill>
                <a:latin typeface="+mn-lt"/>
                <a:ea typeface="+mn-ea"/>
                <a:cs typeface="+mn-cs"/>
              </a:defRPr>
            </a:pPr>
            <a:endParaRPr lang="en-US"/>
          </a:p>
        </c:txPr>
        <c:crossAx val="1625575392"/>
        <c:crosses val="autoZero"/>
        <c:auto val="1"/>
        <c:lblAlgn val="ctr"/>
        <c:lblOffset val="100"/>
        <c:noMultiLvlLbl val="0"/>
      </c:catAx>
      <c:valAx>
        <c:axId val="1625575392"/>
        <c:scaling>
          <c:orientation val="minMax"/>
        </c:scaling>
        <c:delete val="1"/>
        <c:axPos val="l"/>
        <c:numFmt formatCode="0%" sourceLinked="1"/>
        <c:majorTickMark val="none"/>
        <c:minorTickMark val="none"/>
        <c:tickLblPos val="nextTo"/>
        <c:crossAx val="1625572992"/>
        <c:crosses val="autoZero"/>
        <c:crossBetween val="between"/>
      </c:valAx>
      <c:spPr>
        <a:noFill/>
        <a:ln>
          <a:noFill/>
        </a:ln>
        <a:effectLst/>
      </c:spPr>
    </c:plotArea>
    <c:legend>
      <c:legendPos val="t"/>
      <c:overlay val="1"/>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30303909807119E-2"/>
          <c:y val="0"/>
          <c:w val="0.97453939218038577"/>
          <c:h val="0.87240832903762477"/>
        </c:manualLayout>
      </c:layout>
      <c:barChart>
        <c:barDir val="col"/>
        <c:grouping val="clustered"/>
        <c:varyColors val="0"/>
        <c:ser>
          <c:idx val="0"/>
          <c:order val="0"/>
          <c:tx>
            <c:strRef>
              <c:f>Sheet2!$N$2</c:f>
              <c:strCache>
                <c:ptCount val="1"/>
                <c:pt idx="0">
                  <c:v>All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Sheet2!$O$1:$Q$1</c:f>
              <c:strCache>
                <c:ptCount val="3"/>
                <c:pt idx="0">
                  <c:v>Potential discrimination towards me </c:v>
                </c:pt>
                <c:pt idx="1">
                  <c:v>I do not trust insurance agents, brokers, and/or financial advisors </c:v>
                </c:pt>
                <c:pt idx="2">
                  <c:v>I do not trust insurance companies </c:v>
                </c:pt>
              </c:strCache>
            </c:strRef>
          </c:cat>
          <c:val>
            <c:numRef>
              <c:f>Sheet2!$O$2:$Q$2</c:f>
              <c:numCache>
                <c:formatCode>0%</c:formatCode>
                <c:ptCount val="3"/>
                <c:pt idx="0">
                  <c:v>0.05</c:v>
                </c:pt>
                <c:pt idx="1">
                  <c:v>0.06</c:v>
                </c:pt>
                <c:pt idx="2">
                  <c:v>0.08</c:v>
                </c:pt>
              </c:numCache>
            </c:numRef>
          </c:val>
          <c:extLst>
            <c:ext xmlns:c16="http://schemas.microsoft.com/office/drawing/2014/chart" uri="{C3380CC4-5D6E-409C-BE32-E72D297353CC}">
              <c16:uniqueId val="{00000000-DC46-44B3-B9A1-A234E688FF18}"/>
            </c:ext>
          </c:extLst>
        </c:ser>
        <c:ser>
          <c:idx val="1"/>
          <c:order val="1"/>
          <c:tx>
            <c:strRef>
              <c:f>Sheet2!$N$3</c:f>
              <c:strCache>
                <c:ptCount val="1"/>
                <c:pt idx="0">
                  <c:v>Gen Z and Millennials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Sheet2!$O$1:$Q$1</c:f>
              <c:strCache>
                <c:ptCount val="3"/>
                <c:pt idx="0">
                  <c:v>Potential discrimination towards me </c:v>
                </c:pt>
                <c:pt idx="1">
                  <c:v>I do not trust insurance agents, brokers, and/or financial advisors </c:v>
                </c:pt>
                <c:pt idx="2">
                  <c:v>I do not trust insurance companies </c:v>
                </c:pt>
              </c:strCache>
            </c:strRef>
          </c:cat>
          <c:val>
            <c:numRef>
              <c:f>Sheet2!$O$3:$Q$3</c:f>
              <c:numCache>
                <c:formatCode>0%</c:formatCode>
                <c:ptCount val="3"/>
                <c:pt idx="0">
                  <c:v>0.05</c:v>
                </c:pt>
                <c:pt idx="1">
                  <c:v>0.06</c:v>
                </c:pt>
                <c:pt idx="2">
                  <c:v>0.09</c:v>
                </c:pt>
              </c:numCache>
            </c:numRef>
          </c:val>
          <c:extLst>
            <c:ext xmlns:c16="http://schemas.microsoft.com/office/drawing/2014/chart" uri="{C3380CC4-5D6E-409C-BE32-E72D297353CC}">
              <c16:uniqueId val="{00000001-DC46-44B3-B9A1-A234E688FF18}"/>
            </c:ext>
          </c:extLst>
        </c:ser>
        <c:ser>
          <c:idx val="2"/>
          <c:order val="2"/>
          <c:tx>
            <c:strRef>
              <c:f>Sheet2!$N$4</c:f>
              <c:strCache>
                <c:ptCount val="1"/>
                <c:pt idx="0">
                  <c:v>Black Americans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Sheet2!$O$1:$Q$1</c:f>
              <c:strCache>
                <c:ptCount val="3"/>
                <c:pt idx="0">
                  <c:v>Potential discrimination towards me </c:v>
                </c:pt>
                <c:pt idx="1">
                  <c:v>I do not trust insurance agents, brokers, and/or financial advisors </c:v>
                </c:pt>
                <c:pt idx="2">
                  <c:v>I do not trust insurance companies </c:v>
                </c:pt>
              </c:strCache>
            </c:strRef>
          </c:cat>
          <c:val>
            <c:numRef>
              <c:f>Sheet2!$O$4:$Q$4</c:f>
              <c:numCache>
                <c:formatCode>0%</c:formatCode>
                <c:ptCount val="3"/>
                <c:pt idx="0">
                  <c:v>0.06</c:v>
                </c:pt>
                <c:pt idx="1">
                  <c:v>0.06</c:v>
                </c:pt>
                <c:pt idx="2">
                  <c:v>0.06</c:v>
                </c:pt>
              </c:numCache>
            </c:numRef>
          </c:val>
          <c:extLst>
            <c:ext xmlns:c16="http://schemas.microsoft.com/office/drawing/2014/chart" uri="{C3380CC4-5D6E-409C-BE32-E72D297353CC}">
              <c16:uniqueId val="{00000002-DC46-44B3-B9A1-A234E688FF18}"/>
            </c:ext>
          </c:extLst>
        </c:ser>
        <c:ser>
          <c:idx val="3"/>
          <c:order val="3"/>
          <c:tx>
            <c:strRef>
              <c:f>Sheet2!$N$5</c:f>
              <c:strCache>
                <c:ptCount val="1"/>
                <c:pt idx="0">
                  <c:v>Hispanic Americans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Sheet2!$O$1:$Q$1</c:f>
              <c:strCache>
                <c:ptCount val="3"/>
                <c:pt idx="0">
                  <c:v>Potential discrimination towards me </c:v>
                </c:pt>
                <c:pt idx="1">
                  <c:v>I do not trust insurance agents, brokers, and/or financial advisors </c:v>
                </c:pt>
                <c:pt idx="2">
                  <c:v>I do not trust insurance companies </c:v>
                </c:pt>
              </c:strCache>
            </c:strRef>
          </c:cat>
          <c:val>
            <c:numRef>
              <c:f>Sheet2!$O$5:$Q$5</c:f>
              <c:numCache>
                <c:formatCode>0%</c:formatCode>
                <c:ptCount val="3"/>
                <c:pt idx="0">
                  <c:v>0.06</c:v>
                </c:pt>
                <c:pt idx="1">
                  <c:v>0.05</c:v>
                </c:pt>
                <c:pt idx="2">
                  <c:v>0.08</c:v>
                </c:pt>
              </c:numCache>
            </c:numRef>
          </c:val>
          <c:extLst>
            <c:ext xmlns:c16="http://schemas.microsoft.com/office/drawing/2014/chart" uri="{C3380CC4-5D6E-409C-BE32-E72D297353CC}">
              <c16:uniqueId val="{00000003-DC46-44B3-B9A1-A234E688FF18}"/>
            </c:ext>
          </c:extLst>
        </c:ser>
        <c:ser>
          <c:idx val="4"/>
          <c:order val="4"/>
          <c:tx>
            <c:strRef>
              <c:f>Sheet2!$N$6</c:f>
              <c:strCache>
                <c:ptCount val="1"/>
                <c:pt idx="0">
                  <c:v>LGBTQ+</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Sheet2!$O$1:$Q$1</c:f>
              <c:strCache>
                <c:ptCount val="3"/>
                <c:pt idx="0">
                  <c:v>Potential discrimination towards me </c:v>
                </c:pt>
                <c:pt idx="1">
                  <c:v>I do not trust insurance agents, brokers, and/or financial advisors </c:v>
                </c:pt>
                <c:pt idx="2">
                  <c:v>I do not trust insurance companies </c:v>
                </c:pt>
              </c:strCache>
            </c:strRef>
          </c:cat>
          <c:val>
            <c:numRef>
              <c:f>Sheet2!$O$6:$Q$6</c:f>
              <c:numCache>
                <c:formatCode>0%</c:formatCode>
                <c:ptCount val="3"/>
                <c:pt idx="0">
                  <c:v>0.05</c:v>
                </c:pt>
                <c:pt idx="1">
                  <c:v>0.13</c:v>
                </c:pt>
                <c:pt idx="2">
                  <c:v>0.15</c:v>
                </c:pt>
              </c:numCache>
            </c:numRef>
          </c:val>
          <c:extLst>
            <c:ext xmlns:c16="http://schemas.microsoft.com/office/drawing/2014/chart" uri="{C3380CC4-5D6E-409C-BE32-E72D297353CC}">
              <c16:uniqueId val="{00000004-DC46-44B3-B9A1-A234E688FF18}"/>
            </c:ext>
          </c:extLst>
        </c:ser>
        <c:dLbls>
          <c:showLegendKey val="0"/>
          <c:showVal val="0"/>
          <c:showCatName val="0"/>
          <c:showSerName val="0"/>
          <c:showPercent val="0"/>
          <c:showBubbleSize val="0"/>
        </c:dLbls>
        <c:gapWidth val="182"/>
        <c:axId val="1497522319"/>
        <c:axId val="1497510799"/>
      </c:barChart>
      <c:catAx>
        <c:axId val="1497522319"/>
        <c:scaling>
          <c:orientation val="minMax"/>
        </c:scaling>
        <c:delete val="0"/>
        <c:axPos val="b"/>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497510799"/>
        <c:crosses val="autoZero"/>
        <c:auto val="1"/>
        <c:lblAlgn val="ctr"/>
        <c:lblOffset val="100"/>
        <c:noMultiLvlLbl val="0"/>
      </c:catAx>
      <c:valAx>
        <c:axId val="1497510799"/>
        <c:scaling>
          <c:orientation val="minMax"/>
          <c:max val="0.2"/>
        </c:scaling>
        <c:delete val="1"/>
        <c:axPos val="l"/>
        <c:numFmt formatCode="0%" sourceLinked="1"/>
        <c:majorTickMark val="none"/>
        <c:minorTickMark val="none"/>
        <c:tickLblPos val="nextTo"/>
        <c:crossAx val="1497522319"/>
        <c:crosses val="autoZero"/>
        <c:crossBetween val="between"/>
        <c:majorUnit val="0.05"/>
      </c:valAx>
      <c:spPr>
        <a:noFill/>
        <a:ln>
          <a:noFill/>
        </a:ln>
        <a:effectLst/>
      </c:spPr>
    </c:plotArea>
    <c:legend>
      <c:legendPos val="t"/>
      <c:layout>
        <c:manualLayout>
          <c:xMode val="edge"/>
          <c:yMode val="edge"/>
          <c:x val="9.9267428236000654E-2"/>
          <c:y val="3.6120945530607341E-3"/>
          <c:w val="0.80146521515079305"/>
          <c:h val="6.102718200028471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2">
                <a:lumMod val="40000"/>
                <a:lumOff val="60000"/>
              </a:schemeClr>
            </a:solidFill>
          </c:spPr>
          <c:dPt>
            <c:idx val="0"/>
            <c:bubble3D val="0"/>
            <c:spPr>
              <a:solidFill>
                <a:schemeClr val="accent1"/>
              </a:solidFill>
              <a:ln w="19050">
                <a:solidFill>
                  <a:schemeClr val="accent1"/>
                </a:solidFill>
              </a:ln>
              <a:effectLst/>
            </c:spPr>
            <c:extLst>
              <c:ext xmlns:c16="http://schemas.microsoft.com/office/drawing/2014/chart" uri="{C3380CC4-5D6E-409C-BE32-E72D297353CC}">
                <c16:uniqueId val="{00000001-BF46-41F0-B71B-75090A97625D}"/>
              </c:ext>
            </c:extLst>
          </c:dPt>
          <c:dPt>
            <c:idx val="1"/>
            <c:bubble3D val="0"/>
            <c:spPr>
              <a:solidFill>
                <a:schemeClr val="bg2">
                  <a:lumMod val="40000"/>
                  <a:lumOff val="60000"/>
                </a:schemeClr>
              </a:solidFill>
              <a:ln w="19050">
                <a:solidFill>
                  <a:schemeClr val="lt1"/>
                </a:solidFill>
              </a:ln>
              <a:effectLst/>
            </c:spPr>
            <c:extLst>
              <c:ext xmlns:c16="http://schemas.microsoft.com/office/drawing/2014/chart" uri="{C3380CC4-5D6E-409C-BE32-E72D297353CC}">
                <c16:uniqueId val="{00000003-B5A9-4CF6-9761-AF9A7E2241F3}"/>
              </c:ext>
            </c:extLst>
          </c:dPt>
          <c:cat>
            <c:strRef>
              <c:f>Sheet1!$A$2:$A$3</c:f>
              <c:strCache>
                <c:ptCount val="2"/>
                <c:pt idx="0">
                  <c:v>1st Qtr</c:v>
                </c:pt>
                <c:pt idx="1">
                  <c:v>2nd Qtr</c:v>
                </c:pt>
              </c:strCache>
            </c:strRef>
          </c:cat>
          <c:val>
            <c:numRef>
              <c:f>Sheet1!$B$2:$B$3</c:f>
              <c:numCache>
                <c:formatCode>0%</c:formatCode>
                <c:ptCount val="2"/>
                <c:pt idx="0">
                  <c:v>0.52</c:v>
                </c:pt>
                <c:pt idx="1">
                  <c:v>0.48</c:v>
                </c:pt>
              </c:numCache>
            </c:numRef>
          </c:val>
          <c:extLst>
            <c:ext xmlns:c16="http://schemas.microsoft.com/office/drawing/2014/chart" uri="{C3380CC4-5D6E-409C-BE32-E72D297353CC}">
              <c16:uniqueId val="{00000000-BF46-41F0-B71B-75090A97625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5"/>
            </a:solidFill>
          </c:spPr>
          <c:dPt>
            <c:idx val="0"/>
            <c:bubble3D val="0"/>
            <c:spPr>
              <a:solidFill>
                <a:schemeClr val="accent5"/>
              </a:solidFill>
              <a:ln w="19050">
                <a:solidFill>
                  <a:schemeClr val="accent5"/>
                </a:solidFill>
              </a:ln>
              <a:effectLst/>
            </c:spPr>
            <c:extLst>
              <c:ext xmlns:c16="http://schemas.microsoft.com/office/drawing/2014/chart" uri="{C3380CC4-5D6E-409C-BE32-E72D297353CC}">
                <c16:uniqueId val="{00000001-BF46-41F0-B71B-75090A97625D}"/>
              </c:ext>
            </c:extLst>
          </c:dPt>
          <c:dPt>
            <c:idx val="1"/>
            <c:bubble3D val="0"/>
            <c:spPr>
              <a:solidFill>
                <a:schemeClr val="bg2">
                  <a:lumMod val="40000"/>
                  <a:lumOff val="60000"/>
                </a:schemeClr>
              </a:solidFill>
              <a:ln w="19050">
                <a:solidFill>
                  <a:schemeClr val="lt1"/>
                </a:solidFill>
              </a:ln>
              <a:effectLst/>
            </c:spPr>
            <c:extLst>
              <c:ext xmlns:c16="http://schemas.microsoft.com/office/drawing/2014/chart" uri="{C3380CC4-5D6E-409C-BE32-E72D297353CC}">
                <c16:uniqueId val="{00000003-FBE3-436F-A15B-04A752D9634F}"/>
              </c:ext>
            </c:extLst>
          </c:dPt>
          <c:cat>
            <c:strRef>
              <c:f>Sheet1!$A$2:$A$3</c:f>
              <c:strCache>
                <c:ptCount val="2"/>
                <c:pt idx="0">
                  <c:v>1st Qtr</c:v>
                </c:pt>
                <c:pt idx="1">
                  <c:v>2nd Qtr</c:v>
                </c:pt>
              </c:strCache>
            </c:strRef>
          </c:cat>
          <c:val>
            <c:numRef>
              <c:f>Sheet1!$B$2:$B$3</c:f>
              <c:numCache>
                <c:formatCode>0%</c:formatCode>
                <c:ptCount val="2"/>
                <c:pt idx="0">
                  <c:v>0.78</c:v>
                </c:pt>
                <c:pt idx="1">
                  <c:v>0.22</c:v>
                </c:pt>
              </c:numCache>
            </c:numRef>
          </c:val>
          <c:extLst>
            <c:ext xmlns:c16="http://schemas.microsoft.com/office/drawing/2014/chart" uri="{C3380CC4-5D6E-409C-BE32-E72D297353CC}">
              <c16:uniqueId val="{00000000-BF46-41F0-B71B-75090A97625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2">
                <a:lumMod val="40000"/>
                <a:lumOff val="60000"/>
              </a:schemeClr>
            </a:solidFill>
          </c:spPr>
          <c:dPt>
            <c:idx val="0"/>
            <c:bubble3D val="0"/>
            <c:spPr>
              <a:solidFill>
                <a:schemeClr val="accent3"/>
              </a:solidFill>
              <a:ln w="19050">
                <a:solidFill>
                  <a:schemeClr val="accent3"/>
                </a:solidFill>
              </a:ln>
              <a:effectLst/>
            </c:spPr>
            <c:extLst>
              <c:ext xmlns:c16="http://schemas.microsoft.com/office/drawing/2014/chart" uri="{C3380CC4-5D6E-409C-BE32-E72D297353CC}">
                <c16:uniqueId val="{00000001-BF46-41F0-B71B-75090A97625D}"/>
              </c:ext>
            </c:extLst>
          </c:dPt>
          <c:dPt>
            <c:idx val="1"/>
            <c:bubble3D val="0"/>
            <c:spPr>
              <a:solidFill>
                <a:schemeClr val="bg2">
                  <a:lumMod val="40000"/>
                  <a:lumOff val="60000"/>
                </a:schemeClr>
              </a:solidFill>
              <a:ln w="19050">
                <a:solidFill>
                  <a:schemeClr val="lt1"/>
                </a:solidFill>
              </a:ln>
              <a:effectLst/>
            </c:spPr>
            <c:extLst>
              <c:ext xmlns:c16="http://schemas.microsoft.com/office/drawing/2014/chart" uri="{C3380CC4-5D6E-409C-BE32-E72D297353CC}">
                <c16:uniqueId val="{00000003-FBE3-436F-A15B-04A752D9634F}"/>
              </c:ext>
            </c:extLst>
          </c:dPt>
          <c:cat>
            <c:strRef>
              <c:f>Sheet1!$A$2:$A$3</c:f>
              <c:strCache>
                <c:ptCount val="2"/>
                <c:pt idx="0">
                  <c:v>1st Qtr</c:v>
                </c:pt>
                <c:pt idx="1">
                  <c:v>2nd Qtr</c:v>
                </c:pt>
              </c:strCache>
            </c:strRef>
          </c:cat>
          <c:val>
            <c:numRef>
              <c:f>Sheet1!$B$2:$B$3</c:f>
              <c:numCache>
                <c:formatCode>0%</c:formatCode>
                <c:ptCount val="2"/>
                <c:pt idx="0">
                  <c:v>0.54</c:v>
                </c:pt>
                <c:pt idx="1">
                  <c:v>0.46</c:v>
                </c:pt>
              </c:numCache>
            </c:numRef>
          </c:val>
          <c:extLst>
            <c:ext xmlns:c16="http://schemas.microsoft.com/office/drawing/2014/chart" uri="{C3380CC4-5D6E-409C-BE32-E72D297353CC}">
              <c16:uniqueId val="{00000000-BF46-41F0-B71B-75090A97625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545339192790476E-2"/>
          <c:y val="0.20090510750165436"/>
          <c:w val="0.97312970987582093"/>
          <c:h val="0.56065129643664258"/>
        </c:manualLayout>
      </c:layout>
      <c:barChart>
        <c:barDir val="col"/>
        <c:grouping val="clustered"/>
        <c:varyColors val="0"/>
        <c:ser>
          <c:idx val="1"/>
          <c:order val="0"/>
          <c:tx>
            <c:strRef>
              <c:f>'Fig19'!$L$4</c:f>
              <c:strCache>
                <c:ptCount val="1"/>
                <c:pt idx="0">
                  <c:v>2016</c:v>
                </c:pt>
              </c:strCache>
            </c:strRef>
          </c:tx>
          <c:spPr>
            <a:solidFill>
              <a:schemeClr val="accent2"/>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0-F2DB-4D1A-907E-DC8AE53CF56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'Fig19'!$K$5:$K$15</c:f>
              <c:strCache>
                <c:ptCount val="11"/>
                <c:pt idx="0">
                  <c:v>Has life insurance</c:v>
                </c:pt>
                <c:pt idx="2">
                  <c:v>White/Non-Hispanic</c:v>
                </c:pt>
                <c:pt idx="3">
                  <c:v>Hispanic</c:v>
                </c:pt>
                <c:pt idx="4">
                  <c:v>Black American</c:v>
                </c:pt>
                <c:pt idx="5">
                  <c:v>Asian</c:v>
                </c:pt>
                <c:pt idx="7">
                  <c:v>Female</c:v>
                </c:pt>
                <c:pt idx="8">
                  <c:v>Male</c:v>
                </c:pt>
                <c:pt idx="10">
                  <c:v>Total</c:v>
                </c:pt>
              </c:strCache>
            </c:strRef>
          </c:cat>
          <c:val>
            <c:numRef>
              <c:f>'Fig19'!$L$5:$L$15</c:f>
              <c:numCache>
                <c:formatCode>General</c:formatCode>
                <c:ptCount val="11"/>
                <c:pt idx="0" formatCode="0%">
                  <c:v>0.31</c:v>
                </c:pt>
                <c:pt idx="2" formatCode="0%">
                  <c:v>0.28000000000000003</c:v>
                </c:pt>
                <c:pt idx="3" formatCode="0%">
                  <c:v>0.38</c:v>
                </c:pt>
                <c:pt idx="4" formatCode="0%">
                  <c:v>0.34</c:v>
                </c:pt>
                <c:pt idx="5" formatCode="0%">
                  <c:v>0</c:v>
                </c:pt>
                <c:pt idx="7" formatCode="0%">
                  <c:v>0.26</c:v>
                </c:pt>
                <c:pt idx="8" formatCode="0%">
                  <c:v>0.35</c:v>
                </c:pt>
                <c:pt idx="10" formatCode="0%">
                  <c:v>0.3</c:v>
                </c:pt>
              </c:numCache>
            </c:numRef>
          </c:val>
          <c:extLst>
            <c:ext xmlns:c16="http://schemas.microsoft.com/office/drawing/2014/chart" uri="{C3380CC4-5D6E-409C-BE32-E72D297353CC}">
              <c16:uniqueId val="{00000001-F2DB-4D1A-907E-DC8AE53CF56E}"/>
            </c:ext>
          </c:extLst>
        </c:ser>
        <c:ser>
          <c:idx val="0"/>
          <c:order val="1"/>
          <c:tx>
            <c:strRef>
              <c:f>'Fig19'!$M$4</c:f>
              <c:strCache>
                <c:ptCount val="1"/>
                <c:pt idx="0">
                  <c:v>2024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'Fig19'!$K$5:$K$15</c:f>
              <c:strCache>
                <c:ptCount val="11"/>
                <c:pt idx="0">
                  <c:v>Has life insurance</c:v>
                </c:pt>
                <c:pt idx="2">
                  <c:v>White/Non-Hispanic</c:v>
                </c:pt>
                <c:pt idx="3">
                  <c:v>Hispanic</c:v>
                </c:pt>
                <c:pt idx="4">
                  <c:v>Black American</c:v>
                </c:pt>
                <c:pt idx="5">
                  <c:v>Asian</c:v>
                </c:pt>
                <c:pt idx="7">
                  <c:v>Female</c:v>
                </c:pt>
                <c:pt idx="8">
                  <c:v>Male</c:v>
                </c:pt>
                <c:pt idx="10">
                  <c:v>Total</c:v>
                </c:pt>
              </c:strCache>
            </c:strRef>
          </c:cat>
          <c:val>
            <c:numRef>
              <c:f>'Fig19'!$M$5:$M$15</c:f>
              <c:numCache>
                <c:formatCode>General</c:formatCode>
                <c:ptCount val="11"/>
                <c:pt idx="0" formatCode="0%">
                  <c:v>0.44</c:v>
                </c:pt>
                <c:pt idx="2" formatCode="0%">
                  <c:v>0.38</c:v>
                </c:pt>
                <c:pt idx="3" formatCode="0%">
                  <c:v>0.45</c:v>
                </c:pt>
                <c:pt idx="4" formatCode="0%">
                  <c:v>0.45</c:v>
                </c:pt>
                <c:pt idx="5" formatCode="0%">
                  <c:v>0.45</c:v>
                </c:pt>
                <c:pt idx="7" formatCode="0%">
                  <c:v>0.38</c:v>
                </c:pt>
                <c:pt idx="8" formatCode="0%">
                  <c:v>0.43</c:v>
                </c:pt>
                <c:pt idx="10" formatCode="0%">
                  <c:v>0.4</c:v>
                </c:pt>
              </c:numCache>
            </c:numRef>
          </c:val>
          <c:extLst>
            <c:ext xmlns:c16="http://schemas.microsoft.com/office/drawing/2014/chart" uri="{C3380CC4-5D6E-409C-BE32-E72D297353CC}">
              <c16:uniqueId val="{00000002-F2DB-4D1A-907E-DC8AE53CF56E}"/>
            </c:ext>
          </c:extLst>
        </c:ser>
        <c:dLbls>
          <c:dLblPos val="inEnd"/>
          <c:showLegendKey val="0"/>
          <c:showVal val="1"/>
          <c:showCatName val="0"/>
          <c:showSerName val="0"/>
          <c:showPercent val="0"/>
          <c:showBubbleSize val="0"/>
        </c:dLbls>
        <c:gapWidth val="20"/>
        <c:axId val="680195615"/>
        <c:axId val="877922879"/>
      </c:barChart>
      <c:catAx>
        <c:axId val="680195615"/>
        <c:scaling>
          <c:orientation val="minMax"/>
        </c:scaling>
        <c:delete val="0"/>
        <c:axPos val="b"/>
        <c:numFmt formatCode="General" sourceLinked="0"/>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77922879"/>
        <c:crosses val="autoZero"/>
        <c:auto val="1"/>
        <c:lblAlgn val="ctr"/>
        <c:lblOffset val="100"/>
        <c:noMultiLvlLbl val="0"/>
      </c:catAx>
      <c:valAx>
        <c:axId val="877922879"/>
        <c:scaling>
          <c:orientation val="minMax"/>
        </c:scaling>
        <c:delete val="1"/>
        <c:axPos val="l"/>
        <c:numFmt formatCode="0%" sourceLinked="1"/>
        <c:majorTickMark val="none"/>
        <c:minorTickMark val="none"/>
        <c:tickLblPos val="nextTo"/>
        <c:crossAx val="680195615"/>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4B_AB2F10D9.xml><?xml version="1.0" encoding="utf-8"?>
<p188:cmLst xmlns:a="http://schemas.openxmlformats.org/drawingml/2006/main" xmlns:r="http://schemas.openxmlformats.org/officeDocument/2006/relationships" xmlns:p188="http://schemas.microsoft.com/office/powerpoint/2018/8/main">
  <p188:cm id="{92E0EFBD-0540-4D06-8C1D-43A55ED76FAF}" authorId="{E981AC61-9B69-A842-EB3E-1E7A46DA32C3}" created="2024-05-09T17:10:23.447">
    <pc:sldMkLst xmlns:pc="http://schemas.microsoft.com/office/powerpoint/2013/main/command">
      <pc:docMk/>
      <pc:sldMk cId="2871988441" sldId="331"/>
    </pc:sldMkLst>
    <p188:txBody>
      <a:bodyPr/>
      <a:lstStyle/>
      <a:p>
        <a:r>
          <a:rPr lang="en-US"/>
          <a:t>That scale makes it look way worse than it is!  </a:t>
        </a:r>
      </a:p>
    </p188:txBody>
  </p188:cm>
  <p188:cm id="{BC8F209D-2045-4445-B891-DD8403DDF03C}" authorId="{E981AC61-9B69-A842-EB3E-1E7A46DA32C3}" created="2024-05-09T17:11:32.120">
    <ac:deMkLst xmlns:ac="http://schemas.microsoft.com/office/drawing/2013/main/command">
      <pc:docMk xmlns:pc="http://schemas.microsoft.com/office/powerpoint/2013/main/command"/>
      <pc:sldMk xmlns:pc="http://schemas.microsoft.com/office/powerpoint/2013/main/command" cId="2871988441" sldId="331"/>
      <ac:spMk id="6" creationId="{A619794B-1169-B833-0DCC-02A30E9E4DF6}"/>
    </ac:deMkLst>
    <p188:txBody>
      <a:bodyPr/>
      <a:lstStyle/>
      <a:p>
        <a:r>
          <a:rPr lang="en-US"/>
          <a:t>Remove the subtitle "reasons…"  there are many reasons far, far more important to LGBTQ+ than these.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2929AC-3308-4221-B480-F390EFE9DFE6}"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234AF5FC-EEFD-44A2-A20D-098E973CC298}">
      <dgm:prSet phldrT="[Text]" custT="1">
        <dgm:style>
          <a:lnRef idx="2">
            <a:schemeClr val="accent1"/>
          </a:lnRef>
          <a:fillRef idx="1">
            <a:schemeClr val="lt1"/>
          </a:fillRef>
          <a:effectRef idx="0">
            <a:schemeClr val="accent1"/>
          </a:effectRef>
          <a:fontRef idx="minor">
            <a:schemeClr val="dk1"/>
          </a:fontRef>
        </dgm:style>
      </dgm:prSet>
      <dgm:spPr>
        <a:ln>
          <a:noFill/>
        </a:ln>
      </dgm:spPr>
      <dgm:t>
        <a:bodyPr/>
        <a:lstStyle/>
        <a:p>
          <a:r>
            <a:rPr lang="en-US" sz="4200" b="1" dirty="0">
              <a:solidFill>
                <a:schemeClr val="tx1"/>
              </a:solidFill>
            </a:rPr>
            <a:t>42%</a:t>
          </a:r>
        </a:p>
      </dgm:t>
    </dgm:pt>
    <dgm:pt modelId="{4704132E-3485-4391-8921-83A338746BF0}" type="parTrans" cxnId="{8395A750-4817-4DBE-A236-F21A1F46A999}">
      <dgm:prSet/>
      <dgm:spPr/>
      <dgm:t>
        <a:bodyPr/>
        <a:lstStyle/>
        <a:p>
          <a:endParaRPr lang="en-US"/>
        </a:p>
      </dgm:t>
    </dgm:pt>
    <dgm:pt modelId="{82C0A30B-03DD-40EC-9CC8-B75396076ADA}" type="sibTrans" cxnId="{8395A750-4817-4DBE-A236-F21A1F46A999}">
      <dgm:prSet/>
      <dgm:spPr/>
      <dgm:t>
        <a:bodyPr/>
        <a:lstStyle/>
        <a:p>
          <a:endParaRPr lang="en-US"/>
        </a:p>
      </dgm:t>
    </dgm:pt>
    <dgm:pt modelId="{A0B9024E-EC0D-4F14-AFD8-7F9D82823A4E}">
      <dgm:prSet phldrT="[Text]" custT="1">
        <dgm:style>
          <a:lnRef idx="2">
            <a:schemeClr val="accent1"/>
          </a:lnRef>
          <a:fillRef idx="1">
            <a:schemeClr val="lt1"/>
          </a:fillRef>
          <a:effectRef idx="0">
            <a:schemeClr val="accent1"/>
          </a:effectRef>
          <a:fontRef idx="minor">
            <a:schemeClr val="dk1"/>
          </a:fontRef>
        </dgm:style>
      </dgm:prSet>
      <dgm:spPr>
        <a:ln>
          <a:noFill/>
        </a:ln>
      </dgm:spPr>
      <dgm:t>
        <a:bodyPr/>
        <a:lstStyle/>
        <a:p>
          <a:r>
            <a:rPr lang="en-US" sz="4000" b="1" dirty="0">
              <a:solidFill>
                <a:schemeClr val="tx1"/>
              </a:solidFill>
            </a:rPr>
            <a:t>102</a:t>
          </a:r>
        </a:p>
      </dgm:t>
    </dgm:pt>
    <dgm:pt modelId="{E5AF1299-31E1-42FD-9866-B42DCD6E10DD}" type="parTrans" cxnId="{301616BC-E612-4C79-BF44-901BBB2C480C}">
      <dgm:prSet/>
      <dgm:spPr/>
      <dgm:t>
        <a:bodyPr/>
        <a:lstStyle/>
        <a:p>
          <a:endParaRPr lang="en-US"/>
        </a:p>
      </dgm:t>
    </dgm:pt>
    <dgm:pt modelId="{09531D55-2403-4BF0-9CAC-D2396E0ECCBF}" type="sibTrans" cxnId="{301616BC-E612-4C79-BF44-901BBB2C480C}">
      <dgm:prSet/>
      <dgm:spPr/>
      <dgm:t>
        <a:bodyPr/>
        <a:lstStyle/>
        <a:p>
          <a:endParaRPr lang="en-US"/>
        </a:p>
      </dgm:t>
    </dgm:pt>
    <dgm:pt modelId="{F6C3A5B9-8509-43D6-AA1D-FB7592B8C697}" type="pres">
      <dgm:prSet presAssocID="{A92929AC-3308-4221-B480-F390EFE9DFE6}" presName="Name0" presStyleCnt="0">
        <dgm:presLayoutVars>
          <dgm:chMax val="7"/>
          <dgm:chPref val="7"/>
          <dgm:dir/>
          <dgm:animLvl val="lvl"/>
        </dgm:presLayoutVars>
      </dgm:prSet>
      <dgm:spPr/>
    </dgm:pt>
    <dgm:pt modelId="{16875F91-90A5-402A-8D91-A7FA18E3E913}" type="pres">
      <dgm:prSet presAssocID="{234AF5FC-EEFD-44A2-A20D-098E973CC298}" presName="Accent1" presStyleCnt="0"/>
      <dgm:spPr/>
    </dgm:pt>
    <dgm:pt modelId="{185F93C5-37E5-4395-834B-A9390E6164BB}" type="pres">
      <dgm:prSet presAssocID="{234AF5FC-EEFD-44A2-A20D-098E973CC298}" presName="Accent" presStyleLbl="node1" presStyleIdx="0" presStyleCnt="2"/>
      <dgm:spPr>
        <a:solidFill>
          <a:schemeClr val="tx2"/>
        </a:solidFill>
      </dgm:spPr>
    </dgm:pt>
    <dgm:pt modelId="{636DF16A-47AD-467C-981F-3346BAF5DCE7}" type="pres">
      <dgm:prSet presAssocID="{234AF5FC-EEFD-44A2-A20D-098E973CC298}" presName="Parent1" presStyleLbl="revTx" presStyleIdx="0" presStyleCnt="2" custScaleX="86918" custScaleY="85531" custLinFactNeighborX="-2099" custLinFactNeighborY="-12734">
        <dgm:presLayoutVars>
          <dgm:chMax val="1"/>
          <dgm:chPref val="1"/>
          <dgm:bulletEnabled val="1"/>
        </dgm:presLayoutVars>
      </dgm:prSet>
      <dgm:spPr/>
    </dgm:pt>
    <dgm:pt modelId="{CD7095F2-BF1C-4A76-B17F-B333794C8D56}" type="pres">
      <dgm:prSet presAssocID="{A0B9024E-EC0D-4F14-AFD8-7F9D82823A4E}" presName="Accent2" presStyleCnt="0"/>
      <dgm:spPr/>
    </dgm:pt>
    <dgm:pt modelId="{91D7E4DC-E235-4E2A-BAF6-351929987FDC}" type="pres">
      <dgm:prSet presAssocID="{A0B9024E-EC0D-4F14-AFD8-7F9D82823A4E}" presName="Accent" presStyleLbl="node1" presStyleIdx="1" presStyleCnt="2"/>
      <dgm:spPr>
        <a:solidFill>
          <a:srgbClr val="C4BFC0"/>
        </a:solidFill>
      </dgm:spPr>
    </dgm:pt>
    <dgm:pt modelId="{8EAA87BE-4803-4971-8BC2-D6DC9530E85A}" type="pres">
      <dgm:prSet presAssocID="{A0B9024E-EC0D-4F14-AFD8-7F9D82823A4E}" presName="Parent2" presStyleLbl="revTx" presStyleIdx="1" presStyleCnt="2" custScaleX="82351" custScaleY="76875">
        <dgm:presLayoutVars>
          <dgm:chMax val="1"/>
          <dgm:chPref val="1"/>
          <dgm:bulletEnabled val="1"/>
        </dgm:presLayoutVars>
      </dgm:prSet>
      <dgm:spPr/>
    </dgm:pt>
  </dgm:ptLst>
  <dgm:cxnLst>
    <dgm:cxn modelId="{421C2C25-D1C9-42BB-8318-D50C0DBF2066}" type="presOf" srcId="{A92929AC-3308-4221-B480-F390EFE9DFE6}" destId="{F6C3A5B9-8509-43D6-AA1D-FB7592B8C697}" srcOrd="0" destOrd="0" presId="urn:microsoft.com/office/officeart/2009/layout/CircleArrowProcess"/>
    <dgm:cxn modelId="{8395A750-4817-4DBE-A236-F21A1F46A999}" srcId="{A92929AC-3308-4221-B480-F390EFE9DFE6}" destId="{234AF5FC-EEFD-44A2-A20D-098E973CC298}" srcOrd="0" destOrd="0" parTransId="{4704132E-3485-4391-8921-83A338746BF0}" sibTransId="{82C0A30B-03DD-40EC-9CC8-B75396076ADA}"/>
    <dgm:cxn modelId="{BC48EEA6-2376-4163-BB9C-D042B5F3DA20}" type="presOf" srcId="{234AF5FC-EEFD-44A2-A20D-098E973CC298}" destId="{636DF16A-47AD-467C-981F-3346BAF5DCE7}" srcOrd="0" destOrd="0" presId="urn:microsoft.com/office/officeart/2009/layout/CircleArrowProcess"/>
    <dgm:cxn modelId="{301616BC-E612-4C79-BF44-901BBB2C480C}" srcId="{A92929AC-3308-4221-B480-F390EFE9DFE6}" destId="{A0B9024E-EC0D-4F14-AFD8-7F9D82823A4E}" srcOrd="1" destOrd="0" parTransId="{E5AF1299-31E1-42FD-9866-B42DCD6E10DD}" sibTransId="{09531D55-2403-4BF0-9CAC-D2396E0ECCBF}"/>
    <dgm:cxn modelId="{11A75DC8-915A-4DC8-A475-C678871A2C8E}" type="presOf" srcId="{A0B9024E-EC0D-4F14-AFD8-7F9D82823A4E}" destId="{8EAA87BE-4803-4971-8BC2-D6DC9530E85A}" srcOrd="0" destOrd="0" presId="urn:microsoft.com/office/officeart/2009/layout/CircleArrowProcess"/>
    <dgm:cxn modelId="{01326FAE-61AC-45DB-9761-B532165C4E47}" type="presParOf" srcId="{F6C3A5B9-8509-43D6-AA1D-FB7592B8C697}" destId="{16875F91-90A5-402A-8D91-A7FA18E3E913}" srcOrd="0" destOrd="0" presId="urn:microsoft.com/office/officeart/2009/layout/CircleArrowProcess"/>
    <dgm:cxn modelId="{C943F171-57B4-4A99-84AB-DF1DDBD5812B}" type="presParOf" srcId="{16875F91-90A5-402A-8D91-A7FA18E3E913}" destId="{185F93C5-37E5-4395-834B-A9390E6164BB}" srcOrd="0" destOrd="0" presId="urn:microsoft.com/office/officeart/2009/layout/CircleArrowProcess"/>
    <dgm:cxn modelId="{1E03B7E9-0BB0-4048-B7DE-7D6340575830}" type="presParOf" srcId="{F6C3A5B9-8509-43D6-AA1D-FB7592B8C697}" destId="{636DF16A-47AD-467C-981F-3346BAF5DCE7}" srcOrd="1" destOrd="0" presId="urn:microsoft.com/office/officeart/2009/layout/CircleArrowProcess"/>
    <dgm:cxn modelId="{3959E319-AAEB-47BE-89CF-18564229E3E9}" type="presParOf" srcId="{F6C3A5B9-8509-43D6-AA1D-FB7592B8C697}" destId="{CD7095F2-BF1C-4A76-B17F-B333794C8D56}" srcOrd="2" destOrd="0" presId="urn:microsoft.com/office/officeart/2009/layout/CircleArrowProcess"/>
    <dgm:cxn modelId="{EF7C9738-34A9-43D3-AC81-23ADC5F55857}" type="presParOf" srcId="{CD7095F2-BF1C-4A76-B17F-B333794C8D56}" destId="{91D7E4DC-E235-4E2A-BAF6-351929987FDC}" srcOrd="0" destOrd="0" presId="urn:microsoft.com/office/officeart/2009/layout/CircleArrowProcess"/>
    <dgm:cxn modelId="{67F49558-EEB8-452D-9A19-6D2E83EBC690}" type="presParOf" srcId="{F6C3A5B9-8509-43D6-AA1D-FB7592B8C697}" destId="{8EAA87BE-4803-4971-8BC2-D6DC9530E85A}" srcOrd="3"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2929AC-3308-4221-B480-F390EFE9DFE6}"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234AF5FC-EEFD-44A2-A20D-098E973CC298}">
      <dgm:prSet phldrT="[Text]" custT="1">
        <dgm:style>
          <a:lnRef idx="2">
            <a:schemeClr val="accent1"/>
          </a:lnRef>
          <a:fillRef idx="1">
            <a:schemeClr val="lt1"/>
          </a:fillRef>
          <a:effectRef idx="0">
            <a:schemeClr val="accent1"/>
          </a:effectRef>
          <a:fontRef idx="minor">
            <a:schemeClr val="dk1"/>
          </a:fontRef>
        </dgm:style>
      </dgm:prSet>
      <dgm:spPr>
        <a:ln>
          <a:noFill/>
        </a:ln>
      </dgm:spPr>
      <dgm:t>
        <a:bodyPr/>
        <a:lstStyle/>
        <a:p>
          <a:r>
            <a:rPr lang="en-US" sz="4200" b="1" dirty="0">
              <a:solidFill>
                <a:schemeClr val="tx1"/>
              </a:solidFill>
            </a:rPr>
            <a:t>46%</a:t>
          </a:r>
        </a:p>
      </dgm:t>
    </dgm:pt>
    <dgm:pt modelId="{4704132E-3485-4391-8921-83A338746BF0}" type="parTrans" cxnId="{8395A750-4817-4DBE-A236-F21A1F46A999}">
      <dgm:prSet/>
      <dgm:spPr/>
      <dgm:t>
        <a:bodyPr/>
        <a:lstStyle/>
        <a:p>
          <a:endParaRPr lang="en-US"/>
        </a:p>
      </dgm:t>
    </dgm:pt>
    <dgm:pt modelId="{82C0A30B-03DD-40EC-9CC8-B75396076ADA}" type="sibTrans" cxnId="{8395A750-4817-4DBE-A236-F21A1F46A999}">
      <dgm:prSet/>
      <dgm:spPr/>
      <dgm:t>
        <a:bodyPr/>
        <a:lstStyle/>
        <a:p>
          <a:endParaRPr lang="en-US"/>
        </a:p>
      </dgm:t>
    </dgm:pt>
    <dgm:pt modelId="{A0B9024E-EC0D-4F14-AFD8-7F9D82823A4E}">
      <dgm:prSet phldrT="[Text]" custT="1">
        <dgm:style>
          <a:lnRef idx="2">
            <a:schemeClr val="accent1"/>
          </a:lnRef>
          <a:fillRef idx="1">
            <a:schemeClr val="lt1"/>
          </a:fillRef>
          <a:effectRef idx="0">
            <a:schemeClr val="accent1"/>
          </a:effectRef>
          <a:fontRef idx="minor">
            <a:schemeClr val="dk1"/>
          </a:fontRef>
        </dgm:style>
      </dgm:prSet>
      <dgm:spPr>
        <a:ln>
          <a:noFill/>
        </a:ln>
      </dgm:spPr>
      <dgm:t>
        <a:bodyPr/>
        <a:lstStyle/>
        <a:p>
          <a:r>
            <a:rPr lang="en-US" sz="4000" b="1" dirty="0">
              <a:solidFill>
                <a:schemeClr val="tx1"/>
              </a:solidFill>
            </a:rPr>
            <a:t>8</a:t>
          </a:r>
        </a:p>
      </dgm:t>
    </dgm:pt>
    <dgm:pt modelId="{E5AF1299-31E1-42FD-9866-B42DCD6E10DD}" type="parTrans" cxnId="{301616BC-E612-4C79-BF44-901BBB2C480C}">
      <dgm:prSet/>
      <dgm:spPr/>
      <dgm:t>
        <a:bodyPr/>
        <a:lstStyle/>
        <a:p>
          <a:endParaRPr lang="en-US"/>
        </a:p>
      </dgm:t>
    </dgm:pt>
    <dgm:pt modelId="{09531D55-2403-4BF0-9CAC-D2396E0ECCBF}" type="sibTrans" cxnId="{301616BC-E612-4C79-BF44-901BBB2C480C}">
      <dgm:prSet/>
      <dgm:spPr/>
      <dgm:t>
        <a:bodyPr/>
        <a:lstStyle/>
        <a:p>
          <a:endParaRPr lang="en-US"/>
        </a:p>
      </dgm:t>
    </dgm:pt>
    <dgm:pt modelId="{F6C3A5B9-8509-43D6-AA1D-FB7592B8C697}" type="pres">
      <dgm:prSet presAssocID="{A92929AC-3308-4221-B480-F390EFE9DFE6}" presName="Name0" presStyleCnt="0">
        <dgm:presLayoutVars>
          <dgm:chMax val="7"/>
          <dgm:chPref val="7"/>
          <dgm:dir/>
          <dgm:animLvl val="lvl"/>
        </dgm:presLayoutVars>
      </dgm:prSet>
      <dgm:spPr/>
    </dgm:pt>
    <dgm:pt modelId="{16875F91-90A5-402A-8D91-A7FA18E3E913}" type="pres">
      <dgm:prSet presAssocID="{234AF5FC-EEFD-44A2-A20D-098E973CC298}" presName="Accent1" presStyleCnt="0"/>
      <dgm:spPr/>
    </dgm:pt>
    <dgm:pt modelId="{185F93C5-37E5-4395-834B-A9390E6164BB}" type="pres">
      <dgm:prSet presAssocID="{234AF5FC-EEFD-44A2-A20D-098E973CC298}" presName="Accent" presStyleLbl="node1" presStyleIdx="0" presStyleCnt="2"/>
      <dgm:spPr>
        <a:solidFill>
          <a:schemeClr val="accent1"/>
        </a:solidFill>
      </dgm:spPr>
    </dgm:pt>
    <dgm:pt modelId="{636DF16A-47AD-467C-981F-3346BAF5DCE7}" type="pres">
      <dgm:prSet presAssocID="{234AF5FC-EEFD-44A2-A20D-098E973CC298}" presName="Parent1" presStyleLbl="revTx" presStyleIdx="0" presStyleCnt="2" custScaleX="86918" custScaleY="85531" custLinFactNeighborX="-2099" custLinFactNeighborY="-12734">
        <dgm:presLayoutVars>
          <dgm:chMax val="1"/>
          <dgm:chPref val="1"/>
          <dgm:bulletEnabled val="1"/>
        </dgm:presLayoutVars>
      </dgm:prSet>
      <dgm:spPr/>
    </dgm:pt>
    <dgm:pt modelId="{CD7095F2-BF1C-4A76-B17F-B333794C8D56}" type="pres">
      <dgm:prSet presAssocID="{A0B9024E-EC0D-4F14-AFD8-7F9D82823A4E}" presName="Accent2" presStyleCnt="0"/>
      <dgm:spPr/>
    </dgm:pt>
    <dgm:pt modelId="{91D7E4DC-E235-4E2A-BAF6-351929987FDC}" type="pres">
      <dgm:prSet presAssocID="{A0B9024E-EC0D-4F14-AFD8-7F9D82823A4E}" presName="Accent" presStyleLbl="node1" presStyleIdx="1" presStyleCnt="2"/>
      <dgm:spPr>
        <a:solidFill>
          <a:schemeClr val="bg2">
            <a:lumMod val="60000"/>
            <a:lumOff val="40000"/>
          </a:schemeClr>
        </a:solidFill>
      </dgm:spPr>
    </dgm:pt>
    <dgm:pt modelId="{8EAA87BE-4803-4971-8BC2-D6DC9530E85A}" type="pres">
      <dgm:prSet presAssocID="{A0B9024E-EC0D-4F14-AFD8-7F9D82823A4E}" presName="Parent2" presStyleLbl="revTx" presStyleIdx="1" presStyleCnt="2" custScaleX="82351" custScaleY="76875">
        <dgm:presLayoutVars>
          <dgm:chMax val="1"/>
          <dgm:chPref val="1"/>
          <dgm:bulletEnabled val="1"/>
        </dgm:presLayoutVars>
      </dgm:prSet>
      <dgm:spPr/>
    </dgm:pt>
  </dgm:ptLst>
  <dgm:cxnLst>
    <dgm:cxn modelId="{421C2C25-D1C9-42BB-8318-D50C0DBF2066}" type="presOf" srcId="{A92929AC-3308-4221-B480-F390EFE9DFE6}" destId="{F6C3A5B9-8509-43D6-AA1D-FB7592B8C697}" srcOrd="0" destOrd="0" presId="urn:microsoft.com/office/officeart/2009/layout/CircleArrowProcess"/>
    <dgm:cxn modelId="{8395A750-4817-4DBE-A236-F21A1F46A999}" srcId="{A92929AC-3308-4221-B480-F390EFE9DFE6}" destId="{234AF5FC-EEFD-44A2-A20D-098E973CC298}" srcOrd="0" destOrd="0" parTransId="{4704132E-3485-4391-8921-83A338746BF0}" sibTransId="{82C0A30B-03DD-40EC-9CC8-B75396076ADA}"/>
    <dgm:cxn modelId="{BC48EEA6-2376-4163-BB9C-D042B5F3DA20}" type="presOf" srcId="{234AF5FC-EEFD-44A2-A20D-098E973CC298}" destId="{636DF16A-47AD-467C-981F-3346BAF5DCE7}" srcOrd="0" destOrd="0" presId="urn:microsoft.com/office/officeart/2009/layout/CircleArrowProcess"/>
    <dgm:cxn modelId="{301616BC-E612-4C79-BF44-901BBB2C480C}" srcId="{A92929AC-3308-4221-B480-F390EFE9DFE6}" destId="{A0B9024E-EC0D-4F14-AFD8-7F9D82823A4E}" srcOrd="1" destOrd="0" parTransId="{E5AF1299-31E1-42FD-9866-B42DCD6E10DD}" sibTransId="{09531D55-2403-4BF0-9CAC-D2396E0ECCBF}"/>
    <dgm:cxn modelId="{11A75DC8-915A-4DC8-A475-C678871A2C8E}" type="presOf" srcId="{A0B9024E-EC0D-4F14-AFD8-7F9D82823A4E}" destId="{8EAA87BE-4803-4971-8BC2-D6DC9530E85A}" srcOrd="0" destOrd="0" presId="urn:microsoft.com/office/officeart/2009/layout/CircleArrowProcess"/>
    <dgm:cxn modelId="{01326FAE-61AC-45DB-9761-B532165C4E47}" type="presParOf" srcId="{F6C3A5B9-8509-43D6-AA1D-FB7592B8C697}" destId="{16875F91-90A5-402A-8D91-A7FA18E3E913}" srcOrd="0" destOrd="0" presId="urn:microsoft.com/office/officeart/2009/layout/CircleArrowProcess"/>
    <dgm:cxn modelId="{C943F171-57B4-4A99-84AB-DF1DDBD5812B}" type="presParOf" srcId="{16875F91-90A5-402A-8D91-A7FA18E3E913}" destId="{185F93C5-37E5-4395-834B-A9390E6164BB}" srcOrd="0" destOrd="0" presId="urn:microsoft.com/office/officeart/2009/layout/CircleArrowProcess"/>
    <dgm:cxn modelId="{1E03B7E9-0BB0-4048-B7DE-7D6340575830}" type="presParOf" srcId="{F6C3A5B9-8509-43D6-AA1D-FB7592B8C697}" destId="{636DF16A-47AD-467C-981F-3346BAF5DCE7}" srcOrd="1" destOrd="0" presId="urn:microsoft.com/office/officeart/2009/layout/CircleArrowProcess"/>
    <dgm:cxn modelId="{3959E319-AAEB-47BE-89CF-18564229E3E9}" type="presParOf" srcId="{F6C3A5B9-8509-43D6-AA1D-FB7592B8C697}" destId="{CD7095F2-BF1C-4A76-B17F-B333794C8D56}" srcOrd="2" destOrd="0" presId="urn:microsoft.com/office/officeart/2009/layout/CircleArrowProcess"/>
    <dgm:cxn modelId="{EF7C9738-34A9-43D3-AC81-23ADC5F55857}" type="presParOf" srcId="{CD7095F2-BF1C-4A76-B17F-B333794C8D56}" destId="{91D7E4DC-E235-4E2A-BAF6-351929987FDC}" srcOrd="0" destOrd="0" presId="urn:microsoft.com/office/officeart/2009/layout/CircleArrowProcess"/>
    <dgm:cxn modelId="{67F49558-EEB8-452D-9A19-6D2E83EBC690}" type="presParOf" srcId="{F6C3A5B9-8509-43D6-AA1D-FB7592B8C697}" destId="{8EAA87BE-4803-4971-8BC2-D6DC9530E85A}" srcOrd="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F93C5-37E5-4395-834B-A9390E6164BB}">
      <dsp:nvSpPr>
        <dsp:cNvPr id="0" name=""/>
        <dsp:cNvSpPr/>
      </dsp:nvSpPr>
      <dsp:spPr>
        <a:xfrm>
          <a:off x="1623499" y="0"/>
          <a:ext cx="3061963" cy="3062050"/>
        </a:xfrm>
        <a:prstGeom prst="circularArrow">
          <a:avLst>
            <a:gd name="adj1" fmla="val 10980"/>
            <a:gd name="adj2" fmla="val 1142322"/>
            <a:gd name="adj3" fmla="val 4500000"/>
            <a:gd name="adj4" fmla="val 10800000"/>
            <a:gd name="adj5" fmla="val 125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6DF16A-47AD-467C-981F-3346BAF5DCE7}">
      <dsp:nvSpPr>
        <dsp:cNvPr id="0" name=""/>
        <dsp:cNvSpPr/>
      </dsp:nvSpPr>
      <dsp:spPr>
        <a:xfrm>
          <a:off x="2375645" y="1061617"/>
          <a:ext cx="1484850" cy="730491"/>
        </a:xfrm>
        <a:prstGeom prst="rect">
          <a:avLst/>
        </a:prstGeom>
        <a:solidFill>
          <a:schemeClr val="lt1"/>
        </a:solidFill>
        <a:ln w="25400" cap="flat" cmpd="sng" algn="ctr">
          <a:no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b="1" kern="1200" dirty="0">
              <a:solidFill>
                <a:schemeClr val="tx1"/>
              </a:solidFill>
            </a:rPr>
            <a:t>42%</a:t>
          </a:r>
        </a:p>
      </dsp:txBody>
      <dsp:txXfrm>
        <a:off x="2375645" y="1061617"/>
        <a:ext cx="1484850" cy="730491"/>
      </dsp:txXfrm>
    </dsp:sp>
    <dsp:sp modelId="{91D7E4DC-E235-4E2A-BAF6-351929987FDC}">
      <dsp:nvSpPr>
        <dsp:cNvPr id="0" name=""/>
        <dsp:cNvSpPr/>
      </dsp:nvSpPr>
      <dsp:spPr>
        <a:xfrm>
          <a:off x="991437" y="1962652"/>
          <a:ext cx="2630459" cy="2631572"/>
        </a:xfrm>
        <a:prstGeom prst="blockArc">
          <a:avLst>
            <a:gd name="adj1" fmla="val 0"/>
            <a:gd name="adj2" fmla="val 18900000"/>
            <a:gd name="adj3" fmla="val 12740"/>
          </a:avLst>
        </a:prstGeom>
        <a:solidFill>
          <a:srgbClr val="C4BF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AA87BE-4803-4971-8BC2-D6DC9530E85A}">
      <dsp:nvSpPr>
        <dsp:cNvPr id="0" name=""/>
        <dsp:cNvSpPr/>
      </dsp:nvSpPr>
      <dsp:spPr>
        <a:xfrm>
          <a:off x="1596345" y="2970142"/>
          <a:ext cx="1406830" cy="656563"/>
        </a:xfrm>
        <a:prstGeom prst="rect">
          <a:avLst/>
        </a:prstGeom>
        <a:solidFill>
          <a:schemeClr val="lt1"/>
        </a:solidFill>
        <a:ln w="25400" cap="flat" cmpd="sng" algn="ctr">
          <a:no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tx1"/>
              </a:solidFill>
            </a:rPr>
            <a:t>102</a:t>
          </a:r>
        </a:p>
      </dsp:txBody>
      <dsp:txXfrm>
        <a:off x="1596345" y="2970142"/>
        <a:ext cx="1406830" cy="656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F93C5-37E5-4395-834B-A9390E6164BB}">
      <dsp:nvSpPr>
        <dsp:cNvPr id="0" name=""/>
        <dsp:cNvSpPr/>
      </dsp:nvSpPr>
      <dsp:spPr>
        <a:xfrm>
          <a:off x="1623499" y="0"/>
          <a:ext cx="3061963" cy="3062050"/>
        </a:xfrm>
        <a:prstGeom prst="circularArrow">
          <a:avLst>
            <a:gd name="adj1" fmla="val 10980"/>
            <a:gd name="adj2" fmla="val 1142322"/>
            <a:gd name="adj3" fmla="val 4500000"/>
            <a:gd name="adj4" fmla="val 10800000"/>
            <a:gd name="adj5" fmla="val 125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6DF16A-47AD-467C-981F-3346BAF5DCE7}">
      <dsp:nvSpPr>
        <dsp:cNvPr id="0" name=""/>
        <dsp:cNvSpPr/>
      </dsp:nvSpPr>
      <dsp:spPr>
        <a:xfrm>
          <a:off x="2375645" y="1061617"/>
          <a:ext cx="1484850" cy="730491"/>
        </a:xfrm>
        <a:prstGeom prst="rect">
          <a:avLst/>
        </a:prstGeom>
        <a:solidFill>
          <a:schemeClr val="lt1"/>
        </a:solidFill>
        <a:ln w="25400" cap="flat" cmpd="sng" algn="ctr">
          <a:no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b="1" kern="1200" dirty="0">
              <a:solidFill>
                <a:schemeClr val="tx1"/>
              </a:solidFill>
            </a:rPr>
            <a:t>46%</a:t>
          </a:r>
        </a:p>
      </dsp:txBody>
      <dsp:txXfrm>
        <a:off x="2375645" y="1061617"/>
        <a:ext cx="1484850" cy="730491"/>
      </dsp:txXfrm>
    </dsp:sp>
    <dsp:sp modelId="{91D7E4DC-E235-4E2A-BAF6-351929987FDC}">
      <dsp:nvSpPr>
        <dsp:cNvPr id="0" name=""/>
        <dsp:cNvSpPr/>
      </dsp:nvSpPr>
      <dsp:spPr>
        <a:xfrm>
          <a:off x="991437" y="1962652"/>
          <a:ext cx="2630459" cy="2631572"/>
        </a:xfrm>
        <a:prstGeom prst="blockArc">
          <a:avLst>
            <a:gd name="adj1" fmla="val 0"/>
            <a:gd name="adj2" fmla="val 18900000"/>
            <a:gd name="adj3" fmla="val 12740"/>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AA87BE-4803-4971-8BC2-D6DC9530E85A}">
      <dsp:nvSpPr>
        <dsp:cNvPr id="0" name=""/>
        <dsp:cNvSpPr/>
      </dsp:nvSpPr>
      <dsp:spPr>
        <a:xfrm>
          <a:off x="1596345" y="2970142"/>
          <a:ext cx="1406830" cy="656563"/>
        </a:xfrm>
        <a:prstGeom prst="rect">
          <a:avLst/>
        </a:prstGeom>
        <a:solidFill>
          <a:schemeClr val="lt1"/>
        </a:solidFill>
        <a:ln w="25400" cap="flat" cmpd="sng" algn="ctr">
          <a:no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tx1"/>
              </a:solidFill>
            </a:rPr>
            <a:t>8</a:t>
          </a:r>
        </a:p>
      </dsp:txBody>
      <dsp:txXfrm>
        <a:off x="1596345" y="2970142"/>
        <a:ext cx="1406830" cy="65656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54686D-1A2B-4337-B141-16C810AEFD68}" type="datetimeFigureOut">
              <a:rPr lang="en-US" smtClean="0"/>
              <a:t>5/13/2024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0E46D3-CB57-4E2A-B7DC-DCD566DC0429}" type="slidenum">
              <a:rPr lang="en-US" smtClean="0"/>
              <a:t>‹#›</a:t>
            </a:fld>
            <a:endParaRPr lang="en-US" dirty="0"/>
          </a:p>
        </p:txBody>
      </p:sp>
    </p:spTree>
    <p:extLst>
      <p:ext uri="{BB962C8B-B14F-4D97-AF65-F5344CB8AC3E}">
        <p14:creationId xmlns:p14="http://schemas.microsoft.com/office/powerpoint/2010/main" val="1447052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D3BE4-62BE-4B60-BFFF-70CF8F0F7C95}" type="datetimeFigureOut">
              <a:rPr lang="en-US" smtClean="0"/>
              <a:t>5/13/2024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AED4EE-C9DA-462C-B712-3D4638B353E0}" type="slidenum">
              <a:rPr lang="en-US" smtClean="0"/>
              <a:t>‹#›</a:t>
            </a:fld>
            <a:endParaRPr lang="en-US" dirty="0"/>
          </a:p>
        </p:txBody>
      </p:sp>
    </p:spTree>
    <p:extLst>
      <p:ext uri="{BB962C8B-B14F-4D97-AF65-F5344CB8AC3E}">
        <p14:creationId xmlns:p14="http://schemas.microsoft.com/office/powerpoint/2010/main" val="298729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ED4EE-C9DA-462C-B712-3D4638B353E0}" type="slidenum">
              <a:rPr lang="en-US" smtClean="0"/>
              <a:t>1</a:t>
            </a:fld>
            <a:endParaRPr lang="en-US" dirty="0"/>
          </a:p>
        </p:txBody>
      </p:sp>
    </p:spTree>
    <p:extLst>
      <p:ext uri="{BB962C8B-B14F-4D97-AF65-F5344CB8AC3E}">
        <p14:creationId xmlns:p14="http://schemas.microsoft.com/office/powerpoint/2010/main" val="2258939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no smooth transition to this, but everyone wants to see this.  </a:t>
            </a:r>
          </a:p>
          <a:p>
            <a:endParaRPr lang="en-US" dirty="0"/>
          </a:p>
          <a:p>
            <a:r>
              <a:rPr lang="en-US" dirty="0"/>
              <a:t>Make it very clear this is from consumer data.  Highlight the gender gap (upcoming slide) and maybe Hispanics – who dropped more than anyone during pandemic and haven’t’ recovered as much as other race/ethnicities.  Challenge audience on that if it makes sense. </a:t>
            </a:r>
          </a:p>
          <a:p>
            <a:endParaRPr lang="en-US" dirty="0"/>
          </a:p>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11</a:t>
            </a:fld>
            <a:endParaRPr lang="en-US" dirty="0"/>
          </a:p>
        </p:txBody>
      </p:sp>
    </p:spTree>
    <p:extLst>
      <p:ext uri="{BB962C8B-B14F-4D97-AF65-F5344CB8AC3E}">
        <p14:creationId xmlns:p14="http://schemas.microsoft.com/office/powerpoint/2010/main" val="2488310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Challenge to audience – this gap has always existed and exists across several demographic levels (Full time workers, income strata, races, with dependent children, etc.) </a:t>
            </a:r>
          </a:p>
        </p:txBody>
      </p:sp>
      <p:sp>
        <p:nvSpPr>
          <p:cNvPr id="4" name="Slide Number Placeholder 3"/>
          <p:cNvSpPr>
            <a:spLocks noGrp="1"/>
          </p:cNvSpPr>
          <p:nvPr>
            <p:ph type="sldNum" sz="quarter" idx="5"/>
          </p:nvPr>
        </p:nvSpPr>
        <p:spPr/>
        <p:txBody>
          <a:bodyPr/>
          <a:lstStyle/>
          <a:p>
            <a:fld id="{48AED4EE-C9DA-462C-B712-3D4638B353E0}" type="slidenum">
              <a:rPr lang="en-US" smtClean="0"/>
              <a:t>13</a:t>
            </a:fld>
            <a:endParaRPr lang="en-US" dirty="0"/>
          </a:p>
        </p:txBody>
      </p:sp>
    </p:spTree>
    <p:extLst>
      <p:ext uri="{BB962C8B-B14F-4D97-AF65-F5344CB8AC3E}">
        <p14:creationId xmlns:p14="http://schemas.microsoft.com/office/powerpoint/2010/main" val="3760441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offers a good time to stop and discuss if audience is right for that.  Historic artifact?  Gender roles?  What is it?  Is it the same in every country?  What can we do to reach more women, </a:t>
            </a:r>
            <a:r>
              <a:rPr lang="en-US" dirty="0" err="1"/>
              <a:t>esp</a:t>
            </a:r>
            <a:r>
              <a:rPr lang="en-US" dirty="0"/>
              <a:t> decision making women and single mothers, </a:t>
            </a:r>
            <a:r>
              <a:rPr lang="en-US" dirty="0" err="1"/>
              <a:t>et.c</a:t>
            </a:r>
            <a:r>
              <a:rPr lang="en-US" dirty="0"/>
              <a:t> </a:t>
            </a:r>
          </a:p>
        </p:txBody>
      </p:sp>
      <p:sp>
        <p:nvSpPr>
          <p:cNvPr id="4" name="Slide Number Placeholder 3"/>
          <p:cNvSpPr>
            <a:spLocks noGrp="1"/>
          </p:cNvSpPr>
          <p:nvPr>
            <p:ph type="sldNum" sz="quarter" idx="5"/>
          </p:nvPr>
        </p:nvSpPr>
        <p:spPr/>
        <p:txBody>
          <a:bodyPr/>
          <a:lstStyle/>
          <a:p>
            <a:fld id="{48AED4EE-C9DA-462C-B712-3D4638B353E0}" type="slidenum">
              <a:rPr lang="en-US" smtClean="0"/>
              <a:t>14</a:t>
            </a:fld>
            <a:endParaRPr lang="en-US" dirty="0"/>
          </a:p>
        </p:txBody>
      </p:sp>
    </p:spTree>
    <p:extLst>
      <p:ext uri="{BB962C8B-B14F-4D97-AF65-F5344CB8AC3E}">
        <p14:creationId xmlns:p14="http://schemas.microsoft.com/office/powerpoint/2010/main" val="2394057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Concerning that X is same as Mill and not far off of Gen Z, reiterate Hispanics losing ownership #’s during pandemic.</a:t>
            </a:r>
          </a:p>
          <a:p>
            <a:endParaRPr lang="en-US" dirty="0"/>
          </a:p>
          <a:p>
            <a:r>
              <a:rPr lang="en-US" dirty="0"/>
              <a:t>For right audience (honestly not many) can explore lower incomes and their need.  Of course they have a need, we all do, but what can the industry do better to serve them?</a:t>
            </a:r>
          </a:p>
        </p:txBody>
      </p:sp>
      <p:sp>
        <p:nvSpPr>
          <p:cNvPr id="4" name="Slide Number Placeholder 3"/>
          <p:cNvSpPr>
            <a:spLocks noGrp="1"/>
          </p:cNvSpPr>
          <p:nvPr>
            <p:ph type="sldNum" sz="quarter" idx="5"/>
          </p:nvPr>
        </p:nvSpPr>
        <p:spPr/>
        <p:txBody>
          <a:bodyPr/>
          <a:lstStyle/>
          <a:p>
            <a:fld id="{48AED4EE-C9DA-462C-B712-3D4638B353E0}" type="slidenum">
              <a:rPr lang="en-US" smtClean="0"/>
              <a:t>15</a:t>
            </a:fld>
            <a:endParaRPr lang="en-US" dirty="0"/>
          </a:p>
        </p:txBody>
      </p:sp>
    </p:spTree>
    <p:extLst>
      <p:ext uri="{BB962C8B-B14F-4D97-AF65-F5344CB8AC3E}">
        <p14:creationId xmlns:p14="http://schemas.microsoft.com/office/powerpoint/2010/main" val="1075449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other words, </a:t>
            </a:r>
            <a:r>
              <a:rPr lang="en-US" dirty="0" err="1"/>
              <a:t>X’ers</a:t>
            </a:r>
            <a:r>
              <a:rPr lang="en-US" dirty="0"/>
              <a:t> seem to be (should be) getting their act together approaching retirement, and Mill’s </a:t>
            </a:r>
            <a:r>
              <a:rPr lang="en-US" dirty="0" err="1"/>
              <a:t>startingto</a:t>
            </a:r>
            <a:r>
              <a:rPr lang="en-US" dirty="0"/>
              <a:t> see the writing on the wall. Esp these days where rent/mortgage//interest is so dang high and wages have not risen commensurately.  </a:t>
            </a:r>
          </a:p>
        </p:txBody>
      </p:sp>
      <p:sp>
        <p:nvSpPr>
          <p:cNvPr id="4" name="Slide Number Placeholder 3"/>
          <p:cNvSpPr>
            <a:spLocks noGrp="1"/>
          </p:cNvSpPr>
          <p:nvPr>
            <p:ph type="sldNum" sz="quarter" idx="5"/>
          </p:nvPr>
        </p:nvSpPr>
        <p:spPr/>
        <p:txBody>
          <a:bodyPr/>
          <a:lstStyle/>
          <a:p>
            <a:fld id="{48AED4EE-C9DA-462C-B712-3D4638B353E0}" type="slidenum">
              <a:rPr lang="en-US" smtClean="0"/>
              <a:t>16</a:t>
            </a:fld>
            <a:endParaRPr lang="en-US" dirty="0"/>
          </a:p>
        </p:txBody>
      </p:sp>
    </p:spTree>
    <p:extLst>
      <p:ext uri="{BB962C8B-B14F-4D97-AF65-F5344CB8AC3E}">
        <p14:creationId xmlns:p14="http://schemas.microsoft.com/office/powerpoint/2010/main" val="4205150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about the shift.  Boomers consistent as they are largely retired.  </a:t>
            </a:r>
            <a:r>
              <a:rPr lang="en-US" dirty="0" err="1"/>
              <a:t>X’ers</a:t>
            </a:r>
            <a:r>
              <a:rPr lang="en-US" dirty="0"/>
              <a:t> lessened but still concerningly elevated; nearly as much </a:t>
            </a:r>
            <a:r>
              <a:rPr lang="en-US" dirty="0" err="1"/>
              <a:t>sa</a:t>
            </a:r>
            <a:r>
              <a:rPr lang="en-US" dirty="0"/>
              <a:t> younger millennials. </a:t>
            </a:r>
          </a:p>
        </p:txBody>
      </p:sp>
      <p:sp>
        <p:nvSpPr>
          <p:cNvPr id="4" name="Slide Number Placeholder 3"/>
          <p:cNvSpPr>
            <a:spLocks noGrp="1"/>
          </p:cNvSpPr>
          <p:nvPr>
            <p:ph type="sldNum" sz="quarter" idx="5"/>
          </p:nvPr>
        </p:nvSpPr>
        <p:spPr/>
        <p:txBody>
          <a:bodyPr/>
          <a:lstStyle/>
          <a:p>
            <a:fld id="{48AED4EE-C9DA-462C-B712-3D4638B353E0}" type="slidenum">
              <a:rPr lang="en-US" smtClean="0"/>
              <a:t>17</a:t>
            </a:fld>
            <a:endParaRPr lang="en-US" dirty="0"/>
          </a:p>
        </p:txBody>
      </p:sp>
    </p:spTree>
    <p:extLst>
      <p:ext uri="{BB962C8B-B14F-4D97-AF65-F5344CB8AC3E}">
        <p14:creationId xmlns:p14="http://schemas.microsoft.com/office/powerpoint/2010/main" val="609129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gloss over the retirement here and focus on the 3 “insurances” in the middle.  In other words, these are their concerns and here are some life products that can help with that.  (You can throw annuities in there too if it makes sense to do so of course.)</a:t>
            </a:r>
          </a:p>
          <a:p>
            <a:endParaRPr lang="en-US" dirty="0"/>
          </a:p>
          <a:p>
            <a:r>
              <a:rPr lang="en-US" dirty="0"/>
              <a:t>Transition is something like “the </a:t>
            </a:r>
            <a:r>
              <a:rPr lang="en-US" dirty="0" err="1"/>
              <a:t>baro</a:t>
            </a:r>
            <a:r>
              <a:rPr lang="en-US" dirty="0"/>
              <a:t> historically has been a generational study, but it also has focused on </a:t>
            </a:r>
            <a:r>
              <a:rPr lang="en-US" dirty="0" err="1"/>
              <a:t>margianalized</a:t>
            </a:r>
            <a:r>
              <a:rPr lang="en-US" dirty="0"/>
              <a:t> group and different demographics like Black Americans, Hispanic Americans, single mothers, Hispanic </a:t>
            </a:r>
            <a:r>
              <a:rPr lang="en-US" dirty="0" err="1"/>
              <a:t>americans</a:t>
            </a:r>
            <a:r>
              <a:rPr lang="en-US" dirty="0"/>
              <a:t>, and this year --  &gt;</a:t>
            </a:r>
          </a:p>
        </p:txBody>
      </p:sp>
      <p:sp>
        <p:nvSpPr>
          <p:cNvPr id="4" name="Slide Number Placeholder 3"/>
          <p:cNvSpPr>
            <a:spLocks noGrp="1"/>
          </p:cNvSpPr>
          <p:nvPr>
            <p:ph type="sldNum" sz="quarter" idx="5"/>
          </p:nvPr>
        </p:nvSpPr>
        <p:spPr/>
        <p:txBody>
          <a:bodyPr/>
          <a:lstStyle/>
          <a:p>
            <a:fld id="{48AED4EE-C9DA-462C-B712-3D4638B353E0}" type="slidenum">
              <a:rPr lang="en-US" smtClean="0"/>
              <a:t>18</a:t>
            </a:fld>
            <a:endParaRPr lang="en-US" dirty="0"/>
          </a:p>
        </p:txBody>
      </p:sp>
    </p:spTree>
    <p:extLst>
      <p:ext uri="{BB962C8B-B14F-4D97-AF65-F5344CB8AC3E}">
        <p14:creationId xmlns:p14="http://schemas.microsoft.com/office/powerpoint/2010/main" val="3058676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a:p>
            <a:r>
              <a:rPr lang="en-US" dirty="0"/>
              <a:t> (there are also reasons for this: less marriage, fewer with children</a:t>
            </a:r>
          </a:p>
        </p:txBody>
      </p:sp>
      <p:sp>
        <p:nvSpPr>
          <p:cNvPr id="4" name="Slide Number Placeholder 3"/>
          <p:cNvSpPr>
            <a:spLocks noGrp="1"/>
          </p:cNvSpPr>
          <p:nvPr>
            <p:ph type="sldNum" sz="quarter" idx="5"/>
          </p:nvPr>
        </p:nvSpPr>
        <p:spPr/>
        <p:txBody>
          <a:bodyPr/>
          <a:lstStyle/>
          <a:p>
            <a:fld id="{48AED4EE-C9DA-462C-B712-3D4638B353E0}" type="slidenum">
              <a:rPr lang="en-US" smtClean="0"/>
              <a:t>19</a:t>
            </a:fld>
            <a:endParaRPr lang="en-US" dirty="0"/>
          </a:p>
        </p:txBody>
      </p:sp>
    </p:spTree>
    <p:extLst>
      <p:ext uri="{BB962C8B-B14F-4D97-AF65-F5344CB8AC3E}">
        <p14:creationId xmlns:p14="http://schemas.microsoft.com/office/powerpoint/2010/main" val="259052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LGBTQ skew young, so it’s germane to compare them to the younger gens. </a:t>
            </a:r>
          </a:p>
        </p:txBody>
      </p:sp>
      <p:sp>
        <p:nvSpPr>
          <p:cNvPr id="4" name="Slide Number Placeholder 3"/>
          <p:cNvSpPr>
            <a:spLocks noGrp="1"/>
          </p:cNvSpPr>
          <p:nvPr>
            <p:ph type="sldNum" sz="quarter" idx="5"/>
          </p:nvPr>
        </p:nvSpPr>
        <p:spPr/>
        <p:txBody>
          <a:bodyPr/>
          <a:lstStyle/>
          <a:p>
            <a:fld id="{48AED4EE-C9DA-462C-B712-3D4638B353E0}" type="slidenum">
              <a:rPr lang="en-US" smtClean="0"/>
              <a:t>21</a:t>
            </a:fld>
            <a:endParaRPr lang="en-US" dirty="0"/>
          </a:p>
        </p:txBody>
      </p:sp>
    </p:spTree>
    <p:extLst>
      <p:ext uri="{BB962C8B-B14F-4D97-AF65-F5344CB8AC3E}">
        <p14:creationId xmlns:p14="http://schemas.microsoft.com/office/powerpoint/2010/main" val="4035262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dicey.  This is NOT discrimination! They do NOT feel discriminated against as you see at left.  This is a matter of trust.  Which ISN’T that bad with 15% or less feeling mistrustful, but it is something to acknowledge.  Why do they feel this ay more than other historically marginalized groups (Black, young, Hispanics).  </a:t>
            </a:r>
            <a:br>
              <a:rPr lang="en-US" dirty="0"/>
            </a:br>
            <a:br>
              <a:rPr lang="en-US" dirty="0"/>
            </a:br>
            <a:r>
              <a:rPr lang="en-US" dirty="0"/>
              <a:t>Unconscious bias? Worse?  Assuming </a:t>
            </a:r>
            <a:r>
              <a:rPr lang="en-US" dirty="0" err="1"/>
              <a:t>thi</a:t>
            </a:r>
            <a:r>
              <a:rPr lang="en-US" dirty="0"/>
              <a:t> </a:t>
            </a:r>
            <a:r>
              <a:rPr lang="en-US" dirty="0" err="1"/>
              <a:t>shappens</a:t>
            </a:r>
            <a:r>
              <a:rPr lang="en-US" dirty="0"/>
              <a:t> in conversations about beneficiaries and family dynamics and the feeling about “what happens now”</a:t>
            </a:r>
          </a:p>
        </p:txBody>
      </p:sp>
      <p:sp>
        <p:nvSpPr>
          <p:cNvPr id="4" name="Slide Number Placeholder 3"/>
          <p:cNvSpPr>
            <a:spLocks noGrp="1"/>
          </p:cNvSpPr>
          <p:nvPr>
            <p:ph type="sldNum" sz="quarter" idx="5"/>
          </p:nvPr>
        </p:nvSpPr>
        <p:spPr/>
        <p:txBody>
          <a:bodyPr/>
          <a:lstStyle/>
          <a:p>
            <a:fld id="{48AED4EE-C9DA-462C-B712-3D4638B353E0}" type="slidenum">
              <a:rPr lang="en-US" smtClean="0"/>
              <a:t>22</a:t>
            </a:fld>
            <a:endParaRPr lang="en-US" dirty="0"/>
          </a:p>
        </p:txBody>
      </p:sp>
    </p:spTree>
    <p:extLst>
      <p:ext uri="{BB962C8B-B14F-4D97-AF65-F5344CB8AC3E}">
        <p14:creationId xmlns:p14="http://schemas.microsoft.com/office/powerpoint/2010/main" val="400506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Most here familiar with LIMRA and our 100+ year history serving the life insurance industry, but maybe some of you are not as familiar with our partner for the Barometer Study, Life Happens</a:t>
            </a:r>
          </a:p>
          <a:p>
            <a:pPr marL="0" marR="0">
              <a:spcBef>
                <a:spcPts val="0"/>
              </a:spcBef>
              <a:spcAft>
                <a:spcPts val="0"/>
              </a:spcAft>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Life Happens is the only nonprofit in the industry to educate consumers about life insurance and related products AND to help </a:t>
            </a:r>
            <a:r>
              <a:rPr lang="en-US" sz="1800" b="1" dirty="0">
                <a:effectLst/>
                <a:latin typeface="Aptos" panose="020B0004020202020204" pitchFamily="34" charset="0"/>
                <a:ea typeface="Aptos" panose="020B0004020202020204" pitchFamily="34" charset="0"/>
                <a:cs typeface="Aptos" panose="020B0004020202020204" pitchFamily="34" charset="0"/>
              </a:rPr>
              <a:t>companies</a:t>
            </a:r>
            <a:r>
              <a:rPr lang="en-US" sz="1800" dirty="0">
                <a:effectLst/>
                <a:latin typeface="Aptos" panose="020B0004020202020204" pitchFamily="34" charset="0"/>
                <a:ea typeface="Aptos" panose="020B0004020202020204" pitchFamily="34" charset="0"/>
                <a:cs typeface="Aptos" panose="020B0004020202020204" pitchFamily="34" charset="0"/>
              </a:rPr>
              <a:t> do the same. (It’s important to mention Life Happens as they’ve help defray the cost since the beginning and this is a partner study. </a:t>
            </a:r>
          </a:p>
          <a:p>
            <a:pPr marL="0" marR="0">
              <a:spcBef>
                <a:spcPts val="0"/>
              </a:spcBef>
              <a:spcAft>
                <a:spcPts val="0"/>
              </a:spcAft>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2024 marks the fourteenth year of the study in partnership with Life Happens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As a “barometer,” the study seeks to measure and trend the perceptions, attitudes, and behaviors of adult American consumers with a focus on life insurance</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All data are from consumers, not insurance companies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This year, our sample size was around 5,000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Respondents include retired and unemployed adults.</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Report published two reports this year; far more than we’ll discuss here today. </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Aptos" panose="020B0004020202020204" pitchFamily="34" charset="0"/>
                <a:ea typeface="Times New Roman" panose="02020603050405020304" pitchFamily="18" charset="0"/>
                <a:cs typeface="Times New Roman" panose="02020603050405020304" pitchFamily="18" charset="0"/>
              </a:rPr>
              <a:t>Barometer seeks to trend topics as we have recurring themes, but also usually include deeper dives on different markets. Black, Hispanic, Single mothers, middle income, and this year, LGBTQ+</a:t>
            </a:r>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2</a:t>
            </a:fld>
            <a:endParaRPr lang="en-US" dirty="0"/>
          </a:p>
        </p:txBody>
      </p:sp>
    </p:spTree>
    <p:extLst>
      <p:ext uri="{BB962C8B-B14F-4D97-AF65-F5344CB8AC3E}">
        <p14:creationId xmlns:p14="http://schemas.microsoft.com/office/powerpoint/2010/main" val="1585577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 </a:t>
            </a:r>
            <a:r>
              <a:rPr lang="en-US" dirty="0" err="1"/>
              <a:t>education</a:t>
            </a:r>
            <a:r>
              <a:rPr lang="en-US" dirty="0"/>
              <a:t> </a:t>
            </a:r>
            <a:r>
              <a:rPr lang="en-US" dirty="0" err="1"/>
              <a:t>education</a:t>
            </a:r>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24</a:t>
            </a:fld>
            <a:endParaRPr lang="en-US" dirty="0"/>
          </a:p>
        </p:txBody>
      </p:sp>
    </p:spTree>
    <p:extLst>
      <p:ext uri="{BB962C8B-B14F-4D97-AF65-F5344CB8AC3E}">
        <p14:creationId xmlns:p14="http://schemas.microsoft.com/office/powerpoint/2010/main" val="2930847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Policy asked about was a $200K 20 </a:t>
            </a:r>
            <a:r>
              <a:rPr lang="en-US" dirty="0" err="1"/>
              <a:t>yr</a:t>
            </a:r>
            <a:r>
              <a:rPr lang="en-US" dirty="0"/>
              <a:t> term for healthy male.  </a:t>
            </a:r>
          </a:p>
        </p:txBody>
      </p:sp>
      <p:sp>
        <p:nvSpPr>
          <p:cNvPr id="4" name="Slide Number Placeholder 3"/>
          <p:cNvSpPr>
            <a:spLocks noGrp="1"/>
          </p:cNvSpPr>
          <p:nvPr>
            <p:ph type="sldNum" sz="quarter" idx="5"/>
          </p:nvPr>
        </p:nvSpPr>
        <p:spPr/>
        <p:txBody>
          <a:bodyPr/>
          <a:lstStyle/>
          <a:p>
            <a:fld id="{48AED4EE-C9DA-462C-B712-3D4638B353E0}" type="slidenum">
              <a:rPr lang="en-US" smtClean="0"/>
              <a:t>25</a:t>
            </a:fld>
            <a:endParaRPr lang="en-US" dirty="0"/>
          </a:p>
        </p:txBody>
      </p:sp>
    </p:spTree>
    <p:extLst>
      <p:ext uri="{BB962C8B-B14F-4D97-AF65-F5344CB8AC3E}">
        <p14:creationId xmlns:p14="http://schemas.microsoft.com/office/powerpoint/2010/main" val="2948083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Vitality (that’s a TM/brand name, so use depending on audience) but incentive programs, not new, tried over and over in health insurance… but wearables are so prevalent now and people are more apt to share data w trust companies, we all do it every day.  Give them financial incentives? Looking good in 2024.  </a:t>
            </a:r>
            <a:br>
              <a:rPr lang="en-US" dirty="0"/>
            </a:br>
            <a:br>
              <a:rPr lang="en-US" dirty="0"/>
            </a:br>
            <a:r>
              <a:rPr lang="en-US" dirty="0"/>
              <a:t>Need to explain it’s not just for the healthy.  </a:t>
            </a:r>
            <a:br>
              <a:rPr lang="en-US" dirty="0"/>
            </a:br>
            <a:endParaRPr lang="en-US" dirty="0"/>
          </a:p>
          <a:p>
            <a:r>
              <a:rPr lang="en-US" dirty="0"/>
              <a:t>Less than 2/3 of Americans think life insurers want them to live long and healthy lives.  That </a:t>
            </a:r>
            <a:r>
              <a:rPr lang="en-US" dirty="0" err="1"/>
              <a:t>coud</a:t>
            </a:r>
            <a:r>
              <a:rPr lang="en-US" dirty="0"/>
              <a:t> be a marketing push; explaining they would prefer you don’t pass away young. … in a marketing way of course. </a:t>
            </a:r>
          </a:p>
        </p:txBody>
      </p:sp>
      <p:sp>
        <p:nvSpPr>
          <p:cNvPr id="4" name="Slide Number Placeholder 3"/>
          <p:cNvSpPr>
            <a:spLocks noGrp="1"/>
          </p:cNvSpPr>
          <p:nvPr>
            <p:ph type="sldNum" sz="quarter" idx="5"/>
          </p:nvPr>
        </p:nvSpPr>
        <p:spPr/>
        <p:txBody>
          <a:bodyPr/>
          <a:lstStyle/>
          <a:p>
            <a:fld id="{48AED4EE-C9DA-462C-B712-3D4638B353E0}" type="slidenum">
              <a:rPr lang="en-US" smtClean="0"/>
              <a:t>32</a:t>
            </a:fld>
            <a:endParaRPr lang="en-US" dirty="0"/>
          </a:p>
        </p:txBody>
      </p:sp>
    </p:spTree>
    <p:extLst>
      <p:ext uri="{BB962C8B-B14F-4D97-AF65-F5344CB8AC3E}">
        <p14:creationId xmlns:p14="http://schemas.microsoft.com/office/powerpoint/2010/main" val="1559710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33</a:t>
            </a:fld>
            <a:endParaRPr lang="en-US" dirty="0"/>
          </a:p>
        </p:txBody>
      </p:sp>
    </p:spTree>
    <p:extLst>
      <p:ext uri="{BB962C8B-B14F-4D97-AF65-F5344CB8AC3E}">
        <p14:creationId xmlns:p14="http://schemas.microsoft.com/office/powerpoint/2010/main" val="2001261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a bit about market environment – record premium and increase in policy count.  Inflation, cost of living, later families, etc.  Post pandemic, </a:t>
            </a:r>
            <a:r>
              <a:rPr lang="en-US" dirty="0" err="1"/>
              <a:t>amercians</a:t>
            </a:r>
            <a:r>
              <a:rPr lang="en-US" dirty="0"/>
              <a:t> still reporting an elevated need for life insurance:</a:t>
            </a:r>
          </a:p>
          <a:p>
            <a:endParaRPr lang="en-US" dirty="0"/>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In 2023, the total new annualized premium for US life insurance saw a modest increase of 1% from the previous year, reaching a record $15.6 billion. this marks the third consecutive year of record-setting growth in new annualized premium.  </a:t>
            </a: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The fourth quarter of 2023 alone witnessed a 4% increase in total life insurance premium to $4.2 billion, with policy sales up by 2%, largely fueled by term life insurance’s strong performance.</a:t>
            </a: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sales increases reported by a majority of companies, including half of the top 10 carriers.</a:t>
            </a: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In 2023, policy count increased 4</a:t>
            </a:r>
          </a:p>
          <a:p>
            <a:pPr marL="0" marR="0">
              <a:spcBef>
                <a:spcPts val="0"/>
              </a:spcBef>
              <a:spcAft>
                <a:spcPts val="0"/>
              </a:spcAft>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consumer sentiment data suggests that more people started feeling more confident in the economy and their own financial outlook in 2024. This may have prompted consumers to address their life insurance needs.</a:t>
            </a:r>
          </a:p>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4</a:t>
            </a:fld>
            <a:endParaRPr lang="en-US" dirty="0"/>
          </a:p>
        </p:txBody>
      </p:sp>
    </p:spTree>
    <p:extLst>
      <p:ext uri="{BB962C8B-B14F-4D97-AF65-F5344CB8AC3E}">
        <p14:creationId xmlns:p14="http://schemas.microsoft.com/office/powerpoint/2010/main" val="2798044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life insurance need gap is a simple calculation to gauge Americans’ state need for life insurance. </a:t>
            </a:r>
          </a:p>
          <a:p>
            <a:endParaRPr lang="en-US" dirty="0"/>
          </a:p>
          <a:p>
            <a:r>
              <a:rPr lang="en-US" dirty="0"/>
              <a:t>We look at those without life ins who say they need and those who have some type of life and say they need more of it. </a:t>
            </a:r>
          </a:p>
          <a:p>
            <a:r>
              <a:rPr lang="en-US" dirty="0"/>
              <a:t>In 2024</a:t>
            </a:r>
          </a:p>
          <a:p>
            <a:endParaRPr lang="en-US" dirty="0"/>
          </a:p>
          <a:p>
            <a:r>
              <a:rPr lang="en-US" dirty="0"/>
              <a:t>30% of Americans are uninsured and report the need for it.</a:t>
            </a:r>
            <a:br>
              <a:rPr lang="en-US" dirty="0"/>
            </a:br>
            <a:r>
              <a:rPr lang="en-US" dirty="0"/>
              <a:t>11% do have some life ins but report they need more. </a:t>
            </a:r>
          </a:p>
        </p:txBody>
      </p:sp>
      <p:sp>
        <p:nvSpPr>
          <p:cNvPr id="4" name="Slide Number Placeholder 3"/>
          <p:cNvSpPr>
            <a:spLocks noGrp="1"/>
          </p:cNvSpPr>
          <p:nvPr>
            <p:ph type="sldNum" sz="quarter" idx="5"/>
          </p:nvPr>
        </p:nvSpPr>
        <p:spPr/>
        <p:txBody>
          <a:bodyPr/>
          <a:lstStyle/>
          <a:p>
            <a:fld id="{48AED4EE-C9DA-462C-B712-3D4638B353E0}" type="slidenum">
              <a:rPr lang="en-US" smtClean="0"/>
              <a:t>5</a:t>
            </a:fld>
            <a:endParaRPr lang="en-US" dirty="0"/>
          </a:p>
        </p:txBody>
      </p:sp>
    </p:spTree>
    <p:extLst>
      <p:ext uri="{BB962C8B-B14F-4D97-AF65-F5344CB8AC3E}">
        <p14:creationId xmlns:p14="http://schemas.microsoft.com/office/powerpoint/2010/main" val="901330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population numbers…  (transitions to next slide)</a:t>
            </a:r>
          </a:p>
        </p:txBody>
      </p:sp>
      <p:sp>
        <p:nvSpPr>
          <p:cNvPr id="4" name="Slide Number Placeholder 3"/>
          <p:cNvSpPr>
            <a:spLocks noGrp="1"/>
          </p:cNvSpPr>
          <p:nvPr>
            <p:ph type="sldNum" sz="quarter" idx="5"/>
          </p:nvPr>
        </p:nvSpPr>
        <p:spPr/>
        <p:txBody>
          <a:bodyPr/>
          <a:lstStyle/>
          <a:p>
            <a:fld id="{48AED4EE-C9DA-462C-B712-3D4638B353E0}" type="slidenum">
              <a:rPr lang="en-US" smtClean="0"/>
              <a:t>6</a:t>
            </a:fld>
            <a:endParaRPr lang="en-US" dirty="0"/>
          </a:p>
        </p:txBody>
      </p:sp>
    </p:spTree>
    <p:extLst>
      <p:ext uri="{BB962C8B-B14F-4D97-AF65-F5344CB8AC3E}">
        <p14:creationId xmlns:p14="http://schemas.microsoft.com/office/powerpoint/2010/main" val="4277718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Looking at these calculations over many years allows us to see some trending.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7</a:t>
            </a:fld>
            <a:endParaRPr lang="en-US" dirty="0"/>
          </a:p>
        </p:txBody>
      </p:sp>
    </p:spTree>
    <p:extLst>
      <p:ext uri="{BB962C8B-B14F-4D97-AF65-F5344CB8AC3E}">
        <p14:creationId xmlns:p14="http://schemas.microsoft.com/office/powerpoint/2010/main" val="2246418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below 40% until the pandemic, then elevated, but still elevated even as pandemic is past.  Long covid tail, people know people who were affected without life insurance. Can no longer attribute this elevated need to pandemic though.  Another factor is that many “need” but don’t have the income in face of COL and inflation and/or delayed marriage/family dynamics. </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reason ppl may express need is to gain some peace of mind /security</a:t>
            </a:r>
          </a:p>
          <a:p>
            <a:endParaRPr lang="en-US" dirty="0"/>
          </a:p>
          <a:p>
            <a:br>
              <a:rPr lang="en-US" dirty="0"/>
            </a:br>
            <a:endParaRPr lang="en-US" dirty="0"/>
          </a:p>
        </p:txBody>
      </p:sp>
      <p:sp>
        <p:nvSpPr>
          <p:cNvPr id="4" name="Slide Number Placeholder 3"/>
          <p:cNvSpPr>
            <a:spLocks noGrp="1"/>
          </p:cNvSpPr>
          <p:nvPr>
            <p:ph type="sldNum" sz="quarter" idx="5"/>
          </p:nvPr>
        </p:nvSpPr>
        <p:spPr/>
        <p:txBody>
          <a:bodyPr/>
          <a:lstStyle/>
          <a:p>
            <a:fld id="{48AED4EE-C9DA-462C-B712-3D4638B353E0}" type="slidenum">
              <a:rPr lang="en-US" smtClean="0"/>
              <a:t>8</a:t>
            </a:fld>
            <a:endParaRPr lang="en-US" dirty="0"/>
          </a:p>
        </p:txBody>
      </p:sp>
    </p:spTree>
    <p:extLst>
      <p:ext uri="{BB962C8B-B14F-4D97-AF65-F5344CB8AC3E}">
        <p14:creationId xmlns:p14="http://schemas.microsoft.com/office/powerpoint/2010/main" val="2891597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Mid income is 50-150K/year households.  Removed wealthier households b/c many </a:t>
            </a:r>
            <a:r>
              <a:rPr lang="en-US" i="1" dirty="0"/>
              <a:t>feel </a:t>
            </a:r>
            <a:r>
              <a:rPr lang="en-US" dirty="0"/>
              <a:t>financially secure regardless of having life or not.  Always good here to add a personal story or anecdote about feeling secure with a comprehensive policy and plan. </a:t>
            </a:r>
            <a:br>
              <a:rPr lang="en-US" dirty="0"/>
            </a:br>
            <a:br>
              <a:rPr lang="en-US" dirty="0"/>
            </a:br>
            <a:r>
              <a:rPr lang="en-US" dirty="0"/>
              <a:t>We all agree life insurance is a great product for most Americans. But there are not just barriers, but some misconceptions and perceptions to battle</a:t>
            </a:r>
          </a:p>
        </p:txBody>
      </p:sp>
      <p:sp>
        <p:nvSpPr>
          <p:cNvPr id="4" name="Slide Number Placeholder 3"/>
          <p:cNvSpPr>
            <a:spLocks noGrp="1"/>
          </p:cNvSpPr>
          <p:nvPr>
            <p:ph type="sldNum" sz="quarter" idx="5"/>
          </p:nvPr>
        </p:nvSpPr>
        <p:spPr/>
        <p:txBody>
          <a:bodyPr/>
          <a:lstStyle/>
          <a:p>
            <a:fld id="{48AED4EE-C9DA-462C-B712-3D4638B353E0}" type="slidenum">
              <a:rPr lang="en-US" smtClean="0"/>
              <a:t>9</a:t>
            </a:fld>
            <a:endParaRPr lang="en-US" dirty="0"/>
          </a:p>
        </p:txBody>
      </p:sp>
    </p:spTree>
    <p:extLst>
      <p:ext uri="{BB962C8B-B14F-4D97-AF65-F5344CB8AC3E}">
        <p14:creationId xmlns:p14="http://schemas.microsoft.com/office/powerpoint/2010/main" val="1947519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3 are “misconceptions” last one is a perception . I love talking about the last one, as hypothetically it should be 100%.  </a:t>
            </a:r>
            <a:br>
              <a:rPr lang="en-US" dirty="0"/>
            </a:br>
            <a:br>
              <a:rPr lang="en-US" dirty="0"/>
            </a:br>
            <a:r>
              <a:rPr lang="en-US" dirty="0"/>
              <a:t>Guaranteed income/cash value is a good talking point too. </a:t>
            </a:r>
          </a:p>
          <a:p>
            <a:endParaRPr lang="en-US" dirty="0"/>
          </a:p>
          <a:p>
            <a:r>
              <a:rPr lang="en-US" dirty="0"/>
              <a:t>Fair to make the point that final expense policies ARE the right fit for many and that’s fine. </a:t>
            </a:r>
          </a:p>
        </p:txBody>
      </p:sp>
      <p:sp>
        <p:nvSpPr>
          <p:cNvPr id="4" name="Slide Number Placeholder 3"/>
          <p:cNvSpPr>
            <a:spLocks noGrp="1"/>
          </p:cNvSpPr>
          <p:nvPr>
            <p:ph type="sldNum" sz="quarter" idx="5"/>
          </p:nvPr>
        </p:nvSpPr>
        <p:spPr/>
        <p:txBody>
          <a:bodyPr/>
          <a:lstStyle/>
          <a:p>
            <a:fld id="{48AED4EE-C9DA-462C-B712-3D4638B353E0}" type="slidenum">
              <a:rPr lang="en-US" smtClean="0"/>
              <a:t>10</a:t>
            </a:fld>
            <a:endParaRPr lang="en-US" dirty="0"/>
          </a:p>
        </p:txBody>
      </p:sp>
    </p:spTree>
    <p:extLst>
      <p:ext uri="{BB962C8B-B14F-4D97-AF65-F5344CB8AC3E}">
        <p14:creationId xmlns:p14="http://schemas.microsoft.com/office/powerpoint/2010/main" val="42597212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sp>
        <p:nvSpPr>
          <p:cNvPr id="5" name="Rectangle 4"/>
          <p:cNvSpPr/>
          <p:nvPr userDrawn="1"/>
        </p:nvSpPr>
        <p:spPr>
          <a:xfrm>
            <a:off x="0" y="4995950"/>
            <a:ext cx="12198096" cy="1868734"/>
          </a:xfrm>
          <a:prstGeom prst="rect">
            <a:avLst/>
          </a:prstGeom>
          <a:solidFill>
            <a:srgbClr val="002F70"/>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dirty="0"/>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309854" y="6085907"/>
            <a:ext cx="1274559" cy="520788"/>
          </a:xfrm>
          <a:prstGeom prst="rect">
            <a:avLst/>
          </a:prstGeom>
        </p:spPr>
      </p:pic>
    </p:spTree>
    <p:extLst>
      <p:ext uri="{BB962C8B-B14F-4D97-AF65-F5344CB8AC3E}">
        <p14:creationId xmlns:p14="http://schemas.microsoft.com/office/powerpoint/2010/main" val="2545602925"/>
      </p:ext>
    </p:extLst>
  </p:cSld>
  <p:clrMapOvr>
    <a:masterClrMapping/>
  </p:clrMapOvr>
  <p:extLst>
    <p:ext uri="{DCECCB84-F9BA-43D5-87BE-67443E8EF086}">
      <p15:sldGuideLst xmlns:p15="http://schemas.microsoft.com/office/powerpoint/2012/main">
        <p15:guide id="1" orient="horz" pos="40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Blue bar-gray backgroun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6"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288400273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Who We Are PP gray background">
    <p:bg>
      <p:bgRef idx="1001">
        <a:schemeClr val="bg1"/>
      </p:bgRef>
    </p:bg>
    <p:spTree>
      <p:nvGrpSpPr>
        <p:cNvPr id="1" name=""/>
        <p:cNvGrpSpPr/>
        <p:nvPr/>
      </p:nvGrpSpPr>
      <p:grpSpPr>
        <a:xfrm>
          <a:off x="0" y="0"/>
          <a:ext cx="0" cy="0"/>
          <a:chOff x="0" y="0"/>
          <a:chExt cx="0" cy="0"/>
        </a:xfrm>
      </p:grpSpPr>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sp>
        <p:nvSpPr>
          <p:cNvPr id="2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326063" y="6088629"/>
            <a:ext cx="1263016" cy="516071"/>
          </a:xfrm>
          <a:prstGeom prst="rect">
            <a:avLst/>
          </a:prstGeom>
        </p:spPr>
      </p:pic>
    </p:spTree>
    <p:extLst>
      <p:ext uri="{BB962C8B-B14F-4D97-AF65-F5344CB8AC3E}">
        <p14:creationId xmlns:p14="http://schemas.microsoft.com/office/powerpoint/2010/main" val="151334358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19" name="Rectangle 18"/>
          <p:cNvSpPr/>
          <p:nvPr userDrawn="1"/>
        </p:nvSpPr>
        <p:spPr>
          <a:xfrm>
            <a:off x="-5781" y="-15050"/>
            <a:ext cx="12197781"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25" name="Title Placeholder 37"/>
          <p:cNvSpPr>
            <a:spLocks noGrp="1"/>
          </p:cNvSpPr>
          <p:nvPr>
            <p:ph type="title" hasCustomPrompt="1"/>
          </p:nvPr>
        </p:nvSpPr>
        <p:spPr>
          <a:xfrm>
            <a:off x="0" y="-15050"/>
            <a:ext cx="12197781" cy="787610"/>
          </a:xfrm>
          <a:prstGeom prst="rect">
            <a:avLst/>
          </a:prstGeom>
          <a:noFill/>
        </p:spPr>
        <p:txBody>
          <a:bodyPr vert="horz" wrap="none" lIns="274320" tIns="0" rIns="182880" bIns="0" rtlCol="0" anchor="ctr" anchorCtr="0">
            <a:normAutofit/>
          </a:bodyPr>
          <a:lstStyle>
            <a:lvl1pPr algn="l">
              <a:defRPr sz="3600" b="0">
                <a:solidFill>
                  <a:schemeClr val="bg1"/>
                </a:solidFill>
                <a:latin typeface="Arial Black" panose="020B0A04020102020204" pitchFamily="34" charset="0"/>
              </a:defRPr>
            </a:lvl1pPr>
          </a:lstStyle>
          <a:p>
            <a:r>
              <a:rPr lang="en-US" dirty="0"/>
              <a:t>Thank you.</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pic>
        <p:nvPicPr>
          <p:cNvPr id="27" name="Picture 2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393031" y="2952629"/>
            <a:ext cx="3369457" cy="995424"/>
          </a:xfrm>
          <a:prstGeom prst="rect">
            <a:avLst/>
          </a:prstGeom>
        </p:spPr>
      </p:pic>
      <p:pic>
        <p:nvPicPr>
          <p:cNvPr id="30" name="Picture 29">
            <a:extLst>
              <a:ext uri="{FF2B5EF4-FFF2-40B4-BE49-F238E27FC236}">
                <a16:creationId xmlns:a16="http://schemas.microsoft.com/office/drawing/2014/main" id="{04B6367F-0D69-80CA-56F3-D3F75877DB1A}"/>
              </a:ext>
            </a:extLst>
          </p:cNvPr>
          <p:cNvPicPr>
            <a:picLocks noChangeAspect="1"/>
          </p:cNvPicPr>
          <p:nvPr userDrawn="1"/>
        </p:nvPicPr>
        <p:blipFill>
          <a:blip r:embed="rId3"/>
          <a:srcRect/>
          <a:stretch/>
        </p:blipFill>
        <p:spPr>
          <a:xfrm>
            <a:off x="5643562" y="2966917"/>
            <a:ext cx="5151040" cy="812127"/>
          </a:xfrm>
          <a:prstGeom prst="rect">
            <a:avLst/>
          </a:prstGeom>
        </p:spPr>
      </p:pic>
    </p:spTree>
    <p:extLst>
      <p:ext uri="{BB962C8B-B14F-4D97-AF65-F5344CB8AC3E}">
        <p14:creationId xmlns:p14="http://schemas.microsoft.com/office/powerpoint/2010/main" val="121148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5" name="Group 4"/>
          <p:cNvGrpSpPr/>
          <p:nvPr userDrawn="1"/>
        </p:nvGrpSpPr>
        <p:grpSpPr>
          <a:xfrm>
            <a:off x="1051820" y="1368425"/>
            <a:ext cx="4443873" cy="3689131"/>
            <a:chOff x="935277" y="1565306"/>
            <a:chExt cx="4443873" cy="3689131"/>
          </a:xfrm>
          <a:solidFill>
            <a:schemeClr val="bg1">
              <a:lumMod val="95000"/>
            </a:schemeClr>
          </a:solidFill>
        </p:grpSpPr>
        <p:sp>
          <p:nvSpPr>
            <p:cNvPr id="6" name="Rectangle 5"/>
            <p:cNvSpPr/>
            <p:nvPr userDrawn="1"/>
          </p:nvSpPr>
          <p:spPr>
            <a:xfrm>
              <a:off x="935277" y="1565306"/>
              <a:ext cx="4443873" cy="36891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1063744" y="1773082"/>
              <a:ext cx="4133546" cy="3234219"/>
            </a:xfrm>
            <a:prstGeom prst="rect">
              <a:avLst/>
            </a:prstGeom>
            <a:grpFill/>
          </p:spPr>
          <p:txBody>
            <a:bodyPr wrap="square" rtlCol="0">
              <a:spAutoFit/>
            </a:bodyPr>
            <a:lstStyle/>
            <a:p>
              <a:pPr marR="0" lvl="0" algn="ctr" defTabSz="914400" rtl="0" eaLnBrk="1" fontAlgn="auto" latinLnBrk="0" hangingPunct="1">
                <a:lnSpc>
                  <a:spcPts val="35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Our Mission</a:t>
              </a:r>
            </a:p>
            <a:p>
              <a:pPr marL="0" marR="0" lvl="0" indent="0" algn="ctr" defTabSz="914400" rtl="0" eaLnBrk="1" fontAlgn="auto" latinLnBrk="0" hangingPunct="1">
                <a:lnSpc>
                  <a:spcPts val="3500"/>
                </a:lnSpc>
                <a:spcBef>
                  <a:spcPts val="0"/>
                </a:spcBef>
                <a:spcAft>
                  <a:spcPts val="0"/>
                </a:spcAft>
                <a:buClrTx/>
                <a:buSzTx/>
                <a:buFontTx/>
                <a:buNone/>
                <a:tabLst/>
                <a:defRPr/>
              </a:pPr>
              <a:r>
                <a:rPr lang="en-US" sz="2400" dirty="0">
                  <a:solidFill>
                    <a:schemeClr val="tx1">
                      <a:lumMod val="65000"/>
                      <a:lumOff val="35000"/>
                    </a:schemeClr>
                  </a:solidFill>
                  <a:latin typeface="Arial" panose="020B0604020202020204" pitchFamily="34" charset="0"/>
                  <a:cs typeface="Arial" panose="020B0604020202020204" pitchFamily="34" charset="0"/>
                </a:rPr>
                <a:t>is to advance</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the</a:t>
              </a:r>
              <a:r>
                <a:rPr lang="en-US" sz="2400" dirty="0">
                  <a:solidFill>
                    <a:schemeClr val="tx1">
                      <a:lumMod val="65000"/>
                      <a:lumOff val="35000"/>
                    </a:schemeClr>
                  </a:solidFill>
                  <a:latin typeface="Arial" panose="020B0604020202020204" pitchFamily="34" charset="0"/>
                  <a:cs typeface="Arial" panose="020B0604020202020204" pitchFamily="34" charset="0"/>
                </a:rPr>
                <a:t> </a:t>
              </a:r>
              <a:br>
                <a:rPr lang="en-US" sz="2400" dirty="0">
                  <a:solidFill>
                    <a:schemeClr val="tx1">
                      <a:lumMod val="65000"/>
                      <a:lumOff val="35000"/>
                    </a:schemeClr>
                  </a:solidFill>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insurance and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financial services industry</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by empowering our members</a:t>
              </a:r>
              <a:br>
                <a:rPr kumimoji="0" lang="en-US" sz="2400" i="0" u="none" strike="noStrike" kern="1200" cap="none" spc="0" normalizeH="0" baseline="0" noProof="0" dirty="0">
                  <a:ln>
                    <a:noFill/>
                  </a:ln>
                  <a:solidFill>
                    <a:schemeClr val="bg1"/>
                  </a:solidFill>
                  <a:uLnTx/>
                  <a:uFillTx/>
                  <a:latin typeface="Arial" panose="020B0604020202020204" pitchFamily="34" charset="0"/>
                  <a:cs typeface="Arial" panose="020B0604020202020204" pitchFamily="34" charset="0"/>
                </a:rPr>
              </a:br>
              <a:r>
                <a:rPr lang="en-US" sz="2400" dirty="0">
                  <a:solidFill>
                    <a:schemeClr val="tx1">
                      <a:lumMod val="65000"/>
                      <a:lumOff val="35000"/>
                    </a:schemeClr>
                  </a:solidFill>
                  <a:latin typeface="Arial" panose="020B0604020202020204" pitchFamily="34" charset="0"/>
                  <a:cs typeface="Arial" panose="020B0604020202020204" pitchFamily="34" charset="0"/>
                </a:rPr>
                <a:t>w</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ith</a:t>
              </a:r>
              <a:r>
                <a:rPr lang="en-US" sz="2400" dirty="0">
                  <a:solidFill>
                    <a:schemeClr val="tx1">
                      <a:lumMod val="65000"/>
                      <a:lumOff val="35000"/>
                    </a:schemeClr>
                  </a:solidFill>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knowledge</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insights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connections</a:t>
              </a:r>
              <a:r>
                <a:rPr kumimoji="0" lang="en-US" sz="2400" i="0" u="none" strike="noStrike" kern="1200" cap="none" spc="0" normalizeH="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and </a:t>
              </a:r>
              <a:r>
                <a:rPr kumimoji="0" lang="en-US" sz="2400" b="1" i="0" u="none" strike="noStrike" kern="1200" cap="none" spc="0" normalizeH="0" baseline="0" noProof="0" dirty="0">
                  <a:ln>
                    <a:noFill/>
                  </a:ln>
                  <a:solidFill>
                    <a:srgbClr val="002F70"/>
                  </a:solidFill>
                  <a:uLnTx/>
                  <a:uFillTx/>
                  <a:latin typeface="Arial" panose="020B0604020202020204" pitchFamily="34" charset="0"/>
                  <a:cs typeface="Arial" panose="020B0604020202020204" pitchFamily="34" charset="0"/>
                </a:rPr>
                <a:t>solutions</a:t>
              </a:r>
              <a:r>
                <a:rPr kumimoji="0" lang="en-US" sz="2400" i="0" u="none" strike="noStrike" kern="1200" cap="none" spc="0" normalizeH="0" baseline="0" noProof="0" dirty="0">
                  <a:ln>
                    <a:noFill/>
                  </a:ln>
                  <a:solidFill>
                    <a:schemeClr val="tx1">
                      <a:lumMod val="65000"/>
                      <a:lumOff val="35000"/>
                    </a:schemeClr>
                  </a:solidFill>
                  <a:uLnTx/>
                  <a:uFillTx/>
                  <a:latin typeface="Arial" panose="020B0604020202020204" pitchFamily="34" charset="0"/>
                  <a:cs typeface="Arial" panose="020B0604020202020204" pitchFamily="34" charset="0"/>
                </a:rPr>
                <a:t>.</a:t>
              </a:r>
            </a:p>
          </p:txBody>
        </p:sp>
      </p:grpSp>
      <p:pic>
        <p:nvPicPr>
          <p:cNvPr id="9"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364288" y="1368425"/>
            <a:ext cx="5208587" cy="3689350"/>
          </a:xfrm>
          <a:prstGeom prst="rect">
            <a:avLst/>
          </a:prstGeom>
        </p:spPr>
      </p:pic>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Tree>
    <p:extLst>
      <p:ext uri="{BB962C8B-B14F-4D97-AF65-F5344CB8AC3E}">
        <p14:creationId xmlns:p14="http://schemas.microsoft.com/office/powerpoint/2010/main" val="520517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961A-2677-A34B-931D-C0FF8EFD912A}"/>
              </a:ext>
            </a:extLst>
          </p:cNvPr>
          <p:cNvSpPr>
            <a:spLocks noGrp="1"/>
          </p:cNvSpPr>
          <p:nvPr>
            <p:ph type="title"/>
          </p:nvPr>
        </p:nvSpPr>
        <p:spPr>
          <a:xfrm>
            <a:off x="626329" y="365125"/>
            <a:ext cx="10515600" cy="768731"/>
          </a:xfrm>
          <a:prstGeom prst="rect">
            <a:avLst/>
          </a:prstGeom>
        </p:spPr>
        <p:txBody>
          <a:bodyPr/>
          <a:lstStyle>
            <a:lvl1pPr>
              <a:defRPr b="0" i="0">
                <a:latin typeface="Montserrat Black" pitchFamily="2" charset="77"/>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E4AE5C7D-8BC0-734E-8693-3B4F8551338D}"/>
              </a:ext>
            </a:extLst>
          </p:cNvPr>
          <p:cNvSpPr>
            <a:spLocks noGrp="1"/>
          </p:cNvSpPr>
          <p:nvPr>
            <p:ph type="sldNum" sz="quarter" idx="10"/>
          </p:nvPr>
        </p:nvSpPr>
        <p:spPr>
          <a:xfrm>
            <a:off x="8602576" y="6378138"/>
            <a:ext cx="2743200" cy="365760"/>
          </a:xfrm>
          <a:prstGeom prst="rect">
            <a:avLst/>
          </a:prstGeom>
        </p:spPr>
        <p:txBody>
          <a:bodyPr/>
          <a:lstStyle/>
          <a:p>
            <a:fld id="{C9A42797-D240-A249-A880-FBF9D1474AC1}" type="slidenum">
              <a:rPr lang="en-US" smtClean="0"/>
              <a:pPr/>
              <a:t>‹#›</a:t>
            </a:fld>
            <a:endParaRPr lang="en-US" dirty="0"/>
          </a:p>
        </p:txBody>
      </p:sp>
    </p:spTree>
    <p:extLst>
      <p:ext uri="{BB962C8B-B14F-4D97-AF65-F5344CB8AC3E}">
        <p14:creationId xmlns:p14="http://schemas.microsoft.com/office/powerpoint/2010/main" val="33082887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Slide no Text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94DD-C52D-1D4D-A41C-CCF606A49902}"/>
              </a:ext>
            </a:extLst>
          </p:cNvPr>
          <p:cNvSpPr>
            <a:spLocks noGrp="1"/>
          </p:cNvSpPr>
          <p:nvPr>
            <p:ph type="ctrTitle"/>
          </p:nvPr>
        </p:nvSpPr>
        <p:spPr>
          <a:xfrm>
            <a:off x="1524000" y="2665610"/>
            <a:ext cx="9144000" cy="1549083"/>
          </a:xfrm>
          <a:prstGeom prst="rect">
            <a:avLst/>
          </a:prstGeom>
        </p:spPr>
        <p:txBody>
          <a:bodyPr anchor="b">
            <a:noAutofit/>
          </a:bodyPr>
          <a:lstStyle>
            <a:lvl1pPr algn="ctr">
              <a:defRPr sz="6000" b="1" i="1">
                <a:solidFill>
                  <a:srgbClr val="DE57E1"/>
                </a:solidFill>
                <a:latin typeface="Tiempos Headline Black" panose="02020503060303060403" pitchFamily="18" charset="77"/>
              </a:defRPr>
            </a:lvl1pPr>
          </a:lstStyle>
          <a:p>
            <a:r>
              <a:rPr lang="en-US"/>
              <a:t>Click to edit Master title style</a:t>
            </a:r>
            <a:endParaRPr lang="en-US" dirty="0"/>
          </a:p>
        </p:txBody>
      </p:sp>
    </p:spTree>
    <p:extLst>
      <p:ext uri="{BB962C8B-B14F-4D97-AF65-F5344CB8AC3E}">
        <p14:creationId xmlns:p14="http://schemas.microsoft.com/office/powerpoint/2010/main" val="22784763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 Dark Teal">
    <p:bg>
      <p:bgPr>
        <a:solidFill>
          <a:srgbClr val="002F7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AD95C-9C07-6042-A363-37D09E27554C}"/>
              </a:ext>
            </a:extLst>
          </p:cNvPr>
          <p:cNvSpPr>
            <a:spLocks noGrp="1"/>
          </p:cNvSpPr>
          <p:nvPr>
            <p:ph type="title"/>
          </p:nvPr>
        </p:nvSpPr>
        <p:spPr>
          <a:xfrm>
            <a:off x="642282" y="1709738"/>
            <a:ext cx="10515600" cy="2852737"/>
          </a:xfrm>
          <a:prstGeom prst="rect">
            <a:avLst/>
          </a:prstGeom>
        </p:spPr>
        <p:txBody>
          <a:bodyPr anchor="b">
            <a:normAutofit/>
          </a:bodyPr>
          <a:lstStyle>
            <a:lvl1pPr>
              <a:defRPr sz="5400" b="1" i="1">
                <a:latin typeface="Tiempos Headline Black" panose="02020503060303060403" pitchFamily="18" charset="77"/>
              </a:defRPr>
            </a:lvl1pPr>
          </a:lstStyle>
          <a:p>
            <a:r>
              <a:rPr lang="en-US" dirty="0"/>
              <a:t>Click to edit Master title style</a:t>
            </a:r>
          </a:p>
        </p:txBody>
      </p:sp>
      <p:sp>
        <p:nvSpPr>
          <p:cNvPr id="3" name="Text Placeholder 2">
            <a:extLst>
              <a:ext uri="{FF2B5EF4-FFF2-40B4-BE49-F238E27FC236}">
                <a16:creationId xmlns:a16="http://schemas.microsoft.com/office/drawing/2014/main" id="{8990E8AD-B764-C244-880F-F7CE7F3A8A27}"/>
              </a:ext>
            </a:extLst>
          </p:cNvPr>
          <p:cNvSpPr>
            <a:spLocks noGrp="1"/>
          </p:cNvSpPr>
          <p:nvPr>
            <p:ph type="body" idx="1"/>
          </p:nvPr>
        </p:nvSpPr>
        <p:spPr>
          <a:xfrm>
            <a:off x="642282" y="4589463"/>
            <a:ext cx="10515600" cy="1500187"/>
          </a:xfrm>
        </p:spPr>
        <p:txBody>
          <a:bodyPr>
            <a:normAutofit/>
          </a:bodyPr>
          <a:lstStyle>
            <a:lvl1pPr marL="0" indent="0">
              <a:buNone/>
              <a:defRPr sz="2800">
                <a:solidFill>
                  <a:schemeClr val="tx1">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29516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E84AE-1EA2-7D4E-A9FD-CC180DCB4A3B}"/>
              </a:ext>
            </a:extLst>
          </p:cNvPr>
          <p:cNvSpPr>
            <a:spLocks noGrp="1"/>
          </p:cNvSpPr>
          <p:nvPr>
            <p:ph type="title"/>
          </p:nvPr>
        </p:nvSpPr>
        <p:spPr>
          <a:xfrm>
            <a:off x="626326" y="365125"/>
            <a:ext cx="10515600" cy="780923"/>
          </a:xfrm>
          <a:prstGeom prst="rect">
            <a:avLst/>
          </a:prstGeom>
        </p:spPr>
        <p:txBody>
          <a:bodyPr/>
          <a:lstStyle>
            <a:lvl1pPr>
              <a:defRPr b="0" i="0">
                <a:solidFill>
                  <a:srgbClr val="000F14"/>
                </a:solidFill>
                <a:latin typeface="Montserrat Black"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DF1980D-575E-A847-B332-5FBF06977B12}"/>
              </a:ext>
            </a:extLst>
          </p:cNvPr>
          <p:cNvSpPr>
            <a:spLocks noGrp="1"/>
          </p:cNvSpPr>
          <p:nvPr>
            <p:ph idx="1"/>
          </p:nvPr>
        </p:nvSpPr>
        <p:spPr>
          <a:xfrm>
            <a:off x="626326" y="1243584"/>
            <a:ext cx="10515600" cy="4933379"/>
          </a:xfrm>
        </p:spPr>
        <p:txBody>
          <a:bodyPr/>
          <a:lstStyle>
            <a:lvl1pPr>
              <a:defRPr>
                <a:solidFill>
                  <a:srgbClr val="000F14"/>
                </a:solidFill>
              </a:defRPr>
            </a:lvl1pPr>
            <a:lvl2pPr>
              <a:defRPr>
                <a:solidFill>
                  <a:srgbClr val="000F14"/>
                </a:solidFill>
              </a:defRPr>
            </a:lvl2pPr>
            <a:lvl3pPr>
              <a:defRPr>
                <a:solidFill>
                  <a:srgbClr val="000F14"/>
                </a:solidFill>
              </a:defRPr>
            </a:lvl3pPr>
            <a:lvl4pPr>
              <a:defRPr>
                <a:solidFill>
                  <a:srgbClr val="000F14"/>
                </a:solidFill>
              </a:defRPr>
            </a:lvl4pPr>
            <a:lvl5pPr>
              <a:defRPr>
                <a:solidFill>
                  <a:srgbClr val="000F1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B2E5C241-BD75-C840-9C90-C1021D131BFD}"/>
              </a:ext>
            </a:extLst>
          </p:cNvPr>
          <p:cNvSpPr>
            <a:spLocks noGrp="1"/>
          </p:cNvSpPr>
          <p:nvPr>
            <p:ph type="sldNum" sz="quarter" idx="10"/>
          </p:nvPr>
        </p:nvSpPr>
        <p:spPr>
          <a:xfrm>
            <a:off x="8602576" y="6378138"/>
            <a:ext cx="2743200" cy="365760"/>
          </a:xfrm>
          <a:prstGeom prst="rect">
            <a:avLst/>
          </a:prstGeom>
        </p:spPr>
        <p:txBody>
          <a:bodyPr/>
          <a:lstStyle/>
          <a:p>
            <a:fld id="{C9A42797-D240-A249-A880-FBF9D1474AC1}" type="slidenum">
              <a:rPr lang="en-US" smtClean="0"/>
              <a:pPr/>
              <a:t>‹#›</a:t>
            </a:fld>
            <a:endParaRPr lang="en-US" dirty="0"/>
          </a:p>
        </p:txBody>
      </p:sp>
    </p:spTree>
    <p:extLst>
      <p:ext uri="{BB962C8B-B14F-4D97-AF65-F5344CB8AC3E}">
        <p14:creationId xmlns:p14="http://schemas.microsoft.com/office/powerpoint/2010/main" val="901758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9BCB-7EB3-9047-85F5-0BD6E1CD9370}"/>
              </a:ext>
            </a:extLst>
          </p:cNvPr>
          <p:cNvSpPr>
            <a:spLocks noGrp="1"/>
          </p:cNvSpPr>
          <p:nvPr>
            <p:ph type="title"/>
          </p:nvPr>
        </p:nvSpPr>
        <p:spPr>
          <a:xfrm>
            <a:off x="627919" y="365124"/>
            <a:ext cx="10515600" cy="777240"/>
          </a:xfrm>
          <a:prstGeom prst="rect">
            <a:avLst/>
          </a:prstGeom>
        </p:spPr>
        <p:txBody>
          <a:bodyPr/>
          <a:lstStyle>
            <a:lvl1pPr>
              <a:defRPr b="1" i="0">
                <a:latin typeface="Montserrat Black" pitchFamily="2" charset="77"/>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5965E2-99A9-B146-A71B-5F8165A39636}"/>
              </a:ext>
            </a:extLst>
          </p:cNvPr>
          <p:cNvSpPr>
            <a:spLocks noGrp="1"/>
          </p:cNvSpPr>
          <p:nvPr>
            <p:ph type="body" idx="1"/>
          </p:nvPr>
        </p:nvSpPr>
        <p:spPr>
          <a:xfrm>
            <a:off x="627919" y="1303211"/>
            <a:ext cx="5157787" cy="658368"/>
          </a:xfrm>
        </p:spPr>
        <p:txBody>
          <a:bodyPr anchor="b"/>
          <a:lstStyle>
            <a:lvl1pPr marL="0" indent="0">
              <a:buNone/>
              <a:defRPr sz="2400" b="1" i="0">
                <a:latin typeface="Montserra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AA8869-40A3-0747-839C-AE0CC3B02402}"/>
              </a:ext>
            </a:extLst>
          </p:cNvPr>
          <p:cNvSpPr>
            <a:spLocks noGrp="1"/>
          </p:cNvSpPr>
          <p:nvPr>
            <p:ph sz="half" idx="2"/>
          </p:nvPr>
        </p:nvSpPr>
        <p:spPr>
          <a:xfrm>
            <a:off x="627919" y="2127122"/>
            <a:ext cx="5157787" cy="4066413"/>
          </a:xfr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10B09CC-4AF7-2F46-9883-676F9D8FB6D7}"/>
              </a:ext>
            </a:extLst>
          </p:cNvPr>
          <p:cNvSpPr>
            <a:spLocks noGrp="1"/>
          </p:cNvSpPr>
          <p:nvPr>
            <p:ph type="body" sz="quarter" idx="3"/>
          </p:nvPr>
        </p:nvSpPr>
        <p:spPr>
          <a:xfrm>
            <a:off x="5960331" y="1303211"/>
            <a:ext cx="5183188" cy="6597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6310A3-39E1-2344-B2FE-F81C31E2A2E5}"/>
              </a:ext>
            </a:extLst>
          </p:cNvPr>
          <p:cNvSpPr>
            <a:spLocks noGrp="1"/>
          </p:cNvSpPr>
          <p:nvPr>
            <p:ph sz="quarter" idx="4"/>
          </p:nvPr>
        </p:nvSpPr>
        <p:spPr>
          <a:xfrm>
            <a:off x="5960331" y="2127122"/>
            <a:ext cx="5183188" cy="4066413"/>
          </a:xfr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BE7D2A27-3E7C-284C-85A2-DB578400BC10}"/>
              </a:ext>
            </a:extLst>
          </p:cNvPr>
          <p:cNvSpPr>
            <a:spLocks noGrp="1"/>
          </p:cNvSpPr>
          <p:nvPr>
            <p:ph type="sldNum" sz="quarter" idx="10"/>
          </p:nvPr>
        </p:nvSpPr>
        <p:spPr>
          <a:xfrm>
            <a:off x="8602576" y="6378138"/>
            <a:ext cx="2743200" cy="365760"/>
          </a:xfrm>
          <a:prstGeom prst="rect">
            <a:avLst/>
          </a:prstGeom>
        </p:spPr>
        <p:txBody>
          <a:bodyPr/>
          <a:lstStyle/>
          <a:p>
            <a:fld id="{C9A42797-D240-A249-A880-FBF9D1474AC1}" type="slidenum">
              <a:rPr lang="en-US" smtClean="0"/>
              <a:pPr/>
              <a:t>‹#›</a:t>
            </a:fld>
            <a:endParaRPr lang="en-US" dirty="0"/>
          </a:p>
        </p:txBody>
      </p:sp>
    </p:spTree>
    <p:extLst>
      <p:ext uri="{BB962C8B-B14F-4D97-AF65-F5344CB8AC3E}">
        <p14:creationId xmlns:p14="http://schemas.microsoft.com/office/powerpoint/2010/main" val="3773377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Blue Bar-bullets/photo">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F70"/>
              </a:solidFill>
              <a:effectLst/>
              <a:uLnTx/>
              <a:uFillTx/>
              <a:latin typeface="Arial" panose="020B0604020202020204"/>
              <a:ea typeface="+mn-ea"/>
              <a:cs typeface="+mn-cs"/>
            </a:endParaRPr>
          </a:p>
        </p:txBody>
      </p:sp>
      <p:sp>
        <p:nvSpPr>
          <p:cNvPr id="10"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Text Placeholder 3"/>
          <p:cNvSpPr>
            <a:spLocks noGrp="1"/>
          </p:cNvSpPr>
          <p:nvPr>
            <p:ph type="body" sz="quarter" idx="10"/>
          </p:nvPr>
        </p:nvSpPr>
        <p:spPr>
          <a:xfrm>
            <a:off x="266700" y="1326776"/>
            <a:ext cx="5829300" cy="4731124"/>
          </a:xfrm>
          <a:prstGeom prst="rect">
            <a:avLst/>
          </a:prstGeom>
        </p:spPr>
        <p:txBody>
          <a:bodyPr/>
          <a:lstStyle>
            <a:lvl1pPr marL="347472" indent="-342900">
              <a:lnSpc>
                <a:spcPct val="100000"/>
              </a:lnSpc>
              <a:spcAft>
                <a:spcPts val="1800"/>
              </a:spcAft>
              <a:buClr>
                <a:schemeClr val="tx1"/>
              </a:buClr>
              <a:buSzPct val="135000"/>
              <a:buFont typeface="Arial" panose="020B0604020202020204" pitchFamily="34" charset="0"/>
              <a:buChar char="•"/>
              <a:defRPr sz="2000"/>
            </a:lvl1pPr>
            <a:lvl2pPr marL="685800" indent="-342900">
              <a:lnSpc>
                <a:spcPct val="100000"/>
              </a:lnSpc>
              <a:spcAft>
                <a:spcPts val="1800"/>
              </a:spcAft>
              <a:buClr>
                <a:schemeClr val="tx1"/>
              </a:buClr>
              <a:buSzPct val="135000"/>
              <a:buFont typeface="Arial" panose="020B0604020202020204" pitchFamily="34" charset="0"/>
              <a:buChar char="•"/>
              <a:defRPr sz="2000"/>
            </a:lvl2pPr>
            <a:lvl3pPr marL="1033463" indent="-342900">
              <a:lnSpc>
                <a:spcPct val="100000"/>
              </a:lnSpc>
              <a:spcAft>
                <a:spcPts val="1800"/>
              </a:spcAft>
              <a:buClr>
                <a:schemeClr val="tx1"/>
              </a:buClr>
              <a:buSzPct val="135000"/>
              <a:buFont typeface="Arial" panose="020B0604020202020204" pitchFamily="34" charset="0"/>
              <a:buChar char="•"/>
              <a:defRPr sz="2000"/>
            </a:lvl3pPr>
            <a:lvl4pPr marL="1371600" indent="-342900">
              <a:lnSpc>
                <a:spcPct val="100000"/>
              </a:lnSpc>
              <a:spcAft>
                <a:spcPts val="1800"/>
              </a:spcAft>
              <a:buClr>
                <a:schemeClr val="tx1"/>
              </a:buClr>
              <a:buSzPct val="135000"/>
              <a:buFont typeface="Arial" panose="020B0604020202020204" pitchFamily="34" charset="0"/>
              <a:buChar char="•"/>
              <a:defRPr sz="2000"/>
            </a:lvl4pPr>
            <a:lvl5pPr marL="1719263" indent="-342900">
              <a:buClr>
                <a:schemeClr val="tx1"/>
              </a:buClr>
              <a:buSzPct val="1350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vl1pPr>
          </a:lstStyle>
          <a:p>
            <a:r>
              <a:rPr lang="en-US" dirty="0"/>
              <a:t>Click icon to add picture</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06F0F5-DF6A-4E0E-AC03-6B0D0B0A1300}" type="slidenum">
              <a:rPr kumimoji="0" lang="en-US"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9"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708844028"/>
      </p:ext>
    </p:extLst>
  </p:cSld>
  <p:clrMapOvr>
    <a:masterClrMapping/>
  </p:clrMapOvr>
  <p:extLst>
    <p:ext uri="{DCECCB84-F9BA-43D5-87BE-67443E8EF086}">
      <p15:sldGuideLst xmlns:p15="http://schemas.microsoft.com/office/powerpoint/2012/main">
        <p15:guide id="1" orient="horz" pos="7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ullets on left-Photo right">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5" name="Text Placeholder 4"/>
          <p:cNvSpPr>
            <a:spLocks noGrp="1"/>
          </p:cNvSpPr>
          <p:nvPr>
            <p:ph type="body" sz="quarter" idx="13"/>
          </p:nvPr>
        </p:nvSpPr>
        <p:spPr>
          <a:xfrm>
            <a:off x="266700" y="1143000"/>
            <a:ext cx="5570538" cy="4914900"/>
          </a:xfrm>
          <a:prstGeom prst="rect">
            <a:avLst/>
          </a:prstGeom>
        </p:spPr>
        <p:txBody>
          <a:bodyPr/>
          <a:lstStyle>
            <a:lvl1pPr marL="342900" indent="-342900">
              <a:lnSpc>
                <a:spcPct val="100000"/>
              </a:lnSpc>
              <a:spcAft>
                <a:spcPts val="1800"/>
              </a:spcAft>
              <a:buClr>
                <a:schemeClr val="tx1"/>
              </a:buClr>
              <a:buSzPct val="135000"/>
              <a:buFont typeface="Arial" panose="020B0604020202020204" pitchFamily="34" charset="0"/>
              <a:buChar char="•"/>
              <a:defRPr sz="2400"/>
            </a:lvl1pPr>
            <a:lvl2pPr marL="685800" indent="-342900">
              <a:lnSpc>
                <a:spcPct val="100000"/>
              </a:lnSpc>
              <a:spcAft>
                <a:spcPts val="1800"/>
              </a:spcAft>
              <a:buClr>
                <a:schemeClr val="tx1"/>
              </a:buClr>
              <a:buSzPct val="135000"/>
              <a:buFont typeface="Arial" panose="020B0604020202020204" pitchFamily="34" charset="0"/>
              <a:buChar char="•"/>
              <a:defRPr sz="2400"/>
            </a:lvl2pPr>
            <a:lvl3pPr marL="1031875" indent="-342900">
              <a:lnSpc>
                <a:spcPct val="100000"/>
              </a:lnSpc>
              <a:spcAft>
                <a:spcPts val="1200"/>
              </a:spcAft>
              <a:buClr>
                <a:schemeClr val="tx1"/>
              </a:buClr>
              <a:buSzPct val="135000"/>
              <a:buFont typeface="Arial" panose="020B0604020202020204" pitchFamily="34" charset="0"/>
              <a:buChar char="•"/>
              <a:defRPr sz="2400"/>
            </a:lvl3pPr>
          </a:lstStyle>
          <a:p>
            <a:pPr lvl="0"/>
            <a:r>
              <a:rPr lang="en-US"/>
              <a:t>Edit Master text styles</a:t>
            </a:r>
          </a:p>
          <a:p>
            <a:pPr lvl="1"/>
            <a:r>
              <a:rPr lang="en-US"/>
              <a:t>Second level</a:t>
            </a:r>
          </a:p>
          <a:p>
            <a:pPr lvl="2"/>
            <a:r>
              <a:rPr lang="en-US"/>
              <a:t>Third level</a:t>
            </a:r>
          </a:p>
        </p:txBody>
      </p:sp>
      <p:sp>
        <p:nvSpPr>
          <p:cNvPr id="12" name="Rectangle 11"/>
          <p:cNvSpPr/>
          <p:nvPr userDrawn="1"/>
        </p:nvSpPr>
        <p:spPr>
          <a:xfrm>
            <a:off x="0" y="-539"/>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3"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326063" y="6088629"/>
            <a:ext cx="1263016" cy="516071"/>
          </a:xfrm>
          <a:prstGeom prst="rect">
            <a:avLst/>
          </a:prstGeom>
        </p:spPr>
      </p:pic>
    </p:spTree>
    <p:extLst>
      <p:ext uri="{BB962C8B-B14F-4D97-AF65-F5344CB8AC3E}">
        <p14:creationId xmlns:p14="http://schemas.microsoft.com/office/powerpoint/2010/main" val="3361473779"/>
      </p:ext>
    </p:extLst>
  </p:cSld>
  <p:clrMapOvr>
    <a:masterClrMapping/>
  </p:clrMapOvr>
  <p:extLst>
    <p:ext uri="{DCECCB84-F9BA-43D5-87BE-67443E8EF086}">
      <p15:sldGuideLst xmlns:p15="http://schemas.microsoft.com/office/powerpoint/2012/main">
        <p15:guide id="1" pos="3840" userDrawn="1">
          <p15:clr>
            <a:srgbClr val="FBAE40"/>
          </p15:clr>
        </p15:guide>
        <p15:guide id="3" orient="horz" pos="2160" userDrawn="1">
          <p15:clr>
            <a:srgbClr val="FBAE40"/>
          </p15:clr>
        </p15:guide>
        <p15:guide id="4" orient="horz" pos="408" userDrawn="1">
          <p15:clr>
            <a:srgbClr val="FBAE40"/>
          </p15:clr>
        </p15:guide>
        <p15:guide id="5" orient="horz" pos="7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out U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5128"/>
            <a:ext cx="12175816" cy="6737685"/>
          </a:xfrm>
          <a:prstGeom prst="rect">
            <a:avLst/>
          </a:prstGeom>
        </p:spPr>
      </p:pic>
      <p:sp>
        <p:nvSpPr>
          <p:cNvPr id="20" name="Rectangle 19"/>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1" name="Rectangle 10"/>
          <p:cNvSpPr/>
          <p:nvPr userDrawn="1"/>
        </p:nvSpPr>
        <p:spPr>
          <a:xfrm>
            <a:off x="2997573" y="1297096"/>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p:cNvSpPr txBox="1">
            <a:spLocks/>
          </p:cNvSpPr>
          <p:nvPr userDrawn="1"/>
        </p:nvSpPr>
        <p:spPr>
          <a:xfrm>
            <a:off x="2996617" y="1593705"/>
            <a:ext cx="2836553"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LIMRA</a:t>
            </a:r>
          </a:p>
        </p:txBody>
      </p:sp>
      <p:sp>
        <p:nvSpPr>
          <p:cNvPr id="13" name="Rectangle 12"/>
          <p:cNvSpPr/>
          <p:nvPr userDrawn="1"/>
        </p:nvSpPr>
        <p:spPr>
          <a:xfrm>
            <a:off x="3276013" y="2270169"/>
            <a:ext cx="2277761" cy="1477328"/>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Premier financial services industry research and talent management organization</a:t>
            </a:r>
            <a:endParaRPr lang="en-US" dirty="0"/>
          </a:p>
        </p:txBody>
      </p:sp>
      <p:sp>
        <p:nvSpPr>
          <p:cNvPr id="14" name="Rectangle 13"/>
          <p:cNvSpPr/>
          <p:nvPr userDrawn="1"/>
        </p:nvSpPr>
        <p:spPr>
          <a:xfrm>
            <a:off x="6260319" y="1297096"/>
            <a:ext cx="2834640" cy="3200400"/>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txBox="1">
            <a:spLocks/>
          </p:cNvSpPr>
          <p:nvPr userDrawn="1"/>
        </p:nvSpPr>
        <p:spPr>
          <a:xfrm>
            <a:off x="6301887" y="1603824"/>
            <a:ext cx="2751505" cy="359618"/>
          </a:xfrm>
        </p:spPr>
        <p:txBody>
          <a:bodyPr anchor="b"/>
          <a:lstStyle>
            <a:lvl1pPr algn="l" defTabSz="914400" rtl="0" eaLnBrk="1" latinLnBrk="0" hangingPunct="1">
              <a:lnSpc>
                <a:spcPct val="90000"/>
              </a:lnSpc>
              <a:spcBef>
                <a:spcPct val="0"/>
              </a:spcBef>
              <a:buNone/>
              <a:defRPr sz="2200" kern="1200">
                <a:solidFill>
                  <a:srgbClr val="002F70"/>
                </a:solidFill>
                <a:latin typeface="Arial" panose="020B0604020202020204" pitchFamily="34" charset="0"/>
                <a:ea typeface="+mj-ea"/>
                <a:cs typeface="Arial" panose="020B0604020202020204" pitchFamily="34" charset="0"/>
              </a:defRPr>
            </a:lvl1pPr>
          </a:lstStyle>
          <a:p>
            <a:pPr algn="ctr" fontAlgn="auto">
              <a:spcAft>
                <a:spcPts val="0"/>
              </a:spcAft>
            </a:pPr>
            <a:r>
              <a:rPr lang="en-US" sz="1600" b="1" dirty="0"/>
              <a:t>LOMA</a:t>
            </a:r>
          </a:p>
        </p:txBody>
      </p:sp>
      <p:sp>
        <p:nvSpPr>
          <p:cNvPr id="16" name="Rectangle 15"/>
          <p:cNvSpPr/>
          <p:nvPr userDrawn="1"/>
        </p:nvSpPr>
        <p:spPr>
          <a:xfrm>
            <a:off x="6464254" y="2270169"/>
            <a:ext cx="2426770" cy="1200329"/>
          </a:xfrm>
          <a:prstGeom prst="rect">
            <a:avLst/>
          </a:prstGeom>
        </p:spPr>
        <p:txBody>
          <a:bodyPr wrap="square">
            <a:spAutoFit/>
          </a:bodyPr>
          <a:lstStyle/>
          <a:p>
            <a:r>
              <a:rPr lang="en-US" dirty="0">
                <a:solidFill>
                  <a:schemeClr val="tx1">
                    <a:lumMod val="65000"/>
                    <a:lumOff val="35000"/>
                  </a:schemeClr>
                </a:solidFill>
                <a:latin typeface="Arial" panose="020B0604020202020204" pitchFamily="34" charset="0"/>
                <a:cs typeface="Arial" panose="020B0604020202020204" pitchFamily="34" charset="0"/>
              </a:rPr>
              <a:t>Flagship for industry professional development and industry networking</a:t>
            </a:r>
            <a:endParaRPr lang="en-US" dirty="0"/>
          </a:p>
        </p:txBody>
      </p:sp>
      <p:sp>
        <p:nvSpPr>
          <p:cNvPr id="22" name="Rectangle 21" hidden="1"/>
          <p:cNvSpPr/>
          <p:nvPr userDrawn="1"/>
        </p:nvSpPr>
        <p:spPr>
          <a:xfrm>
            <a:off x="-24938" y="5308671"/>
            <a:ext cx="12216384" cy="1596043"/>
          </a:xfrm>
          <a:prstGeom prst="rect">
            <a:avLst/>
          </a:prstGeom>
          <a:solidFill>
            <a:srgbClr val="002F7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350" dirty="0"/>
          </a:p>
        </p:txBody>
      </p:sp>
      <p:sp>
        <p:nvSpPr>
          <p:cNvPr id="19" name="Rectangle 18"/>
          <p:cNvSpPr/>
          <p:nvPr userDrawn="1"/>
        </p:nvSpPr>
        <p:spPr>
          <a:xfrm>
            <a:off x="385884" y="5141475"/>
            <a:ext cx="11590410" cy="830997"/>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Advancing the financial services industry by empowering our members with </a:t>
            </a:r>
            <a:br>
              <a:rPr lang="en-US" sz="2400" dirty="0">
                <a:solidFill>
                  <a:schemeClr val="bg1"/>
                </a:solidFill>
                <a:latin typeface="Arial" panose="020B0604020202020204" pitchFamily="34" charset="0"/>
                <a:cs typeface="Arial" panose="020B0604020202020204" pitchFamily="34" charset="0"/>
              </a:rPr>
            </a:br>
            <a:r>
              <a:rPr lang="en-US" sz="2400" dirty="0">
                <a:solidFill>
                  <a:srgbClr val="DAAA00"/>
                </a:solidFill>
                <a:latin typeface="Arial" panose="020B0604020202020204" pitchFamily="34" charset="0"/>
                <a:cs typeface="Arial" panose="020B0604020202020204" pitchFamily="34" charset="0"/>
              </a:rPr>
              <a:t>knowledge</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insights</a:t>
            </a:r>
            <a:r>
              <a:rPr lang="en-US" sz="2400" dirty="0">
                <a:solidFill>
                  <a:schemeClr val="bg1"/>
                </a:solidFill>
                <a:latin typeface="Arial" panose="020B0604020202020204" pitchFamily="34" charset="0"/>
                <a:cs typeface="Arial" panose="020B0604020202020204" pitchFamily="34" charset="0"/>
              </a:rPr>
              <a:t>, </a:t>
            </a:r>
            <a:r>
              <a:rPr lang="en-US" sz="2400" dirty="0">
                <a:solidFill>
                  <a:srgbClr val="DAAA00"/>
                </a:solidFill>
                <a:latin typeface="Arial" panose="020B0604020202020204" pitchFamily="34" charset="0"/>
                <a:cs typeface="Arial" panose="020B0604020202020204" pitchFamily="34" charset="0"/>
              </a:rPr>
              <a:t>connections</a:t>
            </a:r>
            <a:r>
              <a:rPr lang="en-US" sz="2400" dirty="0">
                <a:solidFill>
                  <a:schemeClr val="bg1"/>
                </a:solidFill>
                <a:latin typeface="Arial" panose="020B0604020202020204" pitchFamily="34" charset="0"/>
                <a:cs typeface="Arial" panose="020B0604020202020204" pitchFamily="34" charset="0"/>
              </a:rPr>
              <a:t>, and </a:t>
            </a:r>
            <a:r>
              <a:rPr lang="en-US" sz="2400" dirty="0">
                <a:solidFill>
                  <a:srgbClr val="DAAA00"/>
                </a:solidFill>
                <a:latin typeface="Arial" panose="020B0604020202020204" pitchFamily="34" charset="0"/>
                <a:cs typeface="Arial" panose="020B0604020202020204" pitchFamily="34" charset="0"/>
              </a:rPr>
              <a:t>solutions</a:t>
            </a:r>
            <a:endParaRPr lang="en-US" sz="2400" dirty="0"/>
          </a:p>
        </p:txBody>
      </p:sp>
      <p:sp>
        <p:nvSpPr>
          <p:cNvPr id="21" name="Title Placeholder 37"/>
          <p:cNvSpPr>
            <a:spLocks noGrp="1"/>
          </p:cNvSpPr>
          <p:nvPr>
            <p:ph type="title" hasCustomPrompt="1"/>
          </p:nvPr>
        </p:nvSpPr>
        <p:spPr>
          <a:xfrm>
            <a:off x="2" y="0"/>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309854" y="6085907"/>
            <a:ext cx="1274559" cy="520788"/>
          </a:xfrm>
          <a:prstGeom prst="rect">
            <a:avLst/>
          </a:prstGeom>
        </p:spPr>
      </p:pic>
    </p:spTree>
    <p:extLst>
      <p:ext uri="{BB962C8B-B14F-4D97-AF65-F5344CB8AC3E}">
        <p14:creationId xmlns:p14="http://schemas.microsoft.com/office/powerpoint/2010/main" val="362216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Bar Section Header-1 lge box">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5" name="Rectangle 4"/>
          <p:cNvSpPr/>
          <p:nvPr userDrawn="1"/>
        </p:nvSpPr>
        <p:spPr>
          <a:xfrm>
            <a:off x="443799" y="1118774"/>
            <a:ext cx="11307818" cy="4512643"/>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
          <p:cNvSpPr>
            <a:spLocks noGrp="1"/>
          </p:cNvSpPr>
          <p:nvPr>
            <p:ph type="body" sz="quarter" idx="10"/>
          </p:nvPr>
        </p:nvSpPr>
        <p:spPr>
          <a:xfrm>
            <a:off x="443799" y="1234758"/>
            <a:ext cx="11311128" cy="400050"/>
          </a:xfrm>
          <a:prstGeom prst="rect">
            <a:avLst/>
          </a:prstGeom>
        </p:spPr>
        <p:txBody>
          <a:bodyPr anchor="ctr" anchorCtr="0"/>
          <a:lstStyle>
            <a:lvl1pPr algn="ctr">
              <a:defRPr sz="1800" b="1" cap="all" spc="20" baseline="0">
                <a:solidFill>
                  <a:srgbClr val="002F70"/>
                </a:solidFill>
              </a:defRPr>
            </a:lvl1pPr>
          </a:lstStyle>
          <a:p>
            <a:pPr lvl="0"/>
            <a:r>
              <a:rPr lang="en-US"/>
              <a:t>Edit Master text styles</a:t>
            </a:r>
          </a:p>
        </p:txBody>
      </p:sp>
      <p:sp>
        <p:nvSpPr>
          <p:cNvPr id="3" name="Chart Placeholder 2"/>
          <p:cNvSpPr>
            <a:spLocks noGrp="1"/>
          </p:cNvSpPr>
          <p:nvPr>
            <p:ph type="chart" sz="quarter" idx="15"/>
          </p:nvPr>
        </p:nvSpPr>
        <p:spPr>
          <a:xfrm>
            <a:off x="717550" y="1828800"/>
            <a:ext cx="10756900" cy="3568700"/>
          </a:xfrm>
          <a:prstGeom prst="rect">
            <a:avLst/>
          </a:prstGeom>
        </p:spPr>
        <p:txBody>
          <a:bodyPr/>
          <a:lstStyle>
            <a:lvl1pPr algn="ctr">
              <a:defRPr/>
            </a:lvl1pPr>
          </a:lstStyle>
          <a:p>
            <a:r>
              <a:rPr lang="en-US" dirty="0"/>
              <a:t>Click icon to add chart</a:t>
            </a:r>
          </a:p>
        </p:txBody>
      </p:sp>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1"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3964794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Blue Bar-bullets/photo">
    <p:spTree>
      <p:nvGrpSpPr>
        <p:cNvPr id="1" name=""/>
        <p:cNvGrpSpPr/>
        <p:nvPr/>
      </p:nvGrpSpPr>
      <p:grpSpPr>
        <a:xfrm>
          <a:off x="0" y="0"/>
          <a:ext cx="0" cy="0"/>
          <a:chOff x="0" y="0"/>
          <a:chExt cx="0" cy="0"/>
        </a:xfrm>
      </p:grpSpPr>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10"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Text Placeholder 3"/>
          <p:cNvSpPr>
            <a:spLocks noGrp="1"/>
          </p:cNvSpPr>
          <p:nvPr>
            <p:ph type="body" sz="quarter" idx="10"/>
          </p:nvPr>
        </p:nvSpPr>
        <p:spPr>
          <a:xfrm>
            <a:off x="266700" y="1326776"/>
            <a:ext cx="5829300" cy="4731124"/>
          </a:xfrm>
          <a:prstGeom prst="rect">
            <a:avLst/>
          </a:prstGeom>
        </p:spPr>
        <p:txBody>
          <a:bodyPr/>
          <a:lstStyle>
            <a:lvl1pPr marL="347472" indent="-342900">
              <a:lnSpc>
                <a:spcPct val="100000"/>
              </a:lnSpc>
              <a:spcAft>
                <a:spcPts val="1800"/>
              </a:spcAft>
              <a:buClr>
                <a:schemeClr val="tx1"/>
              </a:buClr>
              <a:buSzPct val="135000"/>
              <a:buFont typeface="Arial" panose="020B0604020202020204" pitchFamily="34" charset="0"/>
              <a:buChar char="•"/>
              <a:defRPr sz="2000"/>
            </a:lvl1pPr>
            <a:lvl2pPr marL="685800" indent="-342900">
              <a:lnSpc>
                <a:spcPct val="100000"/>
              </a:lnSpc>
              <a:spcAft>
                <a:spcPts val="1800"/>
              </a:spcAft>
              <a:buClr>
                <a:schemeClr val="tx1"/>
              </a:buClr>
              <a:buSzPct val="135000"/>
              <a:buFont typeface="Arial" panose="020B0604020202020204" pitchFamily="34" charset="0"/>
              <a:buChar char="•"/>
              <a:defRPr sz="2000"/>
            </a:lvl2pPr>
            <a:lvl3pPr marL="1033463" indent="-342900">
              <a:lnSpc>
                <a:spcPct val="100000"/>
              </a:lnSpc>
              <a:spcAft>
                <a:spcPts val="1800"/>
              </a:spcAft>
              <a:buClr>
                <a:schemeClr val="tx1"/>
              </a:buClr>
              <a:buSzPct val="135000"/>
              <a:buFont typeface="Arial" panose="020B0604020202020204" pitchFamily="34" charset="0"/>
              <a:buChar char="•"/>
              <a:defRPr sz="2000"/>
            </a:lvl3pPr>
            <a:lvl4pPr marL="1371600" indent="-342900">
              <a:lnSpc>
                <a:spcPct val="100000"/>
              </a:lnSpc>
              <a:spcAft>
                <a:spcPts val="1800"/>
              </a:spcAft>
              <a:buClr>
                <a:schemeClr val="tx1"/>
              </a:buClr>
              <a:buSzPct val="135000"/>
              <a:buFont typeface="Arial" panose="020B0604020202020204" pitchFamily="34" charset="0"/>
              <a:buChar char="•"/>
              <a:defRPr sz="2000"/>
            </a:lvl4pPr>
            <a:lvl5pPr marL="1719263" indent="-342900">
              <a:buClr>
                <a:schemeClr val="tx1"/>
              </a:buClr>
              <a:buSzPct val="1350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Picture Placeholder 6"/>
          <p:cNvSpPr>
            <a:spLocks noGrp="1"/>
          </p:cNvSpPr>
          <p:nvPr>
            <p:ph type="pic" sz="quarter" idx="11"/>
          </p:nvPr>
        </p:nvSpPr>
        <p:spPr>
          <a:xfrm>
            <a:off x="6096000" y="1143000"/>
            <a:ext cx="5676900" cy="4593772"/>
          </a:xfrm>
          <a:prstGeom prst="rect">
            <a:avLst/>
          </a:prstGeom>
        </p:spPr>
        <p:txBody>
          <a:bodyPr/>
          <a:lstStyle>
            <a:lvl1pPr algn="ctr">
              <a:defRPr/>
            </a:lvl1pPr>
          </a:lstStyle>
          <a:p>
            <a:r>
              <a:rPr lang="en-US" dirty="0"/>
              <a:t>Click icon to add picture</a:t>
            </a:r>
          </a:p>
        </p:txBody>
      </p:sp>
      <p:sp>
        <p:nvSpPr>
          <p:cNvPr id="11"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9"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728348555"/>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Blue bar 2 boxes">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6327228" y="1780925"/>
            <a:ext cx="5467717"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474278" y="1780925"/>
            <a:ext cx="5468112" cy="3978747"/>
          </a:xfrm>
          <a:prstGeom prst="rect">
            <a:avLst/>
          </a:prstGeom>
          <a:no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9" name="Text Placeholder 3"/>
          <p:cNvSpPr>
            <a:spLocks noGrp="1"/>
          </p:cNvSpPr>
          <p:nvPr>
            <p:ph type="body" sz="quarter" idx="10"/>
          </p:nvPr>
        </p:nvSpPr>
        <p:spPr>
          <a:xfrm>
            <a:off x="47427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6327228" y="1905318"/>
            <a:ext cx="5468112"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023661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Blue bar 3 boxes">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8"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4" name="Rectangle 3"/>
          <p:cNvSpPr/>
          <p:nvPr userDrawn="1"/>
        </p:nvSpPr>
        <p:spPr>
          <a:xfrm>
            <a:off x="8287119" y="158806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519999"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4372030" y="1582805"/>
            <a:ext cx="3474720" cy="3978747"/>
          </a:xfrm>
          <a:prstGeom prst="rect">
            <a:avLst/>
          </a:prstGeom>
          <a:solidFill>
            <a:schemeClr val="bg1"/>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
          <p:cNvSpPr>
            <a:spLocks noGrp="1"/>
          </p:cNvSpPr>
          <p:nvPr>
            <p:ph type="body" sz="quarter" idx="10"/>
          </p:nvPr>
        </p:nvSpPr>
        <p:spPr>
          <a:xfrm>
            <a:off x="495300"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0" name="Text Placeholder 3"/>
          <p:cNvSpPr>
            <a:spLocks noGrp="1"/>
          </p:cNvSpPr>
          <p:nvPr>
            <p:ph type="body" sz="quarter" idx="11"/>
          </p:nvPr>
        </p:nvSpPr>
        <p:spPr>
          <a:xfrm>
            <a:off x="436916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1" name="Text Placeholder 3"/>
          <p:cNvSpPr>
            <a:spLocks noGrp="1"/>
          </p:cNvSpPr>
          <p:nvPr>
            <p:ph type="body" sz="quarter" idx="12"/>
          </p:nvPr>
        </p:nvSpPr>
        <p:spPr>
          <a:xfrm>
            <a:off x="8286801" y="160051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2" name="Text Placeholder 9"/>
          <p:cNvSpPr>
            <a:spLocks noGrp="1"/>
          </p:cNvSpPr>
          <p:nvPr>
            <p:ph type="body" sz="quarter" idx="14"/>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960700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Blue bar multiple boxes/icons">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496051"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11247350" y="-1111937"/>
            <a:ext cx="251992" cy="383310"/>
          </a:xfrm>
          <a:prstGeom prst="rect">
            <a:avLst/>
          </a:prstGeom>
          <a:noFill/>
        </p:spPr>
        <p:txBody>
          <a:bodyPr wrap="none" rtlCol="0">
            <a:spAutoFit/>
          </a:bodyPr>
          <a:lstStyle/>
          <a:p>
            <a:pPr marL="0" marR="0" lvl="0" indent="0" algn="l" defTabSz="960072" rtl="0" eaLnBrk="1" fontAlgn="base" latinLnBrk="0" hangingPunct="1">
              <a:lnSpc>
                <a:spcPct val="100000"/>
              </a:lnSpc>
              <a:spcBef>
                <a:spcPct val="0"/>
              </a:spcBef>
              <a:spcAft>
                <a:spcPct val="0"/>
              </a:spcAft>
              <a:buClrTx/>
              <a:buSzTx/>
              <a:buFontTx/>
              <a:buNone/>
              <a:tabLst/>
              <a:defRPr/>
            </a:pPr>
            <a:r>
              <a:rPr kumimoji="0" lang="en-US" sz="1891" b="0" i="0" u="none" strike="noStrike" kern="1200" cap="none" spc="0" normalizeH="0" baseline="0" noProof="0" dirty="0">
                <a:ln>
                  <a:noFill/>
                </a:ln>
                <a:solidFill>
                  <a:srgbClr val="000000"/>
                </a:solidFill>
                <a:effectLst/>
                <a:uLnTx/>
                <a:uFillTx/>
                <a:latin typeface="Arial" charset="0"/>
                <a:ea typeface="+mn-ea"/>
                <a:cs typeface="+mn-cs"/>
              </a:rPr>
              <a:t> </a:t>
            </a:r>
          </a:p>
        </p:txBody>
      </p:sp>
      <p:sp>
        <p:nvSpPr>
          <p:cNvPr id="6" name="Rectangle 5"/>
          <p:cNvSpPr/>
          <p:nvPr userDrawn="1"/>
        </p:nvSpPr>
        <p:spPr>
          <a:xfrm>
            <a:off x="0" y="666"/>
            <a:ext cx="12191999" cy="787609"/>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F70"/>
              </a:solidFill>
            </a:endParaRPr>
          </a:p>
        </p:txBody>
      </p:sp>
      <p:sp>
        <p:nvSpPr>
          <p:cNvPr id="9" name="Title Placeholder 37"/>
          <p:cNvSpPr>
            <a:spLocks noGrp="1"/>
          </p:cNvSpPr>
          <p:nvPr>
            <p:ph type="title" hasCustomPrompt="1"/>
          </p:nvPr>
        </p:nvSpPr>
        <p:spPr>
          <a:xfrm>
            <a:off x="5782" y="-30864"/>
            <a:ext cx="12191998" cy="890341"/>
          </a:xfrm>
          <a:prstGeom prst="rect">
            <a:avLst/>
          </a:prstGeom>
          <a:noFill/>
        </p:spPr>
        <p:txBody>
          <a:bodyPr vert="horz" wrap="none" lIns="274320" tIns="0" rIns="182880" bIns="0" rtlCol="0" anchor="ctr" anchorCtr="0">
            <a:normAutofit/>
          </a:bodyPr>
          <a:lstStyle>
            <a:lvl1pPr algn="l">
              <a:defRPr sz="3200" b="0">
                <a:solidFill>
                  <a:schemeClr val="bg1"/>
                </a:solidFill>
              </a:defRPr>
            </a:lvl1pPr>
          </a:lstStyle>
          <a:p>
            <a:r>
              <a:rPr lang="en-US" dirty="0"/>
              <a:t>Click to edit slide heading</a:t>
            </a:r>
          </a:p>
        </p:txBody>
      </p:sp>
      <p:sp>
        <p:nvSpPr>
          <p:cNvPr id="7" name="Rectangle 6"/>
          <p:cNvSpPr/>
          <p:nvPr userDrawn="1"/>
        </p:nvSpPr>
        <p:spPr>
          <a:xfrm>
            <a:off x="8199735"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4358593" y="1113523"/>
            <a:ext cx="3474720" cy="4714467"/>
          </a:xfrm>
          <a:prstGeom prst="rect">
            <a:avLst/>
          </a:prstGeom>
          <a:solidFill>
            <a:schemeClr val="bg1">
              <a:lumMod val="95000"/>
            </a:schemeClr>
          </a:solidFill>
          <a:ln>
            <a:solidFill>
              <a:srgbClr val="9D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p:nvPr>
        </p:nvSpPr>
        <p:spPr>
          <a:xfrm>
            <a:off x="495300"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4" name="Text Placeholder 3"/>
          <p:cNvSpPr>
            <a:spLocks noGrp="1"/>
          </p:cNvSpPr>
          <p:nvPr>
            <p:ph type="body" sz="quarter" idx="11"/>
          </p:nvPr>
        </p:nvSpPr>
        <p:spPr>
          <a:xfrm>
            <a:off x="4369161"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5" name="Text Placeholder 3"/>
          <p:cNvSpPr>
            <a:spLocks noGrp="1"/>
          </p:cNvSpPr>
          <p:nvPr>
            <p:ph type="body" sz="quarter" idx="12"/>
          </p:nvPr>
        </p:nvSpPr>
        <p:spPr>
          <a:xfrm>
            <a:off x="8196787" y="1112838"/>
            <a:ext cx="3475038" cy="400050"/>
          </a:xfrm>
          <a:prstGeom prst="rect">
            <a:avLst/>
          </a:prstGeom>
        </p:spPr>
        <p:txBody>
          <a:bodyPr anchor="ctr" anchorCtr="0"/>
          <a:lstStyle>
            <a:lvl1pPr algn="ctr">
              <a:defRPr sz="1600" b="1" cap="all" spc="20" baseline="0">
                <a:solidFill>
                  <a:srgbClr val="002F70"/>
                </a:solidFill>
              </a:defRPr>
            </a:lvl1pPr>
          </a:lstStyle>
          <a:p>
            <a:pPr lvl="0"/>
            <a:r>
              <a:rPr lang="en-US"/>
              <a:t>Edit Master text styles</a:t>
            </a:r>
          </a:p>
        </p:txBody>
      </p:sp>
      <p:sp>
        <p:nvSpPr>
          <p:cNvPr id="18" name="Text Placeholder 16"/>
          <p:cNvSpPr>
            <a:spLocks noGrp="1"/>
          </p:cNvSpPr>
          <p:nvPr>
            <p:ph type="body" sz="quarter" idx="14"/>
          </p:nvPr>
        </p:nvSpPr>
        <p:spPr>
          <a:xfrm>
            <a:off x="4358593"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7" name="Text Placeholder 16"/>
          <p:cNvSpPr>
            <a:spLocks noGrp="1"/>
          </p:cNvSpPr>
          <p:nvPr>
            <p:ph type="body" sz="quarter" idx="13"/>
          </p:nvPr>
        </p:nvSpPr>
        <p:spPr>
          <a:xfrm>
            <a:off x="495300"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19" name="Text Placeholder 16"/>
          <p:cNvSpPr>
            <a:spLocks noGrp="1"/>
          </p:cNvSpPr>
          <p:nvPr>
            <p:ph type="body" sz="quarter" idx="15"/>
          </p:nvPr>
        </p:nvSpPr>
        <p:spPr>
          <a:xfrm>
            <a:off x="8199735" y="2535693"/>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0" name="Oval 19"/>
          <p:cNvSpPr/>
          <p:nvPr userDrawn="1"/>
        </p:nvSpPr>
        <p:spPr>
          <a:xfrm>
            <a:off x="1840166"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1" name="Oval 20"/>
          <p:cNvSpPr/>
          <p:nvPr userDrawn="1"/>
        </p:nvSpPr>
        <p:spPr>
          <a:xfrm>
            <a:off x="5745548"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2" name="Oval 21"/>
          <p:cNvSpPr/>
          <p:nvPr userDrawn="1"/>
        </p:nvSpPr>
        <p:spPr>
          <a:xfrm>
            <a:off x="9558784" y="1669428"/>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3" name="Oval 22"/>
          <p:cNvSpPr/>
          <p:nvPr userDrawn="1"/>
        </p:nvSpPr>
        <p:spPr>
          <a:xfrm>
            <a:off x="9558784"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4" name="Oval 23"/>
          <p:cNvSpPr/>
          <p:nvPr userDrawn="1"/>
        </p:nvSpPr>
        <p:spPr>
          <a:xfrm>
            <a:off x="1840166"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5" name="Oval 24"/>
          <p:cNvSpPr/>
          <p:nvPr userDrawn="1"/>
        </p:nvSpPr>
        <p:spPr>
          <a:xfrm>
            <a:off x="5745548" y="3811156"/>
            <a:ext cx="742946" cy="74294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75000"/>
                </a:schemeClr>
              </a:solidFill>
            </a:endParaRPr>
          </a:p>
        </p:txBody>
      </p:sp>
      <p:sp>
        <p:nvSpPr>
          <p:cNvPr id="29" name="Text Placeholder 16"/>
          <p:cNvSpPr>
            <a:spLocks noGrp="1"/>
          </p:cNvSpPr>
          <p:nvPr>
            <p:ph type="body" sz="quarter" idx="16"/>
          </p:nvPr>
        </p:nvSpPr>
        <p:spPr>
          <a:xfrm>
            <a:off x="4358593"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0" name="Text Placeholder 16"/>
          <p:cNvSpPr>
            <a:spLocks noGrp="1"/>
          </p:cNvSpPr>
          <p:nvPr>
            <p:ph type="body" sz="quarter" idx="17"/>
          </p:nvPr>
        </p:nvSpPr>
        <p:spPr>
          <a:xfrm>
            <a:off x="495300"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31" name="Text Placeholder 16"/>
          <p:cNvSpPr>
            <a:spLocks noGrp="1"/>
          </p:cNvSpPr>
          <p:nvPr>
            <p:ph type="body" sz="quarter" idx="18"/>
          </p:nvPr>
        </p:nvSpPr>
        <p:spPr>
          <a:xfrm>
            <a:off x="8199735" y="4658406"/>
            <a:ext cx="3475038" cy="849312"/>
          </a:xfrm>
          <a:prstGeom prst="rect">
            <a:avLst/>
          </a:prstGeom>
        </p:spPr>
        <p:txBody>
          <a:bodyPr anchor="ctr" anchorCtr="1"/>
          <a:lstStyle>
            <a:lvl1pPr algn="ctr">
              <a:lnSpc>
                <a:spcPct val="100000"/>
              </a:lnSpc>
              <a:spcAft>
                <a:spcPts val="600"/>
              </a:spcAft>
              <a:defRPr sz="1500">
                <a:solidFill>
                  <a:schemeClr val="tx1">
                    <a:lumMod val="65000"/>
                    <a:lumOff val="35000"/>
                  </a:schemeClr>
                </a:solidFill>
              </a:defRPr>
            </a:lvl1pPr>
            <a:lvl2pPr>
              <a:lnSpc>
                <a:spcPct val="100000"/>
              </a:lnSpc>
              <a:spcAft>
                <a:spcPts val="1200"/>
              </a:spcAft>
              <a:defRPr sz="1500"/>
            </a:lvl2pPr>
            <a:lvl3pPr>
              <a:lnSpc>
                <a:spcPct val="100000"/>
              </a:lnSpc>
              <a:spcAft>
                <a:spcPts val="1200"/>
              </a:spcAft>
              <a:defRPr sz="1500"/>
            </a:lvl3pPr>
            <a:lvl4pPr>
              <a:lnSpc>
                <a:spcPct val="100000"/>
              </a:lnSpc>
              <a:spcAft>
                <a:spcPts val="1200"/>
              </a:spcAft>
              <a:defRPr sz="1500"/>
            </a:lvl4pPr>
            <a:lvl5pPr>
              <a:lnSpc>
                <a:spcPct val="100000"/>
              </a:lnSpc>
              <a:spcAft>
                <a:spcPts val="1200"/>
              </a:spcAft>
              <a:defRPr sz="1500"/>
            </a:lvl5pPr>
          </a:lstStyle>
          <a:p>
            <a:pPr lvl="0"/>
            <a:r>
              <a:rPr lang="en-US"/>
              <a:t>Edit Master text styles</a:t>
            </a:r>
          </a:p>
        </p:txBody>
      </p:sp>
      <p:sp>
        <p:nvSpPr>
          <p:cNvPr id="26"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27" name="Text Placeholder 9"/>
          <p:cNvSpPr>
            <a:spLocks noGrp="1"/>
          </p:cNvSpPr>
          <p:nvPr>
            <p:ph type="body" sz="quarter" idx="19"/>
          </p:nvPr>
        </p:nvSpPr>
        <p:spPr>
          <a:xfrm>
            <a:off x="417448" y="5980090"/>
            <a:ext cx="5346858" cy="658368"/>
          </a:xfrm>
          <a:prstGeom prst="rect">
            <a:avLst/>
          </a:prstGeom>
          <a:ln>
            <a:noFill/>
          </a:ln>
        </p:spPr>
        <p:txBody>
          <a:bodyPr anchor="b"/>
          <a:lstStyle>
            <a:lvl1pPr>
              <a:lnSpc>
                <a:spcPct val="100000"/>
              </a:lnSpc>
              <a:spcAft>
                <a:spcPts val="0"/>
              </a:spcAft>
              <a:defRPr sz="800"/>
            </a:lvl1pPr>
          </a:lstStyle>
          <a:p>
            <a:pPr lvl="0"/>
            <a:r>
              <a:rPr lang="en-US" dirty="0"/>
              <a:t>Edit Master text styles</a:t>
            </a:r>
          </a:p>
        </p:txBody>
      </p:sp>
    </p:spTree>
    <p:extLst>
      <p:ext uri="{BB962C8B-B14F-4D97-AF65-F5344CB8AC3E}">
        <p14:creationId xmlns:p14="http://schemas.microsoft.com/office/powerpoint/2010/main" val="1837111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ection">
    <p:spTree>
      <p:nvGrpSpPr>
        <p:cNvPr id="1" name=""/>
        <p:cNvGrpSpPr/>
        <p:nvPr/>
      </p:nvGrpSpPr>
      <p:grpSpPr>
        <a:xfrm>
          <a:off x="0" y="0"/>
          <a:ext cx="0" cy="0"/>
          <a:chOff x="0" y="0"/>
          <a:chExt cx="0" cy="0"/>
        </a:xfrm>
      </p:grpSpPr>
      <p:sp>
        <p:nvSpPr>
          <p:cNvPr id="9" name="Slide Number Placeholder 2"/>
          <p:cNvSpPr>
            <a:spLocks noGrp="1"/>
          </p:cNvSpPr>
          <p:nvPr>
            <p:ph type="sldNum" sz="quarter" idx="4294967295"/>
          </p:nvPr>
        </p:nvSpPr>
        <p:spPr>
          <a:xfrm>
            <a:off x="192741" y="6412994"/>
            <a:ext cx="443753" cy="365125"/>
          </a:xfrm>
          <a:prstGeom prst="rect">
            <a:avLst/>
          </a:prstGeom>
        </p:spPr>
        <p:txBody>
          <a:bodyPr/>
          <a:lstStyle/>
          <a:p>
            <a:fld id="{FA06F0F5-DF6A-4E0E-AC03-6B0D0B0A1300}" type="slidenum">
              <a:rPr lang="en-US" sz="900" smtClean="0"/>
              <a:pPr/>
              <a:t>‹#›</a:t>
            </a:fld>
            <a:endParaRPr lang="en-US" sz="900" dirty="0"/>
          </a:p>
        </p:txBody>
      </p:sp>
      <p:sp>
        <p:nvSpPr>
          <p:cNvPr id="10" name="Picture Placeholder 10"/>
          <p:cNvSpPr>
            <a:spLocks noGrp="1"/>
          </p:cNvSpPr>
          <p:nvPr>
            <p:ph type="pic" sz="quarter" idx="10" hasCustomPrompt="1"/>
          </p:nvPr>
        </p:nvSpPr>
        <p:spPr>
          <a:xfrm>
            <a:off x="0" y="0"/>
            <a:ext cx="12192000" cy="4162425"/>
          </a:xfrm>
          <a:prstGeom prst="rect">
            <a:avLst/>
          </a:prstGeom>
        </p:spPr>
        <p:txBody>
          <a:bodyPr anchor="ctr"/>
          <a:lstStyle>
            <a:lvl1pPr algn="ctr">
              <a:defRPr/>
            </a:lvl1pPr>
          </a:lstStyle>
          <a:p>
            <a:r>
              <a:rPr lang="en-US" dirty="0"/>
              <a:t>Click to add photo</a:t>
            </a:r>
          </a:p>
        </p:txBody>
      </p:sp>
      <p:sp>
        <p:nvSpPr>
          <p:cNvPr id="11" name="Rectangle 10"/>
          <p:cNvSpPr/>
          <p:nvPr userDrawn="1"/>
        </p:nvSpPr>
        <p:spPr>
          <a:xfrm>
            <a:off x="0" y="4133850"/>
            <a:ext cx="12191999" cy="787609"/>
          </a:xfrm>
          <a:prstGeom prst="rect">
            <a:avLst/>
          </a:prstGeom>
          <a:solidFill>
            <a:srgbClr val="EB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BE8E5"/>
              </a:solidFill>
            </a:endParaRPr>
          </a:p>
        </p:txBody>
      </p:sp>
      <p:sp>
        <p:nvSpPr>
          <p:cNvPr id="12" name="Rectangle 11"/>
          <p:cNvSpPr/>
          <p:nvPr userDrawn="1"/>
        </p:nvSpPr>
        <p:spPr>
          <a:xfrm>
            <a:off x="0" y="4378221"/>
            <a:ext cx="12191999" cy="1241530"/>
          </a:xfrm>
          <a:prstGeom prst="rect">
            <a:avLst/>
          </a:prstGeom>
          <a:solidFill>
            <a:srgbClr val="002F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F70"/>
              </a:solidFill>
            </a:endParaRPr>
          </a:p>
        </p:txBody>
      </p:sp>
      <p:sp>
        <p:nvSpPr>
          <p:cNvPr id="13" name="Title Placeholder 37"/>
          <p:cNvSpPr>
            <a:spLocks noGrp="1"/>
          </p:cNvSpPr>
          <p:nvPr>
            <p:ph type="title" hasCustomPrompt="1"/>
          </p:nvPr>
        </p:nvSpPr>
        <p:spPr>
          <a:xfrm>
            <a:off x="5782" y="4391025"/>
            <a:ext cx="12024293" cy="1219199"/>
          </a:xfrm>
          <a:prstGeom prst="rect">
            <a:avLst/>
          </a:prstGeom>
          <a:noFill/>
        </p:spPr>
        <p:txBody>
          <a:bodyPr vert="horz" wrap="none" lIns="274320" tIns="0" rIns="182880" bIns="0" rtlCol="0" anchor="ctr" anchorCtr="0">
            <a:normAutofit/>
          </a:bodyPr>
          <a:lstStyle>
            <a:lvl1pPr algn="r">
              <a:defRPr sz="3200" b="0" baseline="0">
                <a:solidFill>
                  <a:schemeClr val="bg1"/>
                </a:solidFill>
              </a:defRPr>
            </a:lvl1pPr>
          </a:lstStyle>
          <a:p>
            <a:r>
              <a:rPr lang="en-US" dirty="0"/>
              <a:t>Click to edit section text</a:t>
            </a:r>
          </a:p>
        </p:txBody>
      </p:sp>
    </p:spTree>
    <p:extLst>
      <p:ext uri="{BB962C8B-B14F-4D97-AF65-F5344CB8AC3E}">
        <p14:creationId xmlns:p14="http://schemas.microsoft.com/office/powerpoint/2010/main" val="290595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0" cstate="screen">
            <a:extLst>
              <a:ext uri="{28A0092B-C50C-407E-A947-70E740481C1C}">
                <a14:useLocalDpi xmlns:a14="http://schemas.microsoft.com/office/drawing/2010/main" val="0"/>
              </a:ext>
            </a:extLst>
          </a:blip>
          <a:stretch>
            <a:fillRect/>
          </a:stretch>
        </p:blipFill>
        <p:spPr>
          <a:xfrm>
            <a:off x="10326063" y="6088629"/>
            <a:ext cx="1263016" cy="516071"/>
          </a:xfrm>
          <a:prstGeom prst="rect">
            <a:avLst/>
          </a:prstGeom>
        </p:spPr>
      </p:pic>
    </p:spTree>
    <p:extLst>
      <p:ext uri="{BB962C8B-B14F-4D97-AF65-F5344CB8AC3E}">
        <p14:creationId xmlns:p14="http://schemas.microsoft.com/office/powerpoint/2010/main" val="2454913312"/>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95" r:id="rId3"/>
    <p:sldLayoutId id="2147483694" r:id="rId4"/>
    <p:sldLayoutId id="2147483669" r:id="rId5"/>
    <p:sldLayoutId id="2147483693" r:id="rId6"/>
    <p:sldLayoutId id="2147483692" r:id="rId7"/>
    <p:sldLayoutId id="2147483689" r:id="rId8"/>
    <p:sldLayoutId id="2147483701" r:id="rId9"/>
    <p:sldLayoutId id="2147483691" r:id="rId10"/>
    <p:sldLayoutId id="2147483697" r:id="rId11"/>
    <p:sldLayoutId id="2147483698" r:id="rId12"/>
    <p:sldLayoutId id="2147483700" r:id="rId13"/>
    <p:sldLayoutId id="2147483702" r:id="rId14"/>
    <p:sldLayoutId id="2147483703" r:id="rId15"/>
    <p:sldLayoutId id="2147483704" r:id="rId16"/>
    <p:sldLayoutId id="2147483705" r:id="rId17"/>
    <p:sldLayoutId id="2147483706" r:id="rId18"/>
  </p:sldLayoutIdLst>
  <p:hf sldNum="0" hdr="0" ft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8" userDrawn="1">
          <p15:clr>
            <a:srgbClr val="F26B43"/>
          </p15:clr>
        </p15:guide>
        <p15:guide id="4" pos="7416" userDrawn="1">
          <p15:clr>
            <a:srgbClr val="F26B43"/>
          </p15:clr>
        </p15:guide>
        <p15:guide id="5" orient="horz" pos="3888" userDrawn="1">
          <p15:clr>
            <a:srgbClr val="F26B43"/>
          </p15:clr>
        </p15:guide>
        <p15:guide id="6" pos="7680" userDrawn="1">
          <p15:clr>
            <a:srgbClr val="F26B43"/>
          </p15:clr>
        </p15:guide>
        <p15:guide id="7" userDrawn="1">
          <p15:clr>
            <a:srgbClr val="F26B43"/>
          </p15:clr>
        </p15:guide>
        <p15:guide id="8" orient="horz" userDrawn="1">
          <p15:clr>
            <a:srgbClr val="F26B43"/>
          </p15:clr>
        </p15:guide>
        <p15:guide id="9" orient="horz" pos="42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26032" y="6070461"/>
            <a:ext cx="1746868" cy="516071"/>
          </a:xfrm>
          <a:prstGeom prst="rect">
            <a:avLst/>
          </a:prstGeom>
        </p:spPr>
      </p:pic>
    </p:spTree>
    <p:extLst>
      <p:ext uri="{BB962C8B-B14F-4D97-AF65-F5344CB8AC3E}">
        <p14:creationId xmlns:p14="http://schemas.microsoft.com/office/powerpoint/2010/main" val="4237180087"/>
      </p:ext>
    </p:extLst>
  </p:cSld>
  <p:clrMap bg1="lt1" tx1="dk1" bg2="lt2" tx2="dk2" accent1="accent1" accent2="accent2" accent3="accent3" accent4="accent4" accent5="accent5" accent6="accent6" hlink="hlink" folHlink="folHlink"/>
  <p:sldLayoutIdLst>
    <p:sldLayoutId id="2147483708" r:id="rId1"/>
  </p:sldLayoutIdLst>
  <p:hf hdr="0" dt="0"/>
  <p:txStyles>
    <p:title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p:titleStyle>
    <p:body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p:bodyStyle>
    <p:otherStyle>
      <a:defPPr>
        <a:defRPr lang="en-US"/>
      </a:defPPr>
      <a:lvl1pPr marL="0" algn="l" defTabSz="960072" rtl="0" eaLnBrk="1" latinLnBrk="0" hangingPunct="1">
        <a:defRPr sz="1891" kern="1200">
          <a:solidFill>
            <a:schemeClr val="tx1"/>
          </a:solidFill>
          <a:latin typeface="+mn-lt"/>
          <a:ea typeface="+mn-ea"/>
          <a:cs typeface="+mn-cs"/>
        </a:defRPr>
      </a:lvl1pPr>
      <a:lvl2pPr marL="480036" algn="l" defTabSz="960072" rtl="0" eaLnBrk="1" latinLnBrk="0" hangingPunct="1">
        <a:defRPr sz="1891" kern="1200">
          <a:solidFill>
            <a:schemeClr val="tx1"/>
          </a:solidFill>
          <a:latin typeface="+mn-lt"/>
          <a:ea typeface="+mn-ea"/>
          <a:cs typeface="+mn-cs"/>
        </a:defRPr>
      </a:lvl2pPr>
      <a:lvl3pPr marL="960072" algn="l" defTabSz="960072" rtl="0" eaLnBrk="1" latinLnBrk="0" hangingPunct="1">
        <a:defRPr sz="1891" kern="1200">
          <a:solidFill>
            <a:schemeClr val="tx1"/>
          </a:solidFill>
          <a:latin typeface="+mn-lt"/>
          <a:ea typeface="+mn-ea"/>
          <a:cs typeface="+mn-cs"/>
        </a:defRPr>
      </a:lvl3pPr>
      <a:lvl4pPr marL="1440108" algn="l" defTabSz="960072" rtl="0" eaLnBrk="1" latinLnBrk="0" hangingPunct="1">
        <a:defRPr sz="1891" kern="1200">
          <a:solidFill>
            <a:schemeClr val="tx1"/>
          </a:solidFill>
          <a:latin typeface="+mn-lt"/>
          <a:ea typeface="+mn-ea"/>
          <a:cs typeface="+mn-cs"/>
        </a:defRPr>
      </a:lvl4pPr>
      <a:lvl5pPr marL="1920144" algn="l" defTabSz="960072" rtl="0" eaLnBrk="1" latinLnBrk="0" hangingPunct="1">
        <a:defRPr sz="1891" kern="1200">
          <a:solidFill>
            <a:schemeClr val="tx1"/>
          </a:solidFill>
          <a:latin typeface="+mn-lt"/>
          <a:ea typeface="+mn-ea"/>
          <a:cs typeface="+mn-cs"/>
        </a:defRPr>
      </a:lvl5pPr>
      <a:lvl6pPr marL="2400180" algn="l" defTabSz="960072" rtl="0" eaLnBrk="1" latinLnBrk="0" hangingPunct="1">
        <a:defRPr sz="1891" kern="1200">
          <a:solidFill>
            <a:schemeClr val="tx1"/>
          </a:solidFill>
          <a:latin typeface="+mn-lt"/>
          <a:ea typeface="+mn-ea"/>
          <a:cs typeface="+mn-cs"/>
        </a:defRPr>
      </a:lvl6pPr>
      <a:lvl7pPr marL="2880216" algn="l" defTabSz="960072" rtl="0" eaLnBrk="1" latinLnBrk="0" hangingPunct="1">
        <a:defRPr sz="1891" kern="1200">
          <a:solidFill>
            <a:schemeClr val="tx1"/>
          </a:solidFill>
          <a:latin typeface="+mn-lt"/>
          <a:ea typeface="+mn-ea"/>
          <a:cs typeface="+mn-cs"/>
        </a:defRPr>
      </a:lvl7pPr>
      <a:lvl8pPr marL="3360252" algn="l" defTabSz="960072" rtl="0" eaLnBrk="1" latinLnBrk="0" hangingPunct="1">
        <a:defRPr sz="1891" kern="1200">
          <a:solidFill>
            <a:schemeClr val="tx1"/>
          </a:solidFill>
          <a:latin typeface="+mn-lt"/>
          <a:ea typeface="+mn-ea"/>
          <a:cs typeface="+mn-cs"/>
        </a:defRPr>
      </a:lvl8pPr>
      <a:lvl9pPr marL="3840288" algn="l" defTabSz="960072" rtl="0" eaLnBrk="1" latinLnBrk="0" hangingPunct="1">
        <a:defRPr sz="189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68">
          <p15:clr>
            <a:srgbClr val="F26B43"/>
          </p15:clr>
        </p15:guide>
        <p15:guide id="4" pos="7416">
          <p15:clr>
            <a:srgbClr val="F26B43"/>
          </p15:clr>
        </p15:guide>
        <p15:guide id="5" orient="horz" pos="3888">
          <p15:clr>
            <a:srgbClr val="F26B43"/>
          </p15:clr>
        </p15:guide>
        <p15:guide id="6" pos="7680">
          <p15:clr>
            <a:srgbClr val="F26B43"/>
          </p15:clr>
        </p15:guide>
        <p15:guide id="7">
          <p15:clr>
            <a:srgbClr val="F26B43"/>
          </p15:clr>
        </p15:guide>
        <p15:guide id="8" orient="horz">
          <p15:clr>
            <a:srgbClr val="F26B43"/>
          </p15:clr>
        </p15:guide>
        <p15:guide id="9" orient="horz" pos="42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limra.com/en/research/research-abstracts-public/2024/2024-insurance-barometer-study/" TargetMode="Externa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4B_AB2F10D9.xml"/><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chart" Target="../charts/chart8.xml"/><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www.limra.com/en/research/research-abstracts-public/2024/securing-the-future/?utm_source=cxocommitteestudygroupemail&amp;utm_medium=email" TargetMode="External"/><Relationship Id="rId2" Type="http://schemas.openxmlformats.org/officeDocument/2006/relationships/hyperlink" Target="https://www.limra.com/en/research/research-abstracts-public/2024/2024-insurance-barometer-study/" TargetMode="Externa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xml"/><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val="0"/>
              </a:ext>
            </a:extLst>
          </a:blip>
          <a:srcRect t="14544" b="23632"/>
          <a:stretch/>
        </p:blipFill>
        <p:spPr>
          <a:xfrm>
            <a:off x="0" y="1"/>
            <a:ext cx="12192000" cy="5025006"/>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6824" y="1857042"/>
            <a:ext cx="1131113" cy="2562474"/>
          </a:xfrm>
          <a:prstGeom prst="rect">
            <a:avLst/>
          </a:prstGeom>
        </p:spPr>
      </p:pic>
      <p:sp>
        <p:nvSpPr>
          <p:cNvPr id="9" name="Title 2"/>
          <p:cNvSpPr txBox="1">
            <a:spLocks/>
          </p:cNvSpPr>
          <p:nvPr/>
        </p:nvSpPr>
        <p:spPr>
          <a:xfrm>
            <a:off x="348749" y="5292554"/>
            <a:ext cx="5446762" cy="1276025"/>
          </a:xfrm>
          <a:prstGeom prst="rect">
            <a:avLst/>
          </a:prstGeom>
        </p:spPr>
        <p:txBody>
          <a:bodyPr/>
          <a:lst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a:lstStyle>
          <a:p>
            <a:r>
              <a:rPr lang="en-US" sz="2800" kern="0" dirty="0">
                <a:solidFill>
                  <a:schemeClr val="bg1"/>
                </a:solidFill>
              </a:rPr>
              <a:t>2024 Life Insurance Barometer</a:t>
            </a:r>
          </a:p>
          <a:p>
            <a:pPr>
              <a:spcBef>
                <a:spcPts val="400"/>
              </a:spcBef>
            </a:pPr>
            <a:r>
              <a:rPr lang="en-US" sz="1800" b="0" kern="0" dirty="0">
                <a:solidFill>
                  <a:srgbClr val="FAC809"/>
                </a:solidFill>
              </a:rPr>
              <a:t>The Generational Shift Has Arrived</a:t>
            </a:r>
          </a:p>
          <a:p>
            <a:endParaRPr lang="en-US" sz="2800" kern="0" dirty="0">
              <a:solidFill>
                <a:schemeClr val="bg1"/>
              </a:solidFill>
            </a:endParaRPr>
          </a:p>
        </p:txBody>
      </p:sp>
    </p:spTree>
    <p:extLst>
      <p:ext uri="{BB962C8B-B14F-4D97-AF65-F5344CB8AC3E}">
        <p14:creationId xmlns:p14="http://schemas.microsoft.com/office/powerpoint/2010/main" val="463334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7576-771A-AD75-43AC-20A3E271BBA6}"/>
              </a:ext>
            </a:extLst>
          </p:cNvPr>
          <p:cNvSpPr>
            <a:spLocks noGrp="1"/>
          </p:cNvSpPr>
          <p:nvPr>
            <p:ph type="title"/>
          </p:nvPr>
        </p:nvSpPr>
        <p:spPr/>
        <p:txBody>
          <a:bodyPr/>
          <a:lstStyle/>
          <a:p>
            <a:r>
              <a:rPr lang="en-US" dirty="0"/>
              <a:t>Perceptions</a:t>
            </a:r>
          </a:p>
        </p:txBody>
      </p:sp>
      <p:graphicFrame>
        <p:nvGraphicFramePr>
          <p:cNvPr id="4" name="Table 3">
            <a:extLst>
              <a:ext uri="{FF2B5EF4-FFF2-40B4-BE49-F238E27FC236}">
                <a16:creationId xmlns:a16="http://schemas.microsoft.com/office/drawing/2014/main" id="{B71D3303-8E15-82EF-1620-0AC835805CEC}"/>
              </a:ext>
            </a:extLst>
          </p:cNvPr>
          <p:cNvGraphicFramePr>
            <a:graphicFrameLocks noGrp="1"/>
          </p:cNvGraphicFramePr>
          <p:nvPr>
            <p:extLst>
              <p:ext uri="{D42A27DB-BD31-4B8C-83A1-F6EECF244321}">
                <p14:modId xmlns:p14="http://schemas.microsoft.com/office/powerpoint/2010/main" val="1878129599"/>
              </p:ext>
            </p:extLst>
          </p:nvPr>
        </p:nvGraphicFramePr>
        <p:xfrm>
          <a:off x="744344" y="1657003"/>
          <a:ext cx="10663354" cy="4275449"/>
        </p:xfrm>
        <a:graphic>
          <a:graphicData uri="http://schemas.openxmlformats.org/drawingml/2006/table">
            <a:tbl>
              <a:tblPr firstRow="1" bandRow="1">
                <a:tableStyleId>{5C22544A-7EE6-4342-B048-85BDC9FD1C3A}</a:tableStyleId>
              </a:tblPr>
              <a:tblGrid>
                <a:gridCol w="6621967">
                  <a:extLst>
                    <a:ext uri="{9D8B030D-6E8A-4147-A177-3AD203B41FA5}">
                      <a16:colId xmlns:a16="http://schemas.microsoft.com/office/drawing/2014/main" val="688657027"/>
                    </a:ext>
                  </a:extLst>
                </a:gridCol>
                <a:gridCol w="1142070">
                  <a:extLst>
                    <a:ext uri="{9D8B030D-6E8A-4147-A177-3AD203B41FA5}">
                      <a16:colId xmlns:a16="http://schemas.microsoft.com/office/drawing/2014/main" val="384005897"/>
                    </a:ext>
                  </a:extLst>
                </a:gridCol>
                <a:gridCol w="1750742">
                  <a:extLst>
                    <a:ext uri="{9D8B030D-6E8A-4147-A177-3AD203B41FA5}">
                      <a16:colId xmlns:a16="http://schemas.microsoft.com/office/drawing/2014/main" val="878557867"/>
                    </a:ext>
                  </a:extLst>
                </a:gridCol>
                <a:gridCol w="1148575">
                  <a:extLst>
                    <a:ext uri="{9D8B030D-6E8A-4147-A177-3AD203B41FA5}">
                      <a16:colId xmlns:a16="http://schemas.microsoft.com/office/drawing/2014/main" val="1616112236"/>
                    </a:ext>
                  </a:extLst>
                </a:gridCol>
              </a:tblGrid>
              <a:tr h="527715">
                <a:tc>
                  <a:txBody>
                    <a:bodyPr/>
                    <a:lstStyle/>
                    <a:p>
                      <a:pPr algn="l" fontAlgn="b"/>
                      <a:endParaRPr lang="en-US" sz="2300" b="0" i="0" u="none" strike="noStrike" dirty="0">
                        <a:solidFill>
                          <a:srgbClr val="000000"/>
                        </a:solidFill>
                        <a:effectLst/>
                        <a:latin typeface="+mn-lt"/>
                      </a:endParaRPr>
                    </a:p>
                  </a:txBody>
                  <a:tcPr marL="19987" marR="19987" marT="19987" marB="0" anchor="b"/>
                </a:tc>
                <a:tc>
                  <a:txBody>
                    <a:bodyPr/>
                    <a:lstStyle/>
                    <a:p>
                      <a:pPr algn="r" fontAlgn="b"/>
                      <a:r>
                        <a:rPr lang="en-US" sz="2300" u="none" strike="noStrike" dirty="0">
                          <a:effectLst/>
                          <a:latin typeface="+mn-lt"/>
                        </a:rPr>
                        <a:t> Gen Z</a:t>
                      </a:r>
                      <a:endParaRPr lang="en-US" sz="2300" b="0" i="0" u="none" strike="noStrike" dirty="0">
                        <a:solidFill>
                          <a:srgbClr val="000000"/>
                        </a:solidFill>
                        <a:effectLst/>
                        <a:latin typeface="+mn-lt"/>
                      </a:endParaRPr>
                    </a:p>
                  </a:txBody>
                  <a:tcPr marL="19987" marT="19987" marB="0" anchor="b"/>
                </a:tc>
                <a:tc>
                  <a:txBody>
                    <a:bodyPr/>
                    <a:lstStyle/>
                    <a:p>
                      <a:pPr algn="r" fontAlgn="b"/>
                      <a:r>
                        <a:rPr lang="en-US" sz="2300" u="none" strike="noStrike" dirty="0">
                          <a:effectLst/>
                          <a:latin typeface="+mn-lt"/>
                        </a:rPr>
                        <a:t> Millennial</a:t>
                      </a:r>
                      <a:endParaRPr lang="en-US" sz="2300" b="0" i="0" u="none" strike="noStrike" dirty="0">
                        <a:solidFill>
                          <a:srgbClr val="000000"/>
                        </a:solidFill>
                        <a:effectLst/>
                        <a:latin typeface="+mn-lt"/>
                      </a:endParaRPr>
                    </a:p>
                  </a:txBody>
                  <a:tcPr marL="19987" marT="19987" marB="0" anchor="b"/>
                </a:tc>
                <a:tc>
                  <a:txBody>
                    <a:bodyPr/>
                    <a:lstStyle/>
                    <a:p>
                      <a:pPr algn="r" fontAlgn="b"/>
                      <a:r>
                        <a:rPr lang="en-US" sz="2300" u="none" strike="noStrike" dirty="0">
                          <a:effectLst/>
                          <a:latin typeface="+mn-lt"/>
                        </a:rPr>
                        <a:t> Gen X</a:t>
                      </a:r>
                      <a:endParaRPr lang="en-US" sz="2300" b="0" i="0" u="none" strike="noStrike" dirty="0">
                        <a:solidFill>
                          <a:srgbClr val="000000"/>
                        </a:solidFill>
                        <a:effectLst/>
                        <a:latin typeface="+mn-lt"/>
                      </a:endParaRPr>
                    </a:p>
                  </a:txBody>
                  <a:tcPr marL="19987" marT="19987" marB="0" anchor="b"/>
                </a:tc>
                <a:extLst>
                  <a:ext uri="{0D108BD9-81ED-4DB2-BD59-A6C34878D82A}">
                    <a16:rowId xmlns:a16="http://schemas.microsoft.com/office/drawing/2014/main" val="3302313338"/>
                  </a:ext>
                </a:extLst>
              </a:tr>
              <a:tr h="627611">
                <a:tc>
                  <a:txBody>
                    <a:bodyPr/>
                    <a:lstStyle/>
                    <a:p>
                      <a:pPr algn="l" fontAlgn="b"/>
                      <a:r>
                        <a:rPr lang="en-US" sz="2300" u="none" strike="noStrike" dirty="0">
                          <a:effectLst/>
                          <a:latin typeface="+mn-lt"/>
                        </a:rPr>
                        <a:t>Life insurance is only for final expenses</a:t>
                      </a:r>
                      <a:endParaRPr lang="en-US" sz="2300" b="0" i="0" u="none" strike="noStrike" dirty="0">
                        <a:solidFill>
                          <a:srgbClr val="000000"/>
                        </a:solidFill>
                        <a:effectLst/>
                        <a:latin typeface="+mn-lt"/>
                      </a:endParaRPr>
                    </a:p>
                  </a:txBody>
                  <a:tcPr marR="19987" marT="91440" marB="91440" anchor="ctr"/>
                </a:tc>
                <a:tc>
                  <a:txBody>
                    <a:bodyPr/>
                    <a:lstStyle/>
                    <a:p>
                      <a:pPr algn="r" fontAlgn="b"/>
                      <a:r>
                        <a:rPr lang="en-US" sz="2300" b="0" i="0" u="none" strike="noStrike" dirty="0">
                          <a:effectLst/>
                          <a:latin typeface="+mn-lt"/>
                        </a:rPr>
                        <a:t>30%</a:t>
                      </a:r>
                      <a:endParaRPr lang="en-US" sz="2300" b="0" i="0" u="none" strike="noStrike" dirty="0">
                        <a:solidFill>
                          <a:srgbClr val="000000"/>
                        </a:solidFill>
                        <a:effectLst/>
                        <a:latin typeface="+mn-lt"/>
                      </a:endParaRPr>
                    </a:p>
                  </a:txBody>
                  <a:tcPr marL="19987" marT="91440" marB="91440" anchor="ctr"/>
                </a:tc>
                <a:tc>
                  <a:txBody>
                    <a:bodyPr/>
                    <a:lstStyle/>
                    <a:p>
                      <a:pPr algn="r" fontAlgn="b"/>
                      <a:r>
                        <a:rPr lang="en-US" sz="2300" b="0" i="0" u="none" strike="noStrike" dirty="0">
                          <a:effectLst/>
                          <a:latin typeface="+mn-lt"/>
                        </a:rPr>
                        <a:t>28%</a:t>
                      </a:r>
                      <a:endParaRPr lang="en-US" sz="2300" b="0" i="0" u="none" strike="noStrike" dirty="0">
                        <a:solidFill>
                          <a:srgbClr val="000000"/>
                        </a:solidFill>
                        <a:effectLst/>
                        <a:latin typeface="+mn-lt"/>
                      </a:endParaRPr>
                    </a:p>
                  </a:txBody>
                  <a:tcPr marL="19987" marT="91440" marB="91440" anchor="ctr"/>
                </a:tc>
                <a:tc>
                  <a:txBody>
                    <a:bodyPr/>
                    <a:lstStyle/>
                    <a:p>
                      <a:pPr algn="r" fontAlgn="b"/>
                      <a:r>
                        <a:rPr lang="en-US" sz="2300" b="0" i="0" u="none" strike="noStrike">
                          <a:effectLst/>
                          <a:latin typeface="+mn-lt"/>
                        </a:rPr>
                        <a:t>21%</a:t>
                      </a:r>
                      <a:endParaRPr lang="en-US" sz="2300" b="0" i="0" u="none" strike="noStrike">
                        <a:solidFill>
                          <a:srgbClr val="000000"/>
                        </a:solidFill>
                        <a:effectLst/>
                        <a:latin typeface="+mn-lt"/>
                      </a:endParaRPr>
                    </a:p>
                  </a:txBody>
                  <a:tcPr marL="19987" marT="91440" marB="91440" anchor="ctr"/>
                </a:tc>
                <a:extLst>
                  <a:ext uri="{0D108BD9-81ED-4DB2-BD59-A6C34878D82A}">
                    <a16:rowId xmlns:a16="http://schemas.microsoft.com/office/drawing/2014/main" val="3094454134"/>
                  </a:ext>
                </a:extLst>
              </a:tr>
              <a:tr h="627611">
                <a:tc>
                  <a:txBody>
                    <a:bodyPr/>
                    <a:lstStyle/>
                    <a:p>
                      <a:pPr algn="l" fontAlgn="b"/>
                      <a:r>
                        <a:rPr lang="en-US" sz="2300" u="none" strike="noStrike" dirty="0">
                          <a:effectLst/>
                          <a:latin typeface="+mn-lt"/>
                        </a:rPr>
                        <a:t>I can't personally benefit from life insurance</a:t>
                      </a:r>
                      <a:endParaRPr lang="en-US" sz="2300" b="0" i="0" u="none" strike="noStrike" dirty="0">
                        <a:solidFill>
                          <a:srgbClr val="000000"/>
                        </a:solidFill>
                        <a:effectLst/>
                        <a:latin typeface="+mn-lt"/>
                      </a:endParaRPr>
                    </a:p>
                  </a:txBody>
                  <a:tcPr marR="19987" marT="91440" marB="91440" anchor="ctr"/>
                </a:tc>
                <a:tc>
                  <a:txBody>
                    <a:bodyPr/>
                    <a:lstStyle/>
                    <a:p>
                      <a:pPr algn="r" fontAlgn="b"/>
                      <a:r>
                        <a:rPr lang="en-US" sz="2300" b="0" i="0" u="none" strike="noStrike">
                          <a:effectLst/>
                          <a:latin typeface="+mn-lt"/>
                        </a:rPr>
                        <a:t>27%</a:t>
                      </a:r>
                      <a:endParaRPr lang="en-US" sz="2300" b="0" i="0" u="none" strike="noStrike">
                        <a:solidFill>
                          <a:srgbClr val="000000"/>
                        </a:solidFill>
                        <a:effectLst/>
                        <a:latin typeface="+mn-lt"/>
                      </a:endParaRPr>
                    </a:p>
                  </a:txBody>
                  <a:tcPr marL="19987" marT="91440" marB="91440" anchor="ctr"/>
                </a:tc>
                <a:tc>
                  <a:txBody>
                    <a:bodyPr/>
                    <a:lstStyle/>
                    <a:p>
                      <a:pPr algn="r" fontAlgn="b"/>
                      <a:r>
                        <a:rPr lang="en-US" sz="2300" b="0" i="0" u="none" strike="noStrike" dirty="0">
                          <a:effectLst/>
                          <a:latin typeface="+mn-lt"/>
                        </a:rPr>
                        <a:t>29%</a:t>
                      </a:r>
                      <a:endParaRPr lang="en-US" sz="2300" b="0" i="0" u="none" strike="noStrike" dirty="0">
                        <a:solidFill>
                          <a:srgbClr val="000000"/>
                        </a:solidFill>
                        <a:effectLst/>
                        <a:latin typeface="+mn-lt"/>
                      </a:endParaRPr>
                    </a:p>
                  </a:txBody>
                  <a:tcPr marL="19987" marT="91440" marB="91440" anchor="ctr"/>
                </a:tc>
                <a:tc>
                  <a:txBody>
                    <a:bodyPr/>
                    <a:lstStyle/>
                    <a:p>
                      <a:pPr algn="r" fontAlgn="b"/>
                      <a:r>
                        <a:rPr lang="en-US" sz="2300" b="0" i="0" u="none" strike="noStrike" dirty="0">
                          <a:effectLst/>
                          <a:latin typeface="+mn-lt"/>
                        </a:rPr>
                        <a:t>28%</a:t>
                      </a:r>
                      <a:endParaRPr lang="en-US" sz="2300" b="0" i="0" u="none" strike="noStrike" dirty="0">
                        <a:solidFill>
                          <a:srgbClr val="000000"/>
                        </a:solidFill>
                        <a:effectLst/>
                        <a:latin typeface="+mn-lt"/>
                      </a:endParaRPr>
                    </a:p>
                  </a:txBody>
                  <a:tcPr marL="19987" marT="91440" marB="91440" anchor="ctr"/>
                </a:tc>
                <a:extLst>
                  <a:ext uri="{0D108BD9-81ED-4DB2-BD59-A6C34878D82A}">
                    <a16:rowId xmlns:a16="http://schemas.microsoft.com/office/drawing/2014/main" val="572301115"/>
                  </a:ext>
                </a:extLst>
              </a:tr>
              <a:tr h="1452471">
                <a:tc>
                  <a:txBody>
                    <a:bodyPr/>
                    <a:lstStyle/>
                    <a:p>
                      <a:pPr algn="l" fontAlgn="b"/>
                      <a:r>
                        <a:rPr lang="en-US" sz="2300" u="none" strike="noStrike" dirty="0">
                          <a:effectLst/>
                          <a:latin typeface="+mn-lt"/>
                        </a:rPr>
                        <a:t>Certain types of life insurance provide the benefit of some guaranteed income in retirement </a:t>
                      </a:r>
                      <a:endParaRPr lang="en-US" sz="2300" b="0" i="0" u="none" strike="noStrike" dirty="0">
                        <a:solidFill>
                          <a:srgbClr val="000000"/>
                        </a:solidFill>
                        <a:effectLst/>
                        <a:latin typeface="+mn-lt"/>
                      </a:endParaRPr>
                    </a:p>
                  </a:txBody>
                  <a:tcPr marR="19987" marT="91440" marB="91440" anchor="ctr"/>
                </a:tc>
                <a:tc>
                  <a:txBody>
                    <a:bodyPr/>
                    <a:lstStyle/>
                    <a:p>
                      <a:pPr algn="r" fontAlgn="b"/>
                      <a:r>
                        <a:rPr lang="en-US" sz="2300" b="0" i="0" u="none" strike="noStrike" dirty="0">
                          <a:effectLst/>
                          <a:latin typeface="+mn-lt"/>
                        </a:rPr>
                        <a:t>46%</a:t>
                      </a:r>
                      <a:endParaRPr lang="en-US" sz="2300" b="0" i="0" u="none" strike="noStrike" dirty="0">
                        <a:solidFill>
                          <a:srgbClr val="000000"/>
                        </a:solidFill>
                        <a:effectLst/>
                        <a:latin typeface="+mn-lt"/>
                      </a:endParaRPr>
                    </a:p>
                  </a:txBody>
                  <a:tcPr marL="19987" marT="91440" marB="91440" anchor="ctr"/>
                </a:tc>
                <a:tc>
                  <a:txBody>
                    <a:bodyPr/>
                    <a:lstStyle/>
                    <a:p>
                      <a:pPr algn="r" fontAlgn="b"/>
                      <a:r>
                        <a:rPr lang="en-US" sz="2300" b="0" i="0" u="none" strike="noStrike" dirty="0">
                          <a:effectLst/>
                          <a:latin typeface="+mn-lt"/>
                        </a:rPr>
                        <a:t>54%</a:t>
                      </a:r>
                      <a:endParaRPr lang="en-US" sz="2300" b="0" i="0" u="none" strike="noStrike" dirty="0">
                        <a:solidFill>
                          <a:srgbClr val="000000"/>
                        </a:solidFill>
                        <a:effectLst/>
                        <a:latin typeface="+mn-lt"/>
                      </a:endParaRPr>
                    </a:p>
                  </a:txBody>
                  <a:tcPr marL="19987" marT="91440" marB="91440" anchor="ctr"/>
                </a:tc>
                <a:tc>
                  <a:txBody>
                    <a:bodyPr/>
                    <a:lstStyle/>
                    <a:p>
                      <a:pPr algn="r" fontAlgn="b"/>
                      <a:r>
                        <a:rPr lang="en-US" sz="2300" b="0" i="0" u="none" strike="noStrike" dirty="0">
                          <a:effectLst/>
                          <a:latin typeface="+mn-lt"/>
                        </a:rPr>
                        <a:t>51%</a:t>
                      </a:r>
                      <a:endParaRPr lang="en-US" sz="2300" b="0" i="0" u="none" strike="noStrike" dirty="0">
                        <a:solidFill>
                          <a:srgbClr val="000000"/>
                        </a:solidFill>
                        <a:effectLst/>
                        <a:latin typeface="+mn-lt"/>
                      </a:endParaRPr>
                    </a:p>
                  </a:txBody>
                  <a:tcPr marL="19987" marT="91440" marB="91440" anchor="ctr"/>
                </a:tc>
                <a:extLst>
                  <a:ext uri="{0D108BD9-81ED-4DB2-BD59-A6C34878D82A}">
                    <a16:rowId xmlns:a16="http://schemas.microsoft.com/office/drawing/2014/main" val="2312491921"/>
                  </a:ext>
                </a:extLst>
              </a:tr>
              <a:tr h="1040041">
                <a:tc>
                  <a:txBody>
                    <a:bodyPr/>
                    <a:lstStyle/>
                    <a:p>
                      <a:pPr algn="l" fontAlgn="b"/>
                      <a:r>
                        <a:rPr lang="en-US" sz="2300" u="none" strike="noStrike" dirty="0">
                          <a:effectLst/>
                          <a:latin typeface="+mn-lt"/>
                        </a:rPr>
                        <a:t>Life insurance companies prefer I live a long and healthy life</a:t>
                      </a:r>
                      <a:endParaRPr lang="en-US" sz="2300" b="0" i="0" u="none" strike="noStrike" dirty="0">
                        <a:solidFill>
                          <a:srgbClr val="000000"/>
                        </a:solidFill>
                        <a:effectLst/>
                        <a:latin typeface="+mn-lt"/>
                      </a:endParaRPr>
                    </a:p>
                  </a:txBody>
                  <a:tcPr marR="19987" marT="91440" marB="91440" anchor="ctr"/>
                </a:tc>
                <a:tc>
                  <a:txBody>
                    <a:bodyPr/>
                    <a:lstStyle/>
                    <a:p>
                      <a:pPr algn="r" fontAlgn="b"/>
                      <a:r>
                        <a:rPr lang="en-US" sz="2300" b="0" i="0" u="none" strike="noStrike" dirty="0">
                          <a:effectLst/>
                          <a:latin typeface="+mn-lt"/>
                        </a:rPr>
                        <a:t>49%</a:t>
                      </a:r>
                      <a:endParaRPr lang="en-US" sz="2300" b="0" i="0" u="none" strike="noStrike" dirty="0">
                        <a:solidFill>
                          <a:srgbClr val="000000"/>
                        </a:solidFill>
                        <a:effectLst/>
                        <a:latin typeface="+mn-lt"/>
                      </a:endParaRPr>
                    </a:p>
                  </a:txBody>
                  <a:tcPr marL="19987" marT="91440" marB="91440" anchor="ctr"/>
                </a:tc>
                <a:tc>
                  <a:txBody>
                    <a:bodyPr/>
                    <a:lstStyle/>
                    <a:p>
                      <a:pPr algn="r" fontAlgn="b"/>
                      <a:r>
                        <a:rPr lang="en-US" sz="2300" b="0" i="0" u="none" strike="noStrike" dirty="0">
                          <a:effectLst/>
                          <a:latin typeface="+mn-lt"/>
                        </a:rPr>
                        <a:t>63%</a:t>
                      </a:r>
                      <a:endParaRPr lang="en-US" sz="2300" b="0" i="0" u="none" strike="noStrike" dirty="0">
                        <a:solidFill>
                          <a:srgbClr val="000000"/>
                        </a:solidFill>
                        <a:effectLst/>
                        <a:latin typeface="+mn-lt"/>
                      </a:endParaRPr>
                    </a:p>
                  </a:txBody>
                  <a:tcPr marL="19987" marT="91440" marB="91440" anchor="ctr"/>
                </a:tc>
                <a:tc>
                  <a:txBody>
                    <a:bodyPr/>
                    <a:lstStyle/>
                    <a:p>
                      <a:pPr algn="r" fontAlgn="b"/>
                      <a:r>
                        <a:rPr lang="en-US" sz="2300" b="0" i="0" u="none" strike="noStrike" dirty="0">
                          <a:effectLst/>
                          <a:latin typeface="+mn-lt"/>
                        </a:rPr>
                        <a:t>61%</a:t>
                      </a:r>
                      <a:endParaRPr lang="en-US" sz="2300" b="0" i="0" u="none" strike="noStrike" dirty="0">
                        <a:solidFill>
                          <a:srgbClr val="000000"/>
                        </a:solidFill>
                        <a:effectLst/>
                        <a:latin typeface="+mn-lt"/>
                      </a:endParaRPr>
                    </a:p>
                  </a:txBody>
                  <a:tcPr marL="19987" marT="91440" marB="91440" anchor="ctr"/>
                </a:tc>
                <a:extLst>
                  <a:ext uri="{0D108BD9-81ED-4DB2-BD59-A6C34878D82A}">
                    <a16:rowId xmlns:a16="http://schemas.microsoft.com/office/drawing/2014/main" val="1924491390"/>
                  </a:ext>
                </a:extLst>
              </a:tr>
            </a:tbl>
          </a:graphicData>
        </a:graphic>
      </p:graphicFrame>
      <p:sp>
        <p:nvSpPr>
          <p:cNvPr id="5" name="TextBox 4">
            <a:extLst>
              <a:ext uri="{FF2B5EF4-FFF2-40B4-BE49-F238E27FC236}">
                <a16:creationId xmlns:a16="http://schemas.microsoft.com/office/drawing/2014/main" id="{91372D94-7A82-E8F7-9C9A-7E5E5DFDFFAA}"/>
              </a:ext>
            </a:extLst>
          </p:cNvPr>
          <p:cNvSpPr txBox="1"/>
          <p:nvPr/>
        </p:nvSpPr>
        <p:spPr>
          <a:xfrm>
            <a:off x="6956502" y="1270811"/>
            <a:ext cx="4451196" cy="338554"/>
          </a:xfrm>
          <a:prstGeom prst="rect">
            <a:avLst/>
          </a:prstGeom>
          <a:noFill/>
        </p:spPr>
        <p:txBody>
          <a:bodyPr wrap="square" rtlCol="0">
            <a:spAutoFit/>
          </a:bodyPr>
          <a:lstStyle/>
          <a:p>
            <a:pPr algn="r"/>
            <a:r>
              <a:rPr lang="en-US" sz="1600" dirty="0"/>
              <a:t>% who agree with these statements</a:t>
            </a:r>
          </a:p>
        </p:txBody>
      </p:sp>
      <p:sp>
        <p:nvSpPr>
          <p:cNvPr id="3" name="TextBox 2">
            <a:extLst>
              <a:ext uri="{FF2B5EF4-FFF2-40B4-BE49-F238E27FC236}">
                <a16:creationId xmlns:a16="http://schemas.microsoft.com/office/drawing/2014/main" id="{2B6AB236-E8A8-D06F-C765-2533FBE47F90}"/>
              </a:ext>
            </a:extLst>
          </p:cNvPr>
          <p:cNvSpPr txBox="1"/>
          <p:nvPr/>
        </p:nvSpPr>
        <p:spPr>
          <a:xfrm>
            <a:off x="414617" y="6422706"/>
            <a:ext cx="6806241" cy="215444"/>
          </a:xfrm>
          <a:prstGeom prst="rect">
            <a:avLst/>
          </a:prstGeom>
          <a:noFill/>
        </p:spPr>
        <p:txBody>
          <a:bodyPr wrap="square" rtlCol="0">
            <a:spAutoFit/>
          </a:bodyPr>
          <a:lstStyle/>
          <a:p>
            <a:r>
              <a:rPr lang="en-US" sz="800" dirty="0"/>
              <a:t>Source: </a:t>
            </a:r>
            <a:r>
              <a:rPr lang="en-US" sz="800" i="1" dirty="0"/>
              <a:t>2024 Insurance Barometer Study</a:t>
            </a:r>
            <a:r>
              <a:rPr lang="en-US" sz="800" dirty="0"/>
              <a:t>, LIMRA and Life Happens.</a:t>
            </a:r>
          </a:p>
        </p:txBody>
      </p:sp>
    </p:spTree>
    <p:extLst>
      <p:ext uri="{BB962C8B-B14F-4D97-AF65-F5344CB8AC3E}">
        <p14:creationId xmlns:p14="http://schemas.microsoft.com/office/powerpoint/2010/main" val="2302696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0D5D4-7D84-C624-10BF-AF6144C45B98}"/>
              </a:ext>
            </a:extLst>
          </p:cNvPr>
          <p:cNvSpPr>
            <a:spLocks noGrp="1"/>
          </p:cNvSpPr>
          <p:nvPr>
            <p:ph type="title"/>
          </p:nvPr>
        </p:nvSpPr>
        <p:spPr/>
        <p:txBody>
          <a:bodyPr/>
          <a:lstStyle/>
          <a:p>
            <a:r>
              <a:rPr lang="en-US" dirty="0"/>
              <a:t>Life Insurance Ownership </a:t>
            </a:r>
          </a:p>
        </p:txBody>
      </p:sp>
      <p:graphicFrame>
        <p:nvGraphicFramePr>
          <p:cNvPr id="4" name="Chart 3">
            <a:extLst>
              <a:ext uri="{FF2B5EF4-FFF2-40B4-BE49-F238E27FC236}">
                <a16:creationId xmlns:a16="http://schemas.microsoft.com/office/drawing/2014/main" id="{DF32D759-595F-A89A-F1DE-42374C11875C}"/>
              </a:ext>
            </a:extLst>
          </p:cNvPr>
          <p:cNvGraphicFramePr>
            <a:graphicFrameLocks/>
          </p:cNvGraphicFramePr>
          <p:nvPr>
            <p:extLst>
              <p:ext uri="{D42A27DB-BD31-4B8C-83A1-F6EECF244321}">
                <p14:modId xmlns:p14="http://schemas.microsoft.com/office/powerpoint/2010/main" val="1851062643"/>
              </p:ext>
            </p:extLst>
          </p:nvPr>
        </p:nvGraphicFramePr>
        <p:xfrm>
          <a:off x="171137" y="1133856"/>
          <a:ext cx="10122933" cy="470133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56F30738-BF6D-5A18-7AAC-6A6F3606B2E5}"/>
              </a:ext>
            </a:extLst>
          </p:cNvPr>
          <p:cNvSpPr/>
          <p:nvPr/>
        </p:nvSpPr>
        <p:spPr>
          <a:xfrm>
            <a:off x="9926129" y="1611162"/>
            <a:ext cx="1699403" cy="1475117"/>
          </a:xfrm>
          <a:prstGeom prst="rect">
            <a:avLst/>
          </a:prstGeom>
          <a:solidFill>
            <a:schemeClr val="bg2">
              <a:lumMod val="20000"/>
              <a:lumOff val="80000"/>
            </a:schemeClr>
          </a:solidFill>
          <a:ln w="190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298A9DC-0308-3123-B232-BBAB6225BBA8}"/>
              </a:ext>
            </a:extLst>
          </p:cNvPr>
          <p:cNvSpPr txBox="1"/>
          <p:nvPr/>
        </p:nvSpPr>
        <p:spPr>
          <a:xfrm>
            <a:off x="9958411" y="1748554"/>
            <a:ext cx="1634836" cy="1200329"/>
          </a:xfrm>
          <a:prstGeom prst="rect">
            <a:avLst/>
          </a:prstGeom>
          <a:noFill/>
        </p:spPr>
        <p:txBody>
          <a:bodyPr wrap="square" rtlCol="0">
            <a:spAutoFit/>
          </a:bodyPr>
          <a:lstStyle/>
          <a:p>
            <a:pPr algn="ctr"/>
            <a:r>
              <a:rPr lang="en-US" dirty="0"/>
              <a:t>Total life insurance ownership: </a:t>
            </a:r>
            <a:r>
              <a:rPr lang="en-US" b="1" dirty="0"/>
              <a:t>51%</a:t>
            </a:r>
          </a:p>
        </p:txBody>
      </p:sp>
      <p:sp>
        <p:nvSpPr>
          <p:cNvPr id="6" name="Rectangle 5">
            <a:extLst>
              <a:ext uri="{FF2B5EF4-FFF2-40B4-BE49-F238E27FC236}">
                <a16:creationId xmlns:a16="http://schemas.microsoft.com/office/drawing/2014/main" id="{702D8D7F-71B9-7D40-2768-4572126529D2}"/>
              </a:ext>
            </a:extLst>
          </p:cNvPr>
          <p:cNvSpPr/>
          <p:nvPr/>
        </p:nvSpPr>
        <p:spPr>
          <a:xfrm>
            <a:off x="9926128" y="1611161"/>
            <a:ext cx="1699403" cy="1475117"/>
          </a:xfrm>
          <a:prstGeom prst="rect">
            <a:avLst/>
          </a:prstGeom>
          <a:noFill/>
          <a:ln w="19050">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8" name="TextBox 7">
            <a:extLst>
              <a:ext uri="{FF2B5EF4-FFF2-40B4-BE49-F238E27FC236}">
                <a16:creationId xmlns:a16="http://schemas.microsoft.com/office/drawing/2014/main" id="{B5130DAB-1686-3E71-23D1-FE0A69F39801}"/>
              </a:ext>
            </a:extLst>
          </p:cNvPr>
          <p:cNvSpPr txBox="1"/>
          <p:nvPr/>
        </p:nvSpPr>
        <p:spPr>
          <a:xfrm>
            <a:off x="414617" y="6422706"/>
            <a:ext cx="6806241" cy="215444"/>
          </a:xfrm>
          <a:prstGeom prst="rect">
            <a:avLst/>
          </a:prstGeom>
          <a:noFill/>
        </p:spPr>
        <p:txBody>
          <a:bodyPr wrap="square" rtlCol="0">
            <a:spAutoFit/>
          </a:bodyPr>
          <a:lstStyle/>
          <a:p>
            <a:r>
              <a:rPr lang="en-US" sz="800" dirty="0"/>
              <a:t>Source: </a:t>
            </a:r>
            <a:r>
              <a:rPr lang="en-US" sz="800" i="1" dirty="0"/>
              <a:t>2024 Insurance Barometer Study</a:t>
            </a:r>
            <a:r>
              <a:rPr lang="en-US" sz="800" dirty="0"/>
              <a:t>, LIMRA and Life Happens.</a:t>
            </a:r>
          </a:p>
        </p:txBody>
      </p:sp>
    </p:spTree>
    <p:extLst>
      <p:ext uri="{BB962C8B-B14F-4D97-AF65-F5344CB8AC3E}">
        <p14:creationId xmlns:p14="http://schemas.microsoft.com/office/powerpoint/2010/main" val="471702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pointing at a whiteboard&#10;&#10;Description automatically generated">
            <a:extLst>
              <a:ext uri="{FF2B5EF4-FFF2-40B4-BE49-F238E27FC236}">
                <a16:creationId xmlns:a16="http://schemas.microsoft.com/office/drawing/2014/main" id="{7874B331-6963-7847-99C6-30ED3CECF8E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4395" b="24395"/>
          <a:stretch>
            <a:fillRect/>
          </a:stretch>
        </p:blipFill>
        <p:spPr/>
      </p:pic>
      <p:sp>
        <p:nvSpPr>
          <p:cNvPr id="2" name="Title 1">
            <a:extLst>
              <a:ext uri="{FF2B5EF4-FFF2-40B4-BE49-F238E27FC236}">
                <a16:creationId xmlns:a16="http://schemas.microsoft.com/office/drawing/2014/main" id="{28D10127-8254-616E-AA48-E239597A2E89}"/>
              </a:ext>
            </a:extLst>
          </p:cNvPr>
          <p:cNvSpPr>
            <a:spLocks noGrp="1"/>
          </p:cNvSpPr>
          <p:nvPr>
            <p:ph type="title"/>
          </p:nvPr>
        </p:nvSpPr>
        <p:spPr/>
        <p:txBody>
          <a:bodyPr/>
          <a:lstStyle/>
          <a:p>
            <a:r>
              <a:rPr lang="en-US" dirty="0"/>
              <a:t>Demographic Insights and Life Insurance</a:t>
            </a:r>
          </a:p>
        </p:txBody>
      </p:sp>
    </p:spTree>
    <p:extLst>
      <p:ext uri="{BB962C8B-B14F-4D97-AF65-F5344CB8AC3E}">
        <p14:creationId xmlns:p14="http://schemas.microsoft.com/office/powerpoint/2010/main" val="3115579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8DC5BE42-73B5-E932-A1A5-10A7F44CD43B}"/>
              </a:ext>
            </a:extLst>
          </p:cNvPr>
          <p:cNvSpPr/>
          <p:nvPr/>
        </p:nvSpPr>
        <p:spPr>
          <a:xfrm>
            <a:off x="6196118" y="2277499"/>
            <a:ext cx="3409080" cy="2622431"/>
          </a:xfrm>
          <a:prstGeom prst="roundRect">
            <a:avLst/>
          </a:prstGeom>
          <a:solidFill>
            <a:schemeClr val="accent3"/>
          </a:solidFill>
          <a:ln>
            <a:solidFill>
              <a:schemeClr val="bg2">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19256AAF-6656-309B-6CA3-BF6E247ADB8E}"/>
              </a:ext>
            </a:extLst>
          </p:cNvPr>
          <p:cNvSpPr/>
          <p:nvPr/>
        </p:nvSpPr>
        <p:spPr>
          <a:xfrm>
            <a:off x="2470642" y="2277499"/>
            <a:ext cx="3409080" cy="2622431"/>
          </a:xfrm>
          <a:prstGeom prst="roundRect">
            <a:avLst/>
          </a:prstGeom>
          <a:solidFill>
            <a:schemeClr val="tx2"/>
          </a:solidFill>
          <a:ln>
            <a:solidFill>
              <a:schemeClr val="bg2">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1A2B55-39DA-CCD1-434B-1C89F0E44F14}"/>
              </a:ext>
            </a:extLst>
          </p:cNvPr>
          <p:cNvSpPr>
            <a:spLocks noGrp="1"/>
          </p:cNvSpPr>
          <p:nvPr>
            <p:ph type="title"/>
          </p:nvPr>
        </p:nvSpPr>
        <p:spPr/>
        <p:txBody>
          <a:bodyPr/>
          <a:lstStyle/>
          <a:p>
            <a:r>
              <a:rPr lang="en-US" dirty="0"/>
              <a:t>Gender Ownership Gap</a:t>
            </a:r>
          </a:p>
        </p:txBody>
      </p:sp>
      <p:sp>
        <p:nvSpPr>
          <p:cNvPr id="4" name="TextBox 3">
            <a:extLst>
              <a:ext uri="{FF2B5EF4-FFF2-40B4-BE49-F238E27FC236}">
                <a16:creationId xmlns:a16="http://schemas.microsoft.com/office/drawing/2014/main" id="{168AFF99-09EA-B5F3-57D2-FF44FE43BEF8}"/>
              </a:ext>
            </a:extLst>
          </p:cNvPr>
          <p:cNvSpPr txBox="1"/>
          <p:nvPr/>
        </p:nvSpPr>
        <p:spPr>
          <a:xfrm>
            <a:off x="1883814" y="1183702"/>
            <a:ext cx="8386313" cy="584775"/>
          </a:xfrm>
          <a:prstGeom prst="rect">
            <a:avLst/>
          </a:prstGeom>
          <a:noFill/>
        </p:spPr>
        <p:txBody>
          <a:bodyPr wrap="square" rtlCol="0">
            <a:spAutoFit/>
          </a:bodyPr>
          <a:lstStyle/>
          <a:p>
            <a:pPr algn="ctr"/>
            <a:r>
              <a:rPr lang="en-US" sz="3200" dirty="0"/>
              <a:t>Fewer </a:t>
            </a:r>
            <a:r>
              <a:rPr lang="en-US" sz="3200" b="1" dirty="0"/>
              <a:t>women</a:t>
            </a:r>
            <a:r>
              <a:rPr lang="en-US" sz="3200" dirty="0"/>
              <a:t> than </a:t>
            </a:r>
            <a:r>
              <a:rPr lang="en-US" sz="3200" b="1" dirty="0"/>
              <a:t>men</a:t>
            </a:r>
            <a:r>
              <a:rPr lang="en-US" sz="3200" dirty="0"/>
              <a:t> own life insurance: </a:t>
            </a:r>
          </a:p>
        </p:txBody>
      </p:sp>
      <p:sp>
        <p:nvSpPr>
          <p:cNvPr id="5" name="TextBox 4">
            <a:extLst>
              <a:ext uri="{FF2B5EF4-FFF2-40B4-BE49-F238E27FC236}">
                <a16:creationId xmlns:a16="http://schemas.microsoft.com/office/drawing/2014/main" id="{3D2FE063-73C6-98DA-3F39-F8FB86DE40F4}"/>
              </a:ext>
            </a:extLst>
          </p:cNvPr>
          <p:cNvSpPr txBox="1"/>
          <p:nvPr/>
        </p:nvSpPr>
        <p:spPr>
          <a:xfrm>
            <a:off x="3125271" y="2700228"/>
            <a:ext cx="2137491" cy="1015663"/>
          </a:xfrm>
          <a:prstGeom prst="rect">
            <a:avLst/>
          </a:prstGeom>
          <a:noFill/>
        </p:spPr>
        <p:txBody>
          <a:bodyPr wrap="square" rtlCol="0">
            <a:spAutoFit/>
          </a:bodyPr>
          <a:lstStyle/>
          <a:p>
            <a:pPr algn="ctr"/>
            <a:r>
              <a:rPr lang="en-US" sz="6000" b="1" dirty="0">
                <a:solidFill>
                  <a:schemeClr val="bg1"/>
                </a:solidFill>
              </a:rPr>
              <a:t>46</a:t>
            </a:r>
            <a:r>
              <a:rPr lang="en-US" sz="4800" b="1" dirty="0">
                <a:solidFill>
                  <a:schemeClr val="bg1"/>
                </a:solidFill>
              </a:rPr>
              <a:t>%</a:t>
            </a:r>
            <a:endParaRPr lang="en-US" sz="6000" b="1" dirty="0">
              <a:solidFill>
                <a:schemeClr val="bg1"/>
              </a:solidFill>
            </a:endParaRPr>
          </a:p>
        </p:txBody>
      </p:sp>
      <p:sp>
        <p:nvSpPr>
          <p:cNvPr id="9" name="TextBox 8">
            <a:extLst>
              <a:ext uri="{FF2B5EF4-FFF2-40B4-BE49-F238E27FC236}">
                <a16:creationId xmlns:a16="http://schemas.microsoft.com/office/drawing/2014/main" id="{F91B91A1-20A3-8044-69D1-3EFC9FCC4836}"/>
              </a:ext>
            </a:extLst>
          </p:cNvPr>
          <p:cNvSpPr txBox="1"/>
          <p:nvPr/>
        </p:nvSpPr>
        <p:spPr>
          <a:xfrm>
            <a:off x="3189517" y="3588714"/>
            <a:ext cx="1970249" cy="646331"/>
          </a:xfrm>
          <a:prstGeom prst="rect">
            <a:avLst/>
          </a:prstGeom>
          <a:noFill/>
        </p:spPr>
        <p:txBody>
          <a:bodyPr wrap="square">
            <a:spAutoFit/>
          </a:bodyPr>
          <a:lstStyle/>
          <a:p>
            <a:pPr algn="ctr"/>
            <a:r>
              <a:rPr lang="en-US" sz="3600" b="1" dirty="0">
                <a:solidFill>
                  <a:schemeClr val="bg1"/>
                </a:solidFill>
              </a:rPr>
              <a:t>Women</a:t>
            </a:r>
            <a:endParaRPr lang="en-US" sz="3600" dirty="0">
              <a:solidFill>
                <a:schemeClr val="bg1"/>
              </a:solidFill>
            </a:endParaRPr>
          </a:p>
        </p:txBody>
      </p:sp>
      <p:sp>
        <p:nvSpPr>
          <p:cNvPr id="6" name="TextBox 5">
            <a:extLst>
              <a:ext uri="{FF2B5EF4-FFF2-40B4-BE49-F238E27FC236}">
                <a16:creationId xmlns:a16="http://schemas.microsoft.com/office/drawing/2014/main" id="{CA31F5B3-525A-DBAC-6E27-4C6EED5B8CE8}"/>
              </a:ext>
            </a:extLst>
          </p:cNvPr>
          <p:cNvSpPr txBox="1"/>
          <p:nvPr/>
        </p:nvSpPr>
        <p:spPr>
          <a:xfrm>
            <a:off x="7149301" y="2700228"/>
            <a:ext cx="1907877" cy="1015663"/>
          </a:xfrm>
          <a:prstGeom prst="rect">
            <a:avLst/>
          </a:prstGeom>
          <a:noFill/>
        </p:spPr>
        <p:txBody>
          <a:bodyPr wrap="square" rtlCol="0">
            <a:spAutoFit/>
          </a:bodyPr>
          <a:lstStyle/>
          <a:p>
            <a:pPr algn="ctr"/>
            <a:r>
              <a:rPr lang="en-US" sz="6000" b="1" dirty="0">
                <a:solidFill>
                  <a:schemeClr val="bg1"/>
                </a:solidFill>
              </a:rPr>
              <a:t>57</a:t>
            </a:r>
            <a:r>
              <a:rPr lang="en-US" sz="4800" b="1" dirty="0">
                <a:solidFill>
                  <a:schemeClr val="bg1"/>
                </a:solidFill>
              </a:rPr>
              <a:t>%</a:t>
            </a:r>
            <a:endParaRPr lang="en-US" sz="5400" b="1" dirty="0">
              <a:solidFill>
                <a:schemeClr val="bg1"/>
              </a:solidFill>
            </a:endParaRPr>
          </a:p>
        </p:txBody>
      </p:sp>
      <p:sp>
        <p:nvSpPr>
          <p:cNvPr id="11" name="TextBox 10">
            <a:extLst>
              <a:ext uri="{FF2B5EF4-FFF2-40B4-BE49-F238E27FC236}">
                <a16:creationId xmlns:a16="http://schemas.microsoft.com/office/drawing/2014/main" id="{73550A22-3D22-6159-FC0F-0BD909A9D8BE}"/>
              </a:ext>
            </a:extLst>
          </p:cNvPr>
          <p:cNvSpPr txBox="1"/>
          <p:nvPr/>
        </p:nvSpPr>
        <p:spPr>
          <a:xfrm>
            <a:off x="7272449" y="3588713"/>
            <a:ext cx="1478353" cy="646331"/>
          </a:xfrm>
          <a:prstGeom prst="rect">
            <a:avLst/>
          </a:prstGeom>
          <a:noFill/>
        </p:spPr>
        <p:txBody>
          <a:bodyPr wrap="square">
            <a:spAutoFit/>
          </a:bodyPr>
          <a:lstStyle/>
          <a:p>
            <a:pPr algn="ctr"/>
            <a:r>
              <a:rPr lang="en-US" sz="3600" b="1" dirty="0">
                <a:solidFill>
                  <a:schemeClr val="bg1"/>
                </a:solidFill>
              </a:rPr>
              <a:t>Men</a:t>
            </a:r>
            <a:endParaRPr lang="en-US" sz="3600" dirty="0">
              <a:solidFill>
                <a:schemeClr val="bg1"/>
              </a:solidFill>
            </a:endParaRPr>
          </a:p>
        </p:txBody>
      </p:sp>
      <p:sp>
        <p:nvSpPr>
          <p:cNvPr id="13" name="Flowchart: Connector 12">
            <a:extLst>
              <a:ext uri="{FF2B5EF4-FFF2-40B4-BE49-F238E27FC236}">
                <a16:creationId xmlns:a16="http://schemas.microsoft.com/office/drawing/2014/main" id="{7792E1C8-84D1-DF6D-5A30-4B46674D7266}"/>
              </a:ext>
            </a:extLst>
          </p:cNvPr>
          <p:cNvSpPr/>
          <p:nvPr/>
        </p:nvSpPr>
        <p:spPr>
          <a:xfrm>
            <a:off x="5593893" y="3096234"/>
            <a:ext cx="966158" cy="984957"/>
          </a:xfrm>
          <a:prstGeom prst="flowChartConnector">
            <a:avLst/>
          </a:prstGeom>
          <a:solidFill>
            <a:schemeClr val="bg1"/>
          </a:solidFill>
          <a:ln>
            <a:solidFill>
              <a:schemeClr val="accent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9E69700-8840-311E-F88D-20CD47E0FEE4}"/>
              </a:ext>
            </a:extLst>
          </p:cNvPr>
          <p:cNvSpPr txBox="1"/>
          <p:nvPr/>
        </p:nvSpPr>
        <p:spPr>
          <a:xfrm>
            <a:off x="5584409" y="3260657"/>
            <a:ext cx="985125" cy="584775"/>
          </a:xfrm>
          <a:prstGeom prst="rect">
            <a:avLst/>
          </a:prstGeom>
          <a:noFill/>
        </p:spPr>
        <p:txBody>
          <a:bodyPr wrap="square">
            <a:spAutoFit/>
          </a:bodyPr>
          <a:lstStyle/>
          <a:p>
            <a:pPr algn="ctr"/>
            <a:r>
              <a:rPr lang="en-US" sz="3200" dirty="0"/>
              <a:t>vs.</a:t>
            </a:r>
          </a:p>
        </p:txBody>
      </p:sp>
      <p:sp>
        <p:nvSpPr>
          <p:cNvPr id="7" name="TextBox 6">
            <a:extLst>
              <a:ext uri="{FF2B5EF4-FFF2-40B4-BE49-F238E27FC236}">
                <a16:creationId xmlns:a16="http://schemas.microsoft.com/office/drawing/2014/main" id="{F2BE8439-857D-775A-CDE8-C5A7F1732854}"/>
              </a:ext>
            </a:extLst>
          </p:cNvPr>
          <p:cNvSpPr txBox="1"/>
          <p:nvPr/>
        </p:nvSpPr>
        <p:spPr>
          <a:xfrm>
            <a:off x="414617" y="6422706"/>
            <a:ext cx="6806241" cy="215444"/>
          </a:xfrm>
          <a:prstGeom prst="rect">
            <a:avLst/>
          </a:prstGeom>
          <a:noFill/>
        </p:spPr>
        <p:txBody>
          <a:bodyPr wrap="square" rtlCol="0">
            <a:spAutoFit/>
          </a:bodyPr>
          <a:lstStyle/>
          <a:p>
            <a:r>
              <a:rPr lang="en-US" sz="800" dirty="0"/>
              <a:t>Source: </a:t>
            </a:r>
            <a:r>
              <a:rPr lang="en-US" sz="800" i="1" dirty="0"/>
              <a:t>2024 Insurance Barometer Study</a:t>
            </a:r>
            <a:r>
              <a:rPr lang="en-US" sz="800" dirty="0"/>
              <a:t>, LIMRA and Life Happens.</a:t>
            </a:r>
          </a:p>
        </p:txBody>
      </p:sp>
    </p:spTree>
    <p:extLst>
      <p:ext uri="{BB962C8B-B14F-4D97-AF65-F5344CB8AC3E}">
        <p14:creationId xmlns:p14="http://schemas.microsoft.com/office/powerpoint/2010/main" val="3135042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03F77-BDCB-F493-D242-F32B5E53411E}"/>
              </a:ext>
            </a:extLst>
          </p:cNvPr>
          <p:cNvSpPr>
            <a:spLocks noGrp="1"/>
          </p:cNvSpPr>
          <p:nvPr>
            <p:ph type="title"/>
          </p:nvPr>
        </p:nvSpPr>
        <p:spPr/>
        <p:txBody>
          <a:bodyPr/>
          <a:lstStyle/>
          <a:p>
            <a:r>
              <a:rPr lang="en-US" dirty="0"/>
              <a:t>Bridging The Gender Gap </a:t>
            </a:r>
          </a:p>
        </p:txBody>
      </p:sp>
      <p:sp>
        <p:nvSpPr>
          <p:cNvPr id="4" name="TextBox 3">
            <a:extLst>
              <a:ext uri="{FF2B5EF4-FFF2-40B4-BE49-F238E27FC236}">
                <a16:creationId xmlns:a16="http://schemas.microsoft.com/office/drawing/2014/main" id="{049F668C-44FE-9397-9B8A-5618C497164E}"/>
              </a:ext>
            </a:extLst>
          </p:cNvPr>
          <p:cNvSpPr txBox="1"/>
          <p:nvPr/>
        </p:nvSpPr>
        <p:spPr>
          <a:xfrm>
            <a:off x="414617" y="6422706"/>
            <a:ext cx="6806241" cy="215444"/>
          </a:xfrm>
          <a:prstGeom prst="rect">
            <a:avLst/>
          </a:prstGeom>
          <a:noFill/>
        </p:spPr>
        <p:txBody>
          <a:bodyPr wrap="square" rtlCol="0">
            <a:spAutoFit/>
          </a:bodyPr>
          <a:lstStyle/>
          <a:p>
            <a:r>
              <a:rPr lang="en-US" sz="800" dirty="0"/>
              <a:t>Source: </a:t>
            </a:r>
            <a:r>
              <a:rPr lang="en-US" sz="800" i="1" dirty="0"/>
              <a:t>2024 Insurance Barometer Study</a:t>
            </a:r>
            <a:r>
              <a:rPr lang="en-US" sz="800" dirty="0"/>
              <a:t>, LIMRA and Life Happens.</a:t>
            </a:r>
          </a:p>
        </p:txBody>
      </p:sp>
      <p:sp>
        <p:nvSpPr>
          <p:cNvPr id="7" name="TextBox 6">
            <a:extLst>
              <a:ext uri="{FF2B5EF4-FFF2-40B4-BE49-F238E27FC236}">
                <a16:creationId xmlns:a16="http://schemas.microsoft.com/office/drawing/2014/main" id="{746C6412-1170-4CC4-2BA1-86FC2A304675}"/>
              </a:ext>
            </a:extLst>
          </p:cNvPr>
          <p:cNvSpPr txBox="1"/>
          <p:nvPr/>
        </p:nvSpPr>
        <p:spPr>
          <a:xfrm>
            <a:off x="2869580" y="1204970"/>
            <a:ext cx="6320899" cy="461665"/>
          </a:xfrm>
          <a:prstGeom prst="rect">
            <a:avLst/>
          </a:prstGeom>
          <a:solidFill>
            <a:schemeClr val="bg1"/>
          </a:solidFill>
        </p:spPr>
        <p:txBody>
          <a:bodyPr wrap="square" rtlCol="0">
            <a:spAutoFit/>
          </a:bodyPr>
          <a:lstStyle/>
          <a:p>
            <a:pPr algn="ctr"/>
            <a:r>
              <a:rPr lang="en-US" sz="2400" dirty="0"/>
              <a:t>Empowering Women Through Life Insurance</a:t>
            </a:r>
          </a:p>
        </p:txBody>
      </p:sp>
      <p:grpSp>
        <p:nvGrpSpPr>
          <p:cNvPr id="23" name="Group 22">
            <a:extLst>
              <a:ext uri="{FF2B5EF4-FFF2-40B4-BE49-F238E27FC236}">
                <a16:creationId xmlns:a16="http://schemas.microsoft.com/office/drawing/2014/main" id="{E2C5ACCC-F37D-7938-3223-46DCB499FBB1}"/>
              </a:ext>
            </a:extLst>
          </p:cNvPr>
          <p:cNvGrpSpPr/>
          <p:nvPr/>
        </p:nvGrpSpPr>
        <p:grpSpPr>
          <a:xfrm>
            <a:off x="858101" y="2348469"/>
            <a:ext cx="10322308" cy="2543000"/>
            <a:chOff x="908143" y="3047773"/>
            <a:chExt cx="10322308" cy="2543000"/>
          </a:xfrm>
        </p:grpSpPr>
        <p:grpSp>
          <p:nvGrpSpPr>
            <p:cNvPr id="16" name="Group 15">
              <a:extLst>
                <a:ext uri="{FF2B5EF4-FFF2-40B4-BE49-F238E27FC236}">
                  <a16:creationId xmlns:a16="http://schemas.microsoft.com/office/drawing/2014/main" id="{F9DA72AC-7A67-8947-8D35-12B7B1387F58}"/>
                </a:ext>
              </a:extLst>
            </p:cNvPr>
            <p:cNvGrpSpPr/>
            <p:nvPr/>
          </p:nvGrpSpPr>
          <p:grpSpPr>
            <a:xfrm>
              <a:off x="908143" y="3069126"/>
              <a:ext cx="2624607" cy="2521647"/>
              <a:chOff x="624632" y="2760533"/>
              <a:chExt cx="2624607" cy="2521647"/>
            </a:xfrm>
            <a:solidFill>
              <a:schemeClr val="tx2"/>
            </a:solidFill>
          </p:grpSpPr>
          <p:sp>
            <p:nvSpPr>
              <p:cNvPr id="9" name="Rectangle: Rounded Corners 8">
                <a:extLst>
                  <a:ext uri="{FF2B5EF4-FFF2-40B4-BE49-F238E27FC236}">
                    <a16:creationId xmlns:a16="http://schemas.microsoft.com/office/drawing/2014/main" id="{36CED323-A710-04CC-D62D-B6B829FF88E1}"/>
                  </a:ext>
                </a:extLst>
              </p:cNvPr>
              <p:cNvSpPr/>
              <p:nvPr/>
            </p:nvSpPr>
            <p:spPr>
              <a:xfrm>
                <a:off x="624632" y="2760533"/>
                <a:ext cx="2624607" cy="2521647"/>
              </a:xfrm>
              <a:prstGeom prst="roundRect">
                <a:avLst/>
              </a:prstGeom>
              <a:solidFill>
                <a:schemeClr val="accent5"/>
              </a:solidFill>
              <a:ln>
                <a:solidFill>
                  <a:schemeClr val="bg2">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7D627BD-4754-C02E-B122-5DB8C590B71E}"/>
                  </a:ext>
                </a:extLst>
              </p:cNvPr>
              <p:cNvSpPr txBox="1"/>
              <p:nvPr/>
            </p:nvSpPr>
            <p:spPr>
              <a:xfrm>
                <a:off x="770990" y="2886852"/>
                <a:ext cx="2351774" cy="1200329"/>
              </a:xfrm>
              <a:prstGeom prst="rect">
                <a:avLst/>
              </a:prstGeom>
              <a:noFill/>
            </p:spPr>
            <p:txBody>
              <a:bodyPr wrap="square" rtlCol="0">
                <a:spAutoFit/>
              </a:bodyPr>
              <a:lstStyle/>
              <a:p>
                <a:pPr algn="ctr"/>
                <a:r>
                  <a:rPr lang="en-US" sz="4400" b="1" dirty="0">
                    <a:solidFill>
                      <a:schemeClr val="bg1"/>
                    </a:solidFill>
                  </a:rPr>
                  <a:t>54</a:t>
                </a:r>
              </a:p>
              <a:p>
                <a:pPr algn="ctr"/>
                <a:r>
                  <a:rPr lang="en-US" sz="2800" b="1" dirty="0">
                    <a:solidFill>
                      <a:schemeClr val="bg1"/>
                    </a:solidFill>
                  </a:rPr>
                  <a:t>Million</a:t>
                </a:r>
              </a:p>
            </p:txBody>
          </p:sp>
          <p:sp>
            <p:nvSpPr>
              <p:cNvPr id="11" name="TextBox 10">
                <a:extLst>
                  <a:ext uri="{FF2B5EF4-FFF2-40B4-BE49-F238E27FC236}">
                    <a16:creationId xmlns:a16="http://schemas.microsoft.com/office/drawing/2014/main" id="{09299432-58FE-957B-8F83-79015897BF30}"/>
                  </a:ext>
                </a:extLst>
              </p:cNvPr>
              <p:cNvSpPr txBox="1"/>
              <p:nvPr/>
            </p:nvSpPr>
            <p:spPr>
              <a:xfrm>
                <a:off x="770990" y="4087181"/>
                <a:ext cx="2309664" cy="923330"/>
              </a:xfrm>
              <a:prstGeom prst="rect">
                <a:avLst/>
              </a:prstGeom>
              <a:noFill/>
            </p:spPr>
            <p:txBody>
              <a:bodyPr wrap="square" rtlCol="0">
                <a:spAutoFit/>
              </a:bodyPr>
              <a:lstStyle/>
              <a:p>
                <a:pPr algn="ctr"/>
                <a:r>
                  <a:rPr lang="en-US" dirty="0">
                    <a:solidFill>
                      <a:schemeClr val="bg1"/>
                    </a:solidFill>
                  </a:rPr>
                  <a:t>Women say they need (or need more) life insurance.</a:t>
                </a:r>
              </a:p>
            </p:txBody>
          </p:sp>
        </p:grpSp>
        <p:grpSp>
          <p:nvGrpSpPr>
            <p:cNvPr id="20" name="Group 19">
              <a:extLst>
                <a:ext uri="{FF2B5EF4-FFF2-40B4-BE49-F238E27FC236}">
                  <a16:creationId xmlns:a16="http://schemas.microsoft.com/office/drawing/2014/main" id="{7B10BE3A-596F-5E4A-F4DD-B4CF0C9C077F}"/>
                </a:ext>
              </a:extLst>
            </p:cNvPr>
            <p:cNvGrpSpPr/>
            <p:nvPr/>
          </p:nvGrpSpPr>
          <p:grpSpPr>
            <a:xfrm>
              <a:off x="8605844" y="3047773"/>
              <a:ext cx="2624607" cy="2521647"/>
              <a:chOff x="8699026" y="2760531"/>
              <a:chExt cx="2624607" cy="2521647"/>
            </a:xfrm>
          </p:grpSpPr>
          <p:sp>
            <p:nvSpPr>
              <p:cNvPr id="12" name="Rectangle: Rounded Corners 11">
                <a:extLst>
                  <a:ext uri="{FF2B5EF4-FFF2-40B4-BE49-F238E27FC236}">
                    <a16:creationId xmlns:a16="http://schemas.microsoft.com/office/drawing/2014/main" id="{E8E9EAA9-6DB5-91DF-ECA7-7861E63631A9}"/>
                  </a:ext>
                </a:extLst>
              </p:cNvPr>
              <p:cNvSpPr/>
              <p:nvPr/>
            </p:nvSpPr>
            <p:spPr>
              <a:xfrm>
                <a:off x="8699026" y="2760531"/>
                <a:ext cx="2624607" cy="2521647"/>
              </a:xfrm>
              <a:prstGeom prst="roundRect">
                <a:avLst/>
              </a:prstGeom>
              <a:solidFill>
                <a:schemeClr val="tx2"/>
              </a:solidFill>
              <a:ln>
                <a:solidFill>
                  <a:schemeClr val="bg2">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9E6C059-28DE-A0FF-A1B2-87B8AB919EAC}"/>
                  </a:ext>
                </a:extLst>
              </p:cNvPr>
              <p:cNvSpPr txBox="1"/>
              <p:nvPr/>
            </p:nvSpPr>
            <p:spPr>
              <a:xfrm>
                <a:off x="8856497" y="3144191"/>
                <a:ext cx="2309664" cy="2031325"/>
              </a:xfrm>
              <a:prstGeom prst="rect">
                <a:avLst/>
              </a:prstGeom>
              <a:noFill/>
            </p:spPr>
            <p:txBody>
              <a:bodyPr wrap="square" rtlCol="0">
                <a:spAutoFit/>
              </a:bodyPr>
              <a:lstStyle/>
              <a:p>
                <a:pPr algn="ctr"/>
                <a:r>
                  <a:rPr lang="en-US" dirty="0">
                    <a:solidFill>
                      <a:schemeClr val="bg1"/>
                    </a:solidFill>
                  </a:rPr>
                  <a:t>The </a:t>
                </a:r>
                <a:r>
                  <a:rPr lang="en-US" b="1" dirty="0">
                    <a:solidFill>
                      <a:schemeClr val="bg1"/>
                    </a:solidFill>
                  </a:rPr>
                  <a:t>11-point</a:t>
                </a:r>
                <a:r>
                  <a:rPr lang="en-US" dirty="0">
                    <a:solidFill>
                      <a:schemeClr val="bg1"/>
                    </a:solidFill>
                  </a:rPr>
                  <a:t> </a:t>
                </a:r>
              </a:p>
              <a:p>
                <a:pPr algn="ctr"/>
                <a:r>
                  <a:rPr lang="en-US" dirty="0">
                    <a:solidFill>
                      <a:schemeClr val="bg1"/>
                    </a:solidFill>
                  </a:rPr>
                  <a:t>ownership gender gap equals the largest reported over the 14-year history of the Barometer Study.</a:t>
                </a:r>
              </a:p>
            </p:txBody>
          </p:sp>
        </p:grpSp>
        <p:grpSp>
          <p:nvGrpSpPr>
            <p:cNvPr id="18" name="Group 17">
              <a:extLst>
                <a:ext uri="{FF2B5EF4-FFF2-40B4-BE49-F238E27FC236}">
                  <a16:creationId xmlns:a16="http://schemas.microsoft.com/office/drawing/2014/main" id="{231DF7E5-C0C0-D0FB-2638-8B97AD20BA87}"/>
                </a:ext>
              </a:extLst>
            </p:cNvPr>
            <p:cNvGrpSpPr/>
            <p:nvPr/>
          </p:nvGrpSpPr>
          <p:grpSpPr>
            <a:xfrm>
              <a:off x="3825877" y="3047773"/>
              <a:ext cx="4508390" cy="2521647"/>
              <a:chOff x="3719937" y="2760531"/>
              <a:chExt cx="4508390" cy="2521647"/>
            </a:xfrm>
          </p:grpSpPr>
          <p:sp>
            <p:nvSpPr>
              <p:cNvPr id="14" name="Rectangle: Rounded Corners 13">
                <a:extLst>
                  <a:ext uri="{FF2B5EF4-FFF2-40B4-BE49-F238E27FC236}">
                    <a16:creationId xmlns:a16="http://schemas.microsoft.com/office/drawing/2014/main" id="{C65A2191-5DCB-186B-DC85-BC251925FF61}"/>
                  </a:ext>
                </a:extLst>
              </p:cNvPr>
              <p:cNvSpPr/>
              <p:nvPr/>
            </p:nvSpPr>
            <p:spPr>
              <a:xfrm>
                <a:off x="3719937" y="2760531"/>
                <a:ext cx="4508390" cy="2521647"/>
              </a:xfrm>
              <a:prstGeom prst="roundRect">
                <a:avLst/>
              </a:prstGeom>
              <a:solidFill>
                <a:schemeClr val="bg2">
                  <a:lumMod val="20000"/>
                  <a:lumOff val="80000"/>
                </a:schemeClr>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023E13E-B875-3AED-BE38-873558CBD3FE}"/>
                  </a:ext>
                </a:extLst>
              </p:cNvPr>
              <p:cNvSpPr txBox="1"/>
              <p:nvPr/>
            </p:nvSpPr>
            <p:spPr>
              <a:xfrm>
                <a:off x="4129504" y="3008454"/>
                <a:ext cx="3689256" cy="923330"/>
              </a:xfrm>
              <a:prstGeom prst="rect">
                <a:avLst/>
              </a:prstGeom>
              <a:noFill/>
            </p:spPr>
            <p:txBody>
              <a:bodyPr wrap="square" rtlCol="0">
                <a:spAutoFit/>
              </a:bodyPr>
              <a:lstStyle/>
              <a:p>
                <a:pPr algn="ctr"/>
                <a:r>
                  <a:rPr lang="en-US" dirty="0"/>
                  <a:t>The overall need for life insurance is higher among women than among men.</a:t>
                </a:r>
              </a:p>
            </p:txBody>
          </p:sp>
          <p:pic>
            <p:nvPicPr>
              <p:cNvPr id="17" name="Graphic 16" descr="Woman with solid fill">
                <a:extLst>
                  <a:ext uri="{FF2B5EF4-FFF2-40B4-BE49-F238E27FC236}">
                    <a16:creationId xmlns:a16="http://schemas.microsoft.com/office/drawing/2014/main" id="{94A239FE-9BCE-8446-39C1-B3AE2AD4C5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88142" y="4077978"/>
                <a:ext cx="914400" cy="914400"/>
              </a:xfrm>
              <a:prstGeom prst="rect">
                <a:avLst/>
              </a:prstGeom>
            </p:spPr>
          </p:pic>
          <p:pic>
            <p:nvPicPr>
              <p:cNvPr id="19" name="Graphic 18" descr="Man with solid fill">
                <a:extLst>
                  <a:ext uri="{FF2B5EF4-FFF2-40B4-BE49-F238E27FC236}">
                    <a16:creationId xmlns:a16="http://schemas.microsoft.com/office/drawing/2014/main" id="{6D5CE970-CE8E-9FF1-5EA3-412E070FE8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87993" y="4087181"/>
                <a:ext cx="905556" cy="914400"/>
              </a:xfrm>
              <a:prstGeom prst="rect">
                <a:avLst/>
              </a:prstGeom>
            </p:spPr>
          </p:pic>
          <p:sp>
            <p:nvSpPr>
              <p:cNvPr id="24" name="TextBox 23">
                <a:extLst>
                  <a:ext uri="{FF2B5EF4-FFF2-40B4-BE49-F238E27FC236}">
                    <a16:creationId xmlns:a16="http://schemas.microsoft.com/office/drawing/2014/main" id="{4CA6D00E-5BAA-A81B-BCD2-4D454C5E75C7}"/>
                  </a:ext>
                </a:extLst>
              </p:cNvPr>
              <p:cNvSpPr txBox="1"/>
              <p:nvPr/>
            </p:nvSpPr>
            <p:spPr>
              <a:xfrm>
                <a:off x="4028511" y="4486099"/>
                <a:ext cx="1148359" cy="584775"/>
              </a:xfrm>
              <a:prstGeom prst="rect">
                <a:avLst/>
              </a:prstGeom>
              <a:noFill/>
            </p:spPr>
            <p:txBody>
              <a:bodyPr wrap="square">
                <a:spAutoFit/>
              </a:bodyPr>
              <a:lstStyle/>
              <a:p>
                <a:pPr algn="r"/>
                <a:r>
                  <a:rPr lang="en-US" sz="3200" b="1" dirty="0">
                    <a:solidFill>
                      <a:schemeClr val="accent5"/>
                    </a:solidFill>
                  </a:rPr>
                  <a:t>45%</a:t>
                </a:r>
              </a:p>
            </p:txBody>
          </p:sp>
          <p:sp>
            <p:nvSpPr>
              <p:cNvPr id="25" name="TextBox 24">
                <a:extLst>
                  <a:ext uri="{FF2B5EF4-FFF2-40B4-BE49-F238E27FC236}">
                    <a16:creationId xmlns:a16="http://schemas.microsoft.com/office/drawing/2014/main" id="{D8F9E87E-A54E-5083-45D8-6F20389DA326}"/>
                  </a:ext>
                </a:extLst>
              </p:cNvPr>
              <p:cNvSpPr txBox="1"/>
              <p:nvPr/>
            </p:nvSpPr>
            <p:spPr>
              <a:xfrm>
                <a:off x="6969137" y="4492046"/>
                <a:ext cx="1219726" cy="584775"/>
              </a:xfrm>
              <a:prstGeom prst="rect">
                <a:avLst/>
              </a:prstGeom>
              <a:noFill/>
            </p:spPr>
            <p:txBody>
              <a:bodyPr wrap="square">
                <a:spAutoFit/>
              </a:bodyPr>
              <a:lstStyle/>
              <a:p>
                <a:r>
                  <a:rPr lang="en-US" sz="3200" b="1" dirty="0">
                    <a:solidFill>
                      <a:schemeClr val="accent3"/>
                    </a:solidFill>
                  </a:rPr>
                  <a:t>39%</a:t>
                </a:r>
              </a:p>
            </p:txBody>
          </p:sp>
          <p:sp>
            <p:nvSpPr>
              <p:cNvPr id="32" name="TextBox 31">
                <a:extLst>
                  <a:ext uri="{FF2B5EF4-FFF2-40B4-BE49-F238E27FC236}">
                    <a16:creationId xmlns:a16="http://schemas.microsoft.com/office/drawing/2014/main" id="{BE73C23D-CAE3-7170-237B-B4582E8F395A}"/>
                  </a:ext>
                </a:extLst>
              </p:cNvPr>
              <p:cNvSpPr txBox="1"/>
              <p:nvPr/>
            </p:nvSpPr>
            <p:spPr>
              <a:xfrm>
                <a:off x="5574395" y="4359715"/>
                <a:ext cx="1009291" cy="400110"/>
              </a:xfrm>
              <a:prstGeom prst="rect">
                <a:avLst/>
              </a:prstGeom>
              <a:noFill/>
            </p:spPr>
            <p:txBody>
              <a:bodyPr wrap="square" rtlCol="0">
                <a:spAutoFit/>
              </a:bodyPr>
              <a:lstStyle/>
              <a:p>
                <a:pPr algn="ctr"/>
                <a:r>
                  <a:rPr lang="en-US" sz="2000" b="1" dirty="0">
                    <a:solidFill>
                      <a:schemeClr val="tx1">
                        <a:lumMod val="50000"/>
                        <a:lumOff val="50000"/>
                      </a:schemeClr>
                    </a:solidFill>
                  </a:rPr>
                  <a:t>vs.</a:t>
                </a:r>
              </a:p>
            </p:txBody>
          </p:sp>
        </p:grpSp>
      </p:grpSp>
    </p:spTree>
    <p:extLst>
      <p:ext uri="{BB962C8B-B14F-4D97-AF65-F5344CB8AC3E}">
        <p14:creationId xmlns:p14="http://schemas.microsoft.com/office/powerpoint/2010/main" val="2354910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A15AC-23EB-3966-8135-FBDAB07EA0FC}"/>
              </a:ext>
            </a:extLst>
          </p:cNvPr>
          <p:cNvSpPr>
            <a:spLocks noGrp="1"/>
          </p:cNvSpPr>
          <p:nvPr>
            <p:ph type="title"/>
          </p:nvPr>
        </p:nvSpPr>
        <p:spPr/>
        <p:txBody>
          <a:bodyPr/>
          <a:lstStyle/>
          <a:p>
            <a:r>
              <a:rPr lang="en-US" dirty="0"/>
              <a:t>Who Needs it Most? </a:t>
            </a:r>
          </a:p>
        </p:txBody>
      </p:sp>
      <p:sp>
        <p:nvSpPr>
          <p:cNvPr id="31" name="TextBox 30">
            <a:extLst>
              <a:ext uri="{FF2B5EF4-FFF2-40B4-BE49-F238E27FC236}">
                <a16:creationId xmlns:a16="http://schemas.microsoft.com/office/drawing/2014/main" id="{886D8733-EE00-2988-76B5-D0DFCA35436F}"/>
              </a:ext>
            </a:extLst>
          </p:cNvPr>
          <p:cNvSpPr txBox="1"/>
          <p:nvPr/>
        </p:nvSpPr>
        <p:spPr>
          <a:xfrm>
            <a:off x="414617" y="6422706"/>
            <a:ext cx="6806241" cy="215444"/>
          </a:xfrm>
          <a:prstGeom prst="rect">
            <a:avLst/>
          </a:prstGeom>
          <a:noFill/>
        </p:spPr>
        <p:txBody>
          <a:bodyPr wrap="square" rtlCol="0">
            <a:spAutoFit/>
          </a:bodyPr>
          <a:lstStyle/>
          <a:p>
            <a:r>
              <a:rPr lang="en-US" sz="800" dirty="0"/>
              <a:t>Source: </a:t>
            </a:r>
            <a:r>
              <a:rPr lang="en-US" sz="800" i="1" dirty="0"/>
              <a:t>2024 Insurance Barometer Study</a:t>
            </a:r>
            <a:r>
              <a:rPr lang="en-US" sz="800" dirty="0"/>
              <a:t>, LIMRA and Life Happens.</a:t>
            </a:r>
          </a:p>
        </p:txBody>
      </p:sp>
      <p:grpSp>
        <p:nvGrpSpPr>
          <p:cNvPr id="42" name="Group 41">
            <a:extLst>
              <a:ext uri="{FF2B5EF4-FFF2-40B4-BE49-F238E27FC236}">
                <a16:creationId xmlns:a16="http://schemas.microsoft.com/office/drawing/2014/main" id="{93DC3877-70C9-2EF3-E1D9-C6CF4AD0B422}"/>
              </a:ext>
            </a:extLst>
          </p:cNvPr>
          <p:cNvGrpSpPr/>
          <p:nvPr/>
        </p:nvGrpSpPr>
        <p:grpSpPr>
          <a:xfrm>
            <a:off x="592791" y="1809211"/>
            <a:ext cx="11006418" cy="3239578"/>
            <a:chOff x="509403" y="1423792"/>
            <a:chExt cx="11006418" cy="3239578"/>
          </a:xfrm>
        </p:grpSpPr>
        <p:cxnSp>
          <p:nvCxnSpPr>
            <p:cNvPr id="41" name="Straight Connector 40">
              <a:extLst>
                <a:ext uri="{FF2B5EF4-FFF2-40B4-BE49-F238E27FC236}">
                  <a16:creationId xmlns:a16="http://schemas.microsoft.com/office/drawing/2014/main" id="{59CFAAC0-666E-A82E-135A-67833A7E4DEF}"/>
                </a:ext>
              </a:extLst>
            </p:cNvPr>
            <p:cNvCxnSpPr>
              <a:cxnSpLocks/>
            </p:cNvCxnSpPr>
            <p:nvPr/>
          </p:nvCxnSpPr>
          <p:spPr>
            <a:xfrm>
              <a:off x="7338649" y="2744121"/>
              <a:ext cx="0" cy="62086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49FEF609-ED97-4FAD-DDBC-56C9DC889967}"/>
                </a:ext>
              </a:extLst>
            </p:cNvPr>
            <p:cNvSpPr/>
            <p:nvPr/>
          </p:nvSpPr>
          <p:spPr>
            <a:xfrm>
              <a:off x="509403" y="1446795"/>
              <a:ext cx="2190666" cy="2107287"/>
            </a:xfrm>
            <a:prstGeom prst="roundRect">
              <a:avLst/>
            </a:prstGeom>
            <a:noFill/>
            <a:ln>
              <a:solidFill>
                <a:schemeClr val="tx2"/>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31E2DA30-86C9-63D0-9E78-76A13AEDD6AA}"/>
                </a:ext>
              </a:extLst>
            </p:cNvPr>
            <p:cNvSpPr/>
            <p:nvPr/>
          </p:nvSpPr>
          <p:spPr>
            <a:xfrm>
              <a:off x="2956429" y="1446796"/>
              <a:ext cx="1736341" cy="1477560"/>
            </a:xfrm>
            <a:prstGeom prst="roundRect">
              <a:avLst/>
            </a:prstGeom>
            <a:noFill/>
            <a:ln>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B886F24F-14F7-FBBA-E6D8-70929A4D9654}"/>
                </a:ext>
              </a:extLst>
            </p:cNvPr>
            <p:cNvSpPr/>
            <p:nvPr/>
          </p:nvSpPr>
          <p:spPr>
            <a:xfrm>
              <a:off x="7778594" y="1423792"/>
              <a:ext cx="1736341" cy="1477560"/>
            </a:xfrm>
            <a:prstGeom prst="roundRect">
              <a:avLst/>
            </a:prstGeom>
            <a:noFill/>
            <a:ln>
              <a:solidFill>
                <a:schemeClr val="accent3"/>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758C929A-4233-F1D9-143B-90DF7AD55D40}"/>
                </a:ext>
              </a:extLst>
            </p:cNvPr>
            <p:cNvSpPr/>
            <p:nvPr/>
          </p:nvSpPr>
          <p:spPr>
            <a:xfrm>
              <a:off x="4965496" y="1423792"/>
              <a:ext cx="2556735" cy="1477560"/>
            </a:xfrm>
            <a:prstGeom prst="roundRect">
              <a:avLst/>
            </a:prstGeom>
            <a:solidFill>
              <a:schemeClr val="accent5"/>
            </a:solidFill>
            <a:ln>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0A4B5B1-4CED-9EDB-C7B4-58950289225B}"/>
                </a:ext>
              </a:extLst>
            </p:cNvPr>
            <p:cNvSpPr/>
            <p:nvPr/>
          </p:nvSpPr>
          <p:spPr>
            <a:xfrm>
              <a:off x="9779479" y="1423792"/>
              <a:ext cx="1736341" cy="1477560"/>
            </a:xfrm>
            <a:prstGeom prst="roundRect">
              <a:avLst/>
            </a:prstGeom>
            <a:noFill/>
            <a:ln>
              <a:solidFill>
                <a:srgbClr val="007985"/>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87293AD3-757E-7243-B29B-65EF60444AEF}"/>
                </a:ext>
              </a:extLst>
            </p:cNvPr>
            <p:cNvGrpSpPr/>
            <p:nvPr/>
          </p:nvGrpSpPr>
          <p:grpSpPr>
            <a:xfrm>
              <a:off x="3848447" y="3247252"/>
              <a:ext cx="4822165" cy="1416118"/>
              <a:chOff x="3966270" y="3343912"/>
              <a:chExt cx="4822165" cy="1416118"/>
            </a:xfrm>
          </p:grpSpPr>
          <p:sp>
            <p:nvSpPr>
              <p:cNvPr id="10" name="Rectangle: Rounded Corners 9">
                <a:extLst>
                  <a:ext uri="{FF2B5EF4-FFF2-40B4-BE49-F238E27FC236}">
                    <a16:creationId xmlns:a16="http://schemas.microsoft.com/office/drawing/2014/main" id="{3D1A5F8E-35BD-E8F1-6459-03A44688A71B}"/>
                  </a:ext>
                </a:extLst>
              </p:cNvPr>
              <p:cNvSpPr/>
              <p:nvPr/>
            </p:nvSpPr>
            <p:spPr>
              <a:xfrm>
                <a:off x="3966270" y="3343912"/>
                <a:ext cx="1493365" cy="1416118"/>
              </a:xfrm>
              <a:prstGeom prst="roundRect">
                <a:avLst/>
              </a:prstGeom>
              <a:noFill/>
              <a:ln>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6718D02A-79A8-88BA-4AFA-C1FF7B2B7E29}"/>
                  </a:ext>
                </a:extLst>
              </p:cNvPr>
              <p:cNvSpPr/>
              <p:nvPr/>
            </p:nvSpPr>
            <p:spPr>
              <a:xfrm>
                <a:off x="5630670" y="3343912"/>
                <a:ext cx="1493365" cy="1416118"/>
              </a:xfrm>
              <a:prstGeom prst="roundRect">
                <a:avLst/>
              </a:prstGeom>
              <a:noFill/>
              <a:ln>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B5A4A93-94C8-23CA-45B2-D58FD8129FB7}"/>
                  </a:ext>
                </a:extLst>
              </p:cNvPr>
              <p:cNvSpPr/>
              <p:nvPr/>
            </p:nvSpPr>
            <p:spPr>
              <a:xfrm>
                <a:off x="7295070" y="3343912"/>
                <a:ext cx="1493365" cy="1416118"/>
              </a:xfrm>
              <a:prstGeom prst="roundRect">
                <a:avLst/>
              </a:prstGeom>
              <a:solidFill>
                <a:schemeClr val="bg1"/>
              </a:solidFill>
              <a:ln>
                <a:solidFill>
                  <a:schemeClr val="accent5"/>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CDE25E70-67C3-35A0-F5E3-678CE058EADF}"/>
                </a:ext>
              </a:extLst>
            </p:cNvPr>
            <p:cNvSpPr txBox="1"/>
            <p:nvPr/>
          </p:nvSpPr>
          <p:spPr>
            <a:xfrm>
              <a:off x="626650" y="2282456"/>
              <a:ext cx="1956172" cy="923330"/>
            </a:xfrm>
            <a:prstGeom prst="rect">
              <a:avLst/>
            </a:prstGeom>
            <a:noFill/>
          </p:spPr>
          <p:txBody>
            <a:bodyPr wrap="square" rtlCol="0">
              <a:spAutoFit/>
            </a:bodyPr>
            <a:lstStyle/>
            <a:p>
              <a:pPr algn="ctr"/>
              <a:r>
                <a:rPr lang="en-US" dirty="0"/>
                <a:t>Households earning under $50,000 per year</a:t>
              </a:r>
            </a:p>
          </p:txBody>
        </p:sp>
        <p:sp>
          <p:nvSpPr>
            <p:cNvPr id="15" name="TextBox 14">
              <a:extLst>
                <a:ext uri="{FF2B5EF4-FFF2-40B4-BE49-F238E27FC236}">
                  <a16:creationId xmlns:a16="http://schemas.microsoft.com/office/drawing/2014/main" id="{05C79EC0-5590-83B7-DF8A-C2AB2F6C2771}"/>
                </a:ext>
              </a:extLst>
            </p:cNvPr>
            <p:cNvSpPr txBox="1"/>
            <p:nvPr/>
          </p:nvSpPr>
          <p:spPr>
            <a:xfrm>
              <a:off x="1105482" y="1627520"/>
              <a:ext cx="998508" cy="584775"/>
            </a:xfrm>
            <a:prstGeom prst="rect">
              <a:avLst/>
            </a:prstGeom>
            <a:noFill/>
          </p:spPr>
          <p:txBody>
            <a:bodyPr wrap="square">
              <a:spAutoFit/>
            </a:bodyPr>
            <a:lstStyle/>
            <a:p>
              <a:pPr algn="ctr"/>
              <a:r>
                <a:rPr lang="en-US" sz="3200" b="1" dirty="0">
                  <a:solidFill>
                    <a:schemeClr val="tx2"/>
                  </a:solidFill>
                </a:rPr>
                <a:t>56</a:t>
              </a:r>
              <a:r>
                <a:rPr lang="en-US" sz="2400" b="1" dirty="0">
                  <a:solidFill>
                    <a:schemeClr val="tx2"/>
                  </a:solidFill>
                </a:rPr>
                <a:t>%</a:t>
              </a:r>
              <a:endParaRPr lang="en-US" sz="3200" b="1" dirty="0">
                <a:solidFill>
                  <a:schemeClr val="tx2"/>
                </a:solidFill>
              </a:endParaRPr>
            </a:p>
          </p:txBody>
        </p:sp>
        <p:sp>
          <p:nvSpPr>
            <p:cNvPr id="16" name="TextBox 15">
              <a:extLst>
                <a:ext uri="{FF2B5EF4-FFF2-40B4-BE49-F238E27FC236}">
                  <a16:creationId xmlns:a16="http://schemas.microsoft.com/office/drawing/2014/main" id="{BACDF8C2-FFFD-07AC-2A8C-CAF84247E8A6}"/>
                </a:ext>
              </a:extLst>
            </p:cNvPr>
            <p:cNvSpPr txBox="1"/>
            <p:nvPr/>
          </p:nvSpPr>
          <p:spPr>
            <a:xfrm>
              <a:off x="2972796" y="1631221"/>
              <a:ext cx="1728157" cy="584775"/>
            </a:xfrm>
            <a:prstGeom prst="rect">
              <a:avLst/>
            </a:prstGeom>
            <a:noFill/>
          </p:spPr>
          <p:txBody>
            <a:bodyPr wrap="square">
              <a:spAutoFit/>
            </a:bodyPr>
            <a:lstStyle/>
            <a:p>
              <a:pPr algn="ctr"/>
              <a:r>
                <a:rPr lang="en-US" sz="3200" b="1" dirty="0">
                  <a:solidFill>
                    <a:schemeClr val="accent1"/>
                  </a:solidFill>
                </a:rPr>
                <a:t>53</a:t>
              </a:r>
              <a:r>
                <a:rPr lang="en-US" sz="2400" b="1" dirty="0">
                  <a:solidFill>
                    <a:schemeClr val="accent1"/>
                  </a:solidFill>
                </a:rPr>
                <a:t>%</a:t>
              </a:r>
              <a:endParaRPr lang="en-US" sz="3200" b="1" dirty="0">
                <a:solidFill>
                  <a:schemeClr val="accent1"/>
                </a:solidFill>
              </a:endParaRPr>
            </a:p>
          </p:txBody>
        </p:sp>
        <p:sp>
          <p:nvSpPr>
            <p:cNvPr id="18" name="TextBox 17">
              <a:extLst>
                <a:ext uri="{FF2B5EF4-FFF2-40B4-BE49-F238E27FC236}">
                  <a16:creationId xmlns:a16="http://schemas.microsoft.com/office/drawing/2014/main" id="{421B625A-CCA3-F8F1-BFAD-6CABB42983E3}"/>
                </a:ext>
              </a:extLst>
            </p:cNvPr>
            <p:cNvSpPr txBox="1"/>
            <p:nvPr/>
          </p:nvSpPr>
          <p:spPr>
            <a:xfrm>
              <a:off x="2846513" y="2159699"/>
              <a:ext cx="1956172" cy="646331"/>
            </a:xfrm>
            <a:prstGeom prst="rect">
              <a:avLst/>
            </a:prstGeom>
            <a:noFill/>
          </p:spPr>
          <p:txBody>
            <a:bodyPr wrap="square">
              <a:spAutoFit/>
            </a:bodyPr>
            <a:lstStyle/>
            <a:p>
              <a:pPr algn="ctr"/>
              <a:r>
                <a:rPr lang="en-US" dirty="0"/>
                <a:t>Hispanic Americans</a:t>
              </a:r>
            </a:p>
          </p:txBody>
        </p:sp>
        <p:sp>
          <p:nvSpPr>
            <p:cNvPr id="19" name="TextBox 18">
              <a:extLst>
                <a:ext uri="{FF2B5EF4-FFF2-40B4-BE49-F238E27FC236}">
                  <a16:creationId xmlns:a16="http://schemas.microsoft.com/office/drawing/2014/main" id="{BED1A4C8-73BF-3518-A788-4258108A0289}"/>
                </a:ext>
              </a:extLst>
            </p:cNvPr>
            <p:cNvSpPr txBox="1"/>
            <p:nvPr/>
          </p:nvSpPr>
          <p:spPr>
            <a:xfrm>
              <a:off x="5039708" y="1746688"/>
              <a:ext cx="2391950" cy="861774"/>
            </a:xfrm>
            <a:prstGeom prst="rect">
              <a:avLst/>
            </a:prstGeom>
            <a:noFill/>
          </p:spPr>
          <p:txBody>
            <a:bodyPr wrap="square">
              <a:spAutoFit/>
            </a:bodyPr>
            <a:lstStyle/>
            <a:p>
              <a:pPr algn="ctr"/>
              <a:r>
                <a:rPr lang="en-US" dirty="0">
                  <a:solidFill>
                    <a:schemeClr val="bg1"/>
                  </a:solidFill>
                </a:rPr>
                <a:t>Younger </a:t>
              </a:r>
            </a:p>
            <a:p>
              <a:pPr algn="ctr"/>
              <a:r>
                <a:rPr lang="en-US" dirty="0">
                  <a:solidFill>
                    <a:schemeClr val="bg1"/>
                  </a:solidFill>
                </a:rPr>
                <a:t>Generations</a:t>
              </a:r>
            </a:p>
            <a:p>
              <a:pPr algn="ctr"/>
              <a:r>
                <a:rPr lang="en-US" sz="1400" dirty="0">
                  <a:solidFill>
                    <a:schemeClr val="bg1"/>
                  </a:solidFill>
                </a:rPr>
                <a:t>(Ages 18 to 59)</a:t>
              </a:r>
            </a:p>
          </p:txBody>
        </p:sp>
        <p:sp>
          <p:nvSpPr>
            <p:cNvPr id="20" name="TextBox 19">
              <a:extLst>
                <a:ext uri="{FF2B5EF4-FFF2-40B4-BE49-F238E27FC236}">
                  <a16:creationId xmlns:a16="http://schemas.microsoft.com/office/drawing/2014/main" id="{C3DB0960-4CF1-D9B2-E087-BB06985A691C}"/>
                </a:ext>
              </a:extLst>
            </p:cNvPr>
            <p:cNvSpPr txBox="1"/>
            <p:nvPr/>
          </p:nvSpPr>
          <p:spPr>
            <a:xfrm>
              <a:off x="7770411" y="1600801"/>
              <a:ext cx="1744524" cy="584775"/>
            </a:xfrm>
            <a:prstGeom prst="rect">
              <a:avLst/>
            </a:prstGeom>
            <a:noFill/>
          </p:spPr>
          <p:txBody>
            <a:bodyPr wrap="square">
              <a:spAutoFit/>
            </a:bodyPr>
            <a:lstStyle/>
            <a:p>
              <a:pPr algn="ctr"/>
              <a:r>
                <a:rPr lang="en-US" sz="3200" b="1" dirty="0">
                  <a:solidFill>
                    <a:schemeClr val="accent3"/>
                  </a:solidFill>
                </a:rPr>
                <a:t>49</a:t>
              </a:r>
              <a:r>
                <a:rPr lang="en-US" sz="2400" b="1" dirty="0">
                  <a:solidFill>
                    <a:schemeClr val="accent3"/>
                  </a:solidFill>
                </a:rPr>
                <a:t>%</a:t>
              </a:r>
              <a:endParaRPr lang="en-US" sz="3200" b="1" dirty="0">
                <a:solidFill>
                  <a:schemeClr val="accent3"/>
                </a:solidFill>
              </a:endParaRPr>
            </a:p>
          </p:txBody>
        </p:sp>
        <p:sp>
          <p:nvSpPr>
            <p:cNvPr id="21" name="TextBox 20">
              <a:extLst>
                <a:ext uri="{FF2B5EF4-FFF2-40B4-BE49-F238E27FC236}">
                  <a16:creationId xmlns:a16="http://schemas.microsoft.com/office/drawing/2014/main" id="{7565993D-82A3-B6C6-78DA-3F8D5D5BA3C4}"/>
                </a:ext>
              </a:extLst>
            </p:cNvPr>
            <p:cNvSpPr txBox="1"/>
            <p:nvPr/>
          </p:nvSpPr>
          <p:spPr>
            <a:xfrm>
              <a:off x="7778593" y="2151072"/>
              <a:ext cx="1736342" cy="646331"/>
            </a:xfrm>
            <a:prstGeom prst="rect">
              <a:avLst/>
            </a:prstGeom>
            <a:noFill/>
          </p:spPr>
          <p:txBody>
            <a:bodyPr wrap="square">
              <a:spAutoFit/>
            </a:bodyPr>
            <a:lstStyle/>
            <a:p>
              <a:pPr algn="ctr"/>
              <a:r>
                <a:rPr lang="en-US" dirty="0"/>
                <a:t>Black Americans</a:t>
              </a:r>
            </a:p>
          </p:txBody>
        </p:sp>
        <p:sp>
          <p:nvSpPr>
            <p:cNvPr id="22" name="TextBox 21">
              <a:extLst>
                <a:ext uri="{FF2B5EF4-FFF2-40B4-BE49-F238E27FC236}">
                  <a16:creationId xmlns:a16="http://schemas.microsoft.com/office/drawing/2014/main" id="{F2A0B31C-13C8-B6C0-246D-E91E606041C8}"/>
                </a:ext>
              </a:extLst>
            </p:cNvPr>
            <p:cNvSpPr txBox="1"/>
            <p:nvPr/>
          </p:nvSpPr>
          <p:spPr>
            <a:xfrm>
              <a:off x="9779479" y="2151072"/>
              <a:ext cx="1736342" cy="369332"/>
            </a:xfrm>
            <a:prstGeom prst="rect">
              <a:avLst/>
            </a:prstGeom>
            <a:noFill/>
          </p:spPr>
          <p:txBody>
            <a:bodyPr wrap="square">
              <a:spAutoFit/>
            </a:bodyPr>
            <a:lstStyle/>
            <a:p>
              <a:pPr algn="ctr"/>
              <a:r>
                <a:rPr lang="en-US" dirty="0"/>
                <a:t>Women</a:t>
              </a:r>
            </a:p>
          </p:txBody>
        </p:sp>
        <p:sp>
          <p:nvSpPr>
            <p:cNvPr id="23" name="TextBox 22">
              <a:extLst>
                <a:ext uri="{FF2B5EF4-FFF2-40B4-BE49-F238E27FC236}">
                  <a16:creationId xmlns:a16="http://schemas.microsoft.com/office/drawing/2014/main" id="{7EBBF224-927F-89BC-8267-AC440196CB67}"/>
                </a:ext>
              </a:extLst>
            </p:cNvPr>
            <p:cNvSpPr txBox="1"/>
            <p:nvPr/>
          </p:nvSpPr>
          <p:spPr>
            <a:xfrm>
              <a:off x="9771296" y="1600801"/>
              <a:ext cx="1744524" cy="584775"/>
            </a:xfrm>
            <a:prstGeom prst="rect">
              <a:avLst/>
            </a:prstGeom>
            <a:noFill/>
          </p:spPr>
          <p:txBody>
            <a:bodyPr wrap="square">
              <a:spAutoFit/>
            </a:bodyPr>
            <a:lstStyle/>
            <a:p>
              <a:pPr algn="ctr"/>
              <a:r>
                <a:rPr lang="en-US" sz="3200" b="1" dirty="0">
                  <a:solidFill>
                    <a:srgbClr val="007985"/>
                  </a:solidFill>
                </a:rPr>
                <a:t>45</a:t>
              </a:r>
              <a:r>
                <a:rPr lang="en-US" sz="2400" b="1" dirty="0">
                  <a:solidFill>
                    <a:srgbClr val="007985"/>
                  </a:solidFill>
                </a:rPr>
                <a:t>%</a:t>
              </a:r>
              <a:endParaRPr lang="en-US" sz="3200" b="1" dirty="0">
                <a:solidFill>
                  <a:srgbClr val="007985"/>
                </a:solidFill>
              </a:endParaRPr>
            </a:p>
          </p:txBody>
        </p:sp>
        <p:sp>
          <p:nvSpPr>
            <p:cNvPr id="25" name="TextBox 24">
              <a:extLst>
                <a:ext uri="{FF2B5EF4-FFF2-40B4-BE49-F238E27FC236}">
                  <a16:creationId xmlns:a16="http://schemas.microsoft.com/office/drawing/2014/main" id="{A095763D-2EAB-5584-CD0F-B90CF29C4B93}"/>
                </a:ext>
              </a:extLst>
            </p:cNvPr>
            <p:cNvSpPr txBox="1"/>
            <p:nvPr/>
          </p:nvSpPr>
          <p:spPr>
            <a:xfrm>
              <a:off x="3836874" y="4098566"/>
              <a:ext cx="1504937" cy="369332"/>
            </a:xfrm>
            <a:prstGeom prst="rect">
              <a:avLst/>
            </a:prstGeom>
            <a:noFill/>
          </p:spPr>
          <p:txBody>
            <a:bodyPr wrap="square">
              <a:spAutoFit/>
            </a:bodyPr>
            <a:lstStyle/>
            <a:p>
              <a:pPr algn="ctr"/>
              <a:r>
                <a:rPr lang="en-US" dirty="0"/>
                <a:t>Gen Z</a:t>
              </a:r>
            </a:p>
          </p:txBody>
        </p:sp>
        <p:sp>
          <p:nvSpPr>
            <p:cNvPr id="26" name="TextBox 25">
              <a:extLst>
                <a:ext uri="{FF2B5EF4-FFF2-40B4-BE49-F238E27FC236}">
                  <a16:creationId xmlns:a16="http://schemas.microsoft.com/office/drawing/2014/main" id="{22CF9830-0752-6A67-2FD9-C89FBE71F9F7}"/>
                </a:ext>
              </a:extLst>
            </p:cNvPr>
            <p:cNvSpPr txBox="1"/>
            <p:nvPr/>
          </p:nvSpPr>
          <p:spPr>
            <a:xfrm>
              <a:off x="5512846" y="4078151"/>
              <a:ext cx="1493366" cy="369332"/>
            </a:xfrm>
            <a:prstGeom prst="rect">
              <a:avLst/>
            </a:prstGeom>
            <a:noFill/>
          </p:spPr>
          <p:txBody>
            <a:bodyPr wrap="square">
              <a:spAutoFit/>
            </a:bodyPr>
            <a:lstStyle/>
            <a:p>
              <a:pPr algn="ctr"/>
              <a:r>
                <a:rPr lang="en-US" dirty="0"/>
                <a:t>Millennials</a:t>
              </a:r>
            </a:p>
          </p:txBody>
        </p:sp>
        <p:sp>
          <p:nvSpPr>
            <p:cNvPr id="27" name="TextBox 26">
              <a:extLst>
                <a:ext uri="{FF2B5EF4-FFF2-40B4-BE49-F238E27FC236}">
                  <a16:creationId xmlns:a16="http://schemas.microsoft.com/office/drawing/2014/main" id="{4F0CBA6C-E765-711E-C0A7-355303880497}"/>
                </a:ext>
              </a:extLst>
            </p:cNvPr>
            <p:cNvSpPr txBox="1"/>
            <p:nvPr/>
          </p:nvSpPr>
          <p:spPr>
            <a:xfrm>
              <a:off x="7177248" y="4100232"/>
              <a:ext cx="1493364" cy="369332"/>
            </a:xfrm>
            <a:prstGeom prst="rect">
              <a:avLst/>
            </a:prstGeom>
            <a:noFill/>
          </p:spPr>
          <p:txBody>
            <a:bodyPr wrap="square">
              <a:spAutoFit/>
            </a:bodyPr>
            <a:lstStyle/>
            <a:p>
              <a:pPr algn="ctr"/>
              <a:r>
                <a:rPr lang="en-US" dirty="0"/>
                <a:t>Gen X</a:t>
              </a:r>
            </a:p>
          </p:txBody>
        </p:sp>
        <p:sp>
          <p:nvSpPr>
            <p:cNvPr id="28" name="TextBox 27">
              <a:extLst>
                <a:ext uri="{FF2B5EF4-FFF2-40B4-BE49-F238E27FC236}">
                  <a16:creationId xmlns:a16="http://schemas.microsoft.com/office/drawing/2014/main" id="{46CFFA6B-3983-3DED-B21E-E92BB006013C}"/>
                </a:ext>
              </a:extLst>
            </p:cNvPr>
            <p:cNvSpPr txBox="1"/>
            <p:nvPr/>
          </p:nvSpPr>
          <p:spPr>
            <a:xfrm>
              <a:off x="3860020" y="3485607"/>
              <a:ext cx="1493365" cy="584775"/>
            </a:xfrm>
            <a:prstGeom prst="rect">
              <a:avLst/>
            </a:prstGeom>
            <a:noFill/>
          </p:spPr>
          <p:txBody>
            <a:bodyPr wrap="square">
              <a:spAutoFit/>
            </a:bodyPr>
            <a:lstStyle/>
            <a:p>
              <a:pPr algn="ctr"/>
              <a:r>
                <a:rPr lang="en-US" sz="3200" b="1" dirty="0">
                  <a:solidFill>
                    <a:schemeClr val="accent5"/>
                  </a:solidFill>
                </a:rPr>
                <a:t>49</a:t>
              </a:r>
              <a:r>
                <a:rPr lang="en-US" sz="2400" b="1" dirty="0">
                  <a:solidFill>
                    <a:schemeClr val="accent5"/>
                  </a:solidFill>
                </a:rPr>
                <a:t>%</a:t>
              </a:r>
              <a:endParaRPr lang="en-US" sz="3200" b="1" dirty="0">
                <a:solidFill>
                  <a:schemeClr val="accent5"/>
                </a:solidFill>
              </a:endParaRPr>
            </a:p>
          </p:txBody>
        </p:sp>
        <p:sp>
          <p:nvSpPr>
            <p:cNvPr id="29" name="TextBox 28">
              <a:extLst>
                <a:ext uri="{FF2B5EF4-FFF2-40B4-BE49-F238E27FC236}">
                  <a16:creationId xmlns:a16="http://schemas.microsoft.com/office/drawing/2014/main" id="{9D84DE05-8803-E6AF-243E-B7E4EB863FC2}"/>
                </a:ext>
              </a:extLst>
            </p:cNvPr>
            <p:cNvSpPr txBox="1"/>
            <p:nvPr/>
          </p:nvSpPr>
          <p:spPr>
            <a:xfrm>
              <a:off x="5501274" y="3484224"/>
              <a:ext cx="1475411" cy="584775"/>
            </a:xfrm>
            <a:prstGeom prst="rect">
              <a:avLst/>
            </a:prstGeom>
            <a:noFill/>
          </p:spPr>
          <p:txBody>
            <a:bodyPr wrap="square">
              <a:spAutoFit/>
            </a:bodyPr>
            <a:lstStyle/>
            <a:p>
              <a:pPr algn="ctr"/>
              <a:r>
                <a:rPr lang="en-US" sz="3200" b="1" dirty="0">
                  <a:solidFill>
                    <a:schemeClr val="accent5"/>
                  </a:solidFill>
                </a:rPr>
                <a:t>46</a:t>
              </a:r>
              <a:r>
                <a:rPr lang="en-US" sz="2400" b="1" dirty="0">
                  <a:solidFill>
                    <a:schemeClr val="accent5"/>
                  </a:solidFill>
                </a:rPr>
                <a:t>%</a:t>
              </a:r>
              <a:endParaRPr lang="en-US" sz="3200" b="1" dirty="0">
                <a:solidFill>
                  <a:schemeClr val="accent5"/>
                </a:solidFill>
              </a:endParaRPr>
            </a:p>
          </p:txBody>
        </p:sp>
        <p:sp>
          <p:nvSpPr>
            <p:cNvPr id="30" name="TextBox 29">
              <a:extLst>
                <a:ext uri="{FF2B5EF4-FFF2-40B4-BE49-F238E27FC236}">
                  <a16:creationId xmlns:a16="http://schemas.microsoft.com/office/drawing/2014/main" id="{7F75776B-48BE-EDF6-13AB-9C59A58A8B6F}"/>
                </a:ext>
              </a:extLst>
            </p:cNvPr>
            <p:cNvSpPr txBox="1"/>
            <p:nvPr/>
          </p:nvSpPr>
          <p:spPr>
            <a:xfrm>
              <a:off x="7177246" y="3482841"/>
              <a:ext cx="1493365" cy="584775"/>
            </a:xfrm>
            <a:prstGeom prst="rect">
              <a:avLst/>
            </a:prstGeom>
            <a:noFill/>
          </p:spPr>
          <p:txBody>
            <a:bodyPr wrap="square">
              <a:spAutoFit/>
            </a:bodyPr>
            <a:lstStyle/>
            <a:p>
              <a:pPr algn="ctr"/>
              <a:r>
                <a:rPr lang="en-US" sz="3200" b="1" dirty="0">
                  <a:solidFill>
                    <a:schemeClr val="accent5"/>
                  </a:solidFill>
                </a:rPr>
                <a:t>45</a:t>
              </a:r>
              <a:r>
                <a:rPr lang="en-US" sz="2400" b="1" dirty="0">
                  <a:solidFill>
                    <a:schemeClr val="accent5"/>
                  </a:solidFill>
                </a:rPr>
                <a:t>%</a:t>
              </a:r>
              <a:endParaRPr lang="en-US" sz="3200" b="1" dirty="0">
                <a:solidFill>
                  <a:schemeClr val="accent5"/>
                </a:solidFill>
              </a:endParaRPr>
            </a:p>
          </p:txBody>
        </p:sp>
        <p:cxnSp>
          <p:nvCxnSpPr>
            <p:cNvPr id="38" name="Straight Connector 37">
              <a:extLst>
                <a:ext uri="{FF2B5EF4-FFF2-40B4-BE49-F238E27FC236}">
                  <a16:creationId xmlns:a16="http://schemas.microsoft.com/office/drawing/2014/main" id="{27DC77BF-4CA0-6B95-EB8A-2C42CBEC916F}"/>
                </a:ext>
              </a:extLst>
            </p:cNvPr>
            <p:cNvCxnSpPr>
              <a:cxnSpLocks/>
            </p:cNvCxnSpPr>
            <p:nvPr/>
          </p:nvCxnSpPr>
          <p:spPr>
            <a:xfrm>
              <a:off x="5184475" y="2626392"/>
              <a:ext cx="0" cy="62086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733C5D6-CB04-180E-D2BD-A3A430AA4859}"/>
                </a:ext>
              </a:extLst>
            </p:cNvPr>
            <p:cNvCxnSpPr>
              <a:cxnSpLocks/>
            </p:cNvCxnSpPr>
            <p:nvPr/>
          </p:nvCxnSpPr>
          <p:spPr>
            <a:xfrm>
              <a:off x="6235683" y="2613926"/>
              <a:ext cx="0" cy="62086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2101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AB568C3-C9CA-2E3A-8771-305CC80D0AC2}"/>
              </a:ext>
            </a:extLst>
          </p:cNvPr>
          <p:cNvSpPr/>
          <p:nvPr/>
        </p:nvSpPr>
        <p:spPr>
          <a:xfrm>
            <a:off x="700595" y="1650855"/>
            <a:ext cx="4647783" cy="3100943"/>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B1D431-AFCA-DE8D-9959-CE71765EB5CC}"/>
              </a:ext>
            </a:extLst>
          </p:cNvPr>
          <p:cNvSpPr>
            <a:spLocks noGrp="1"/>
          </p:cNvSpPr>
          <p:nvPr>
            <p:ph type="title"/>
          </p:nvPr>
        </p:nvSpPr>
        <p:spPr/>
        <p:txBody>
          <a:bodyPr/>
          <a:lstStyle/>
          <a:p>
            <a:r>
              <a:rPr lang="en-US" dirty="0"/>
              <a:t>A Generational Shift is Underway </a:t>
            </a:r>
          </a:p>
        </p:txBody>
      </p:sp>
      <p:sp>
        <p:nvSpPr>
          <p:cNvPr id="3" name="Text Placeholder 2">
            <a:extLst>
              <a:ext uri="{FF2B5EF4-FFF2-40B4-BE49-F238E27FC236}">
                <a16:creationId xmlns:a16="http://schemas.microsoft.com/office/drawing/2014/main" id="{2DCF7A7E-9597-1848-A7AB-48C693D01A1D}"/>
              </a:ext>
            </a:extLst>
          </p:cNvPr>
          <p:cNvSpPr>
            <a:spLocks noGrp="1"/>
          </p:cNvSpPr>
          <p:nvPr>
            <p:ph type="body" sz="quarter" idx="14"/>
          </p:nvPr>
        </p:nvSpPr>
        <p:spPr>
          <a:xfrm>
            <a:off x="414617" y="5798875"/>
            <a:ext cx="5346858" cy="658368"/>
          </a:xfrm>
        </p:spPr>
        <p:txBody>
          <a:bodyPr/>
          <a:lstStyle/>
          <a:p>
            <a:r>
              <a:rPr lang="en-US" dirty="0"/>
              <a:t>1 On 14 of the 15 specific financial matters in this study. </a:t>
            </a:r>
          </a:p>
          <a:p>
            <a:r>
              <a:rPr lang="en-US" dirty="0"/>
              <a:t>2 On 9 of the 15 specific financial matters in this study.</a:t>
            </a:r>
          </a:p>
        </p:txBody>
      </p:sp>
      <p:sp>
        <p:nvSpPr>
          <p:cNvPr id="5" name="TextBox 4">
            <a:extLst>
              <a:ext uri="{FF2B5EF4-FFF2-40B4-BE49-F238E27FC236}">
                <a16:creationId xmlns:a16="http://schemas.microsoft.com/office/drawing/2014/main" id="{9F0D3C16-DF3A-916F-629B-7A8736C7FA76}"/>
              </a:ext>
            </a:extLst>
          </p:cNvPr>
          <p:cNvSpPr txBox="1"/>
          <p:nvPr/>
        </p:nvSpPr>
        <p:spPr>
          <a:xfrm>
            <a:off x="6212654" y="2357969"/>
            <a:ext cx="5278751" cy="2142061"/>
          </a:xfrm>
          <a:prstGeom prst="rect">
            <a:avLst/>
          </a:prstGeom>
          <a:noFill/>
        </p:spPr>
        <p:txBody>
          <a:bodyPr wrap="square" rtlCol="0">
            <a:spAutoFit/>
          </a:bodyPr>
          <a:lstStyle/>
          <a:p>
            <a:pPr marL="342900" marR="0" lvl="0" indent="-342900">
              <a:lnSpc>
                <a:spcPct val="107000"/>
              </a:lnSpc>
              <a:spcBef>
                <a:spcPts val="0"/>
              </a:spcBef>
              <a:spcAft>
                <a:spcPts val="800"/>
              </a:spcAft>
              <a:buClr>
                <a:schemeClr val="tx2"/>
              </a:buClr>
              <a:buFont typeface="Arial" panose="020B0604020202020204" pitchFamily="34" charset="0"/>
              <a:buChar char="•"/>
              <a:tabLst>
                <a:tab pos="457200" algn="l"/>
              </a:tabLst>
            </a:pPr>
            <a:r>
              <a:rPr lang="en-US" sz="2400" kern="100" dirty="0">
                <a:effectLst/>
                <a:ea typeface="Aptos" panose="020B0004020202020204" pitchFamily="34" charset="0"/>
                <a:cs typeface="Times New Roman" panose="02020603050405020304" pitchFamily="18" charset="0"/>
              </a:rPr>
              <a:t>In 2022, </a:t>
            </a:r>
            <a:r>
              <a:rPr lang="en-US" sz="2400" b="1" kern="100" dirty="0">
                <a:solidFill>
                  <a:schemeClr val="accent1"/>
                </a:solidFill>
                <a:effectLst/>
                <a:ea typeface="Aptos" panose="020B0004020202020204" pitchFamily="34" charset="0"/>
                <a:cs typeface="Times New Roman" panose="02020603050405020304" pitchFamily="18" charset="0"/>
              </a:rPr>
              <a:t>Gen X </a:t>
            </a:r>
            <a:r>
              <a:rPr lang="en-US" sz="2400" kern="100" dirty="0">
                <a:effectLst/>
                <a:ea typeface="Aptos" panose="020B0004020202020204" pitchFamily="34" charset="0"/>
                <a:cs typeface="Times New Roman" panose="02020603050405020304" pitchFamily="18" charset="0"/>
              </a:rPr>
              <a:t>was “most concerned” about financial issues</a:t>
            </a:r>
            <a:r>
              <a:rPr lang="en-US" kern="100" baseline="30000" dirty="0">
                <a:effectLst/>
                <a:ea typeface="Aptos" panose="020B0004020202020204" pitchFamily="34" charset="0"/>
                <a:cs typeface="Times New Roman" panose="02020603050405020304" pitchFamily="18" charset="0"/>
              </a:rPr>
              <a:t>1</a:t>
            </a:r>
            <a:r>
              <a:rPr lang="en-US" sz="2400" kern="100" dirty="0">
                <a:effectLst/>
                <a:ea typeface="Aptos" panose="020B0004020202020204" pitchFamily="34" charset="0"/>
                <a:cs typeface="Times New Roman" panose="02020603050405020304" pitchFamily="18" charset="0"/>
              </a:rPr>
              <a:t>.</a:t>
            </a:r>
          </a:p>
          <a:p>
            <a:pPr marL="342900" marR="0" lvl="0" indent="-342900">
              <a:lnSpc>
                <a:spcPct val="107000"/>
              </a:lnSpc>
              <a:spcBef>
                <a:spcPts val="0"/>
              </a:spcBef>
              <a:spcAft>
                <a:spcPts val="800"/>
              </a:spcAft>
              <a:buClr>
                <a:schemeClr val="tx2"/>
              </a:buClr>
              <a:buFont typeface="Arial" panose="020B0604020202020204" pitchFamily="34" charset="0"/>
              <a:buChar char="•"/>
              <a:tabLst>
                <a:tab pos="457200" algn="l"/>
              </a:tabLst>
            </a:pPr>
            <a:r>
              <a:rPr lang="en-US" sz="2400" kern="100" dirty="0">
                <a:effectLst/>
                <a:ea typeface="Aptos" panose="020B0004020202020204" pitchFamily="34" charset="0"/>
                <a:cs typeface="Times New Roman" panose="02020603050405020304" pitchFamily="18" charset="0"/>
              </a:rPr>
              <a:t>For the second consecutive year, </a:t>
            </a:r>
            <a:r>
              <a:rPr lang="en-US" sz="2400" b="1" kern="100" dirty="0">
                <a:solidFill>
                  <a:schemeClr val="accent1"/>
                </a:solidFill>
                <a:effectLst/>
                <a:ea typeface="Aptos" panose="020B0004020202020204" pitchFamily="34" charset="0"/>
                <a:cs typeface="Times New Roman" panose="02020603050405020304" pitchFamily="18" charset="0"/>
              </a:rPr>
              <a:t>Millennials</a:t>
            </a:r>
            <a:r>
              <a:rPr lang="en-US" sz="2400" kern="100" dirty="0">
                <a:effectLst/>
                <a:ea typeface="Aptos" panose="020B0004020202020204" pitchFamily="34" charset="0"/>
                <a:cs typeface="Times New Roman" panose="02020603050405020304" pitchFamily="18" charset="0"/>
              </a:rPr>
              <a:t> Expressed the highest overall financial concern (36%)</a:t>
            </a:r>
            <a:r>
              <a:rPr lang="en-US" kern="100" baseline="30000" dirty="0">
                <a:effectLst/>
                <a:ea typeface="Aptos" panose="020B0004020202020204" pitchFamily="34" charset="0"/>
                <a:cs typeface="Times New Roman" panose="02020603050405020304" pitchFamily="18" charset="0"/>
              </a:rPr>
              <a:t>2</a:t>
            </a:r>
            <a:r>
              <a:rPr lang="en-US" sz="2400" kern="100" dirty="0">
                <a:effectLst/>
                <a:ea typeface="Aptos" panose="020B0004020202020204" pitchFamily="34" charset="0"/>
                <a:cs typeface="Times New Roman" panose="02020603050405020304" pitchFamily="18" charset="0"/>
              </a:rPr>
              <a:t>. </a:t>
            </a:r>
          </a:p>
        </p:txBody>
      </p:sp>
      <p:pic>
        <p:nvPicPr>
          <p:cNvPr id="12" name="Picture 11" descr="A group of people standing together&#10;&#10;Description automatically generated">
            <a:extLst>
              <a:ext uri="{FF2B5EF4-FFF2-40B4-BE49-F238E27FC236}">
                <a16:creationId xmlns:a16="http://schemas.microsoft.com/office/drawing/2014/main" id="{7C5FA23E-C9B3-81D5-E29C-D70FBB414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870" y="1780251"/>
            <a:ext cx="4647783" cy="3100943"/>
          </a:xfrm>
          <a:prstGeom prst="rect">
            <a:avLst/>
          </a:prstGeom>
          <a:effectLst>
            <a:outerShdw blurRad="50800" dist="38100" dir="8100000" algn="tr" rotWithShape="0">
              <a:prstClr val="black">
                <a:alpha val="40000"/>
              </a:prstClr>
            </a:outerShdw>
          </a:effectLst>
        </p:spPr>
      </p:pic>
      <p:sp>
        <p:nvSpPr>
          <p:cNvPr id="14" name="TextBox 13">
            <a:extLst>
              <a:ext uri="{FF2B5EF4-FFF2-40B4-BE49-F238E27FC236}">
                <a16:creationId xmlns:a16="http://schemas.microsoft.com/office/drawing/2014/main" id="{FD38F9B8-64B3-7959-82AB-6E23A46D0DFA}"/>
              </a:ext>
            </a:extLst>
          </p:cNvPr>
          <p:cNvSpPr txBox="1"/>
          <p:nvPr/>
        </p:nvSpPr>
        <p:spPr>
          <a:xfrm>
            <a:off x="414617" y="6422706"/>
            <a:ext cx="6806241" cy="215444"/>
          </a:xfrm>
          <a:prstGeom prst="rect">
            <a:avLst/>
          </a:prstGeom>
          <a:noFill/>
        </p:spPr>
        <p:txBody>
          <a:bodyPr wrap="square" rtlCol="0">
            <a:spAutoFit/>
          </a:bodyPr>
          <a:lstStyle/>
          <a:p>
            <a:r>
              <a:rPr lang="en-US" sz="800" dirty="0"/>
              <a:t>Source: </a:t>
            </a:r>
            <a:r>
              <a:rPr lang="en-US" sz="800" i="1" dirty="0"/>
              <a:t>2024 Insurance Barometer Study</a:t>
            </a:r>
            <a:r>
              <a:rPr lang="en-US" sz="800" dirty="0"/>
              <a:t>, LIMRA and Life Happens.</a:t>
            </a:r>
          </a:p>
        </p:txBody>
      </p:sp>
    </p:spTree>
    <p:extLst>
      <p:ext uri="{BB962C8B-B14F-4D97-AF65-F5344CB8AC3E}">
        <p14:creationId xmlns:p14="http://schemas.microsoft.com/office/powerpoint/2010/main" val="1928303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4FE0C-032C-174C-6F3E-1DD4956A0388}"/>
              </a:ext>
            </a:extLst>
          </p:cNvPr>
          <p:cNvSpPr>
            <a:spLocks noGrp="1"/>
          </p:cNvSpPr>
          <p:nvPr>
            <p:ph type="title"/>
          </p:nvPr>
        </p:nvSpPr>
        <p:spPr/>
        <p:txBody>
          <a:bodyPr/>
          <a:lstStyle/>
          <a:p>
            <a:r>
              <a:rPr lang="en-US" dirty="0"/>
              <a:t>Top Financial Concern by Generation</a:t>
            </a:r>
          </a:p>
        </p:txBody>
      </p:sp>
      <p:grpSp>
        <p:nvGrpSpPr>
          <p:cNvPr id="34" name="Group 33">
            <a:extLst>
              <a:ext uri="{FF2B5EF4-FFF2-40B4-BE49-F238E27FC236}">
                <a16:creationId xmlns:a16="http://schemas.microsoft.com/office/drawing/2014/main" id="{9FAA2549-1109-A8D5-AA42-824A8F9C307B}"/>
              </a:ext>
            </a:extLst>
          </p:cNvPr>
          <p:cNvGrpSpPr/>
          <p:nvPr/>
        </p:nvGrpSpPr>
        <p:grpSpPr>
          <a:xfrm>
            <a:off x="1905502" y="1149929"/>
            <a:ext cx="8380996" cy="4875522"/>
            <a:chOff x="1454212" y="1098170"/>
            <a:chExt cx="8380996" cy="4875522"/>
          </a:xfrm>
        </p:grpSpPr>
        <p:grpSp>
          <p:nvGrpSpPr>
            <p:cNvPr id="9" name="Group 8">
              <a:extLst>
                <a:ext uri="{FF2B5EF4-FFF2-40B4-BE49-F238E27FC236}">
                  <a16:creationId xmlns:a16="http://schemas.microsoft.com/office/drawing/2014/main" id="{EED58337-668D-47B4-93ED-BAD60AE06D6A}"/>
                </a:ext>
              </a:extLst>
            </p:cNvPr>
            <p:cNvGrpSpPr/>
            <p:nvPr/>
          </p:nvGrpSpPr>
          <p:grpSpPr>
            <a:xfrm>
              <a:off x="1454212" y="1098170"/>
              <a:ext cx="8380996" cy="4875522"/>
              <a:chOff x="1003291" y="1332437"/>
              <a:chExt cx="8380996" cy="4875522"/>
            </a:xfrm>
          </p:grpSpPr>
          <p:sp>
            <p:nvSpPr>
              <p:cNvPr id="4" name="Rectangle: Rounded Corners 3">
                <a:extLst>
                  <a:ext uri="{FF2B5EF4-FFF2-40B4-BE49-F238E27FC236}">
                    <a16:creationId xmlns:a16="http://schemas.microsoft.com/office/drawing/2014/main" id="{2135D7AD-4EEB-3BDD-F6DB-63D404E82AC0}"/>
                  </a:ext>
                </a:extLst>
              </p:cNvPr>
              <p:cNvSpPr/>
              <p:nvPr/>
            </p:nvSpPr>
            <p:spPr>
              <a:xfrm>
                <a:off x="1003291" y="1362974"/>
                <a:ext cx="4070902" cy="4844985"/>
              </a:xfrm>
              <a:prstGeom prst="roundRect">
                <a:avLst/>
              </a:prstGeom>
              <a:solidFill>
                <a:schemeClr val="accent1"/>
              </a:solidFill>
              <a:ln>
                <a:solidFill>
                  <a:schemeClr val="bg2">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92137F1-084C-01C6-54E7-B4EF7327C605}"/>
                  </a:ext>
                </a:extLst>
              </p:cNvPr>
              <p:cNvSpPr txBox="1"/>
              <p:nvPr/>
            </p:nvSpPr>
            <p:spPr>
              <a:xfrm>
                <a:off x="1481674" y="1616231"/>
                <a:ext cx="3114136" cy="1015663"/>
              </a:xfrm>
              <a:prstGeom prst="rect">
                <a:avLst/>
              </a:prstGeom>
              <a:noFill/>
            </p:spPr>
            <p:txBody>
              <a:bodyPr wrap="square" rtlCol="0">
                <a:spAutoFit/>
              </a:bodyPr>
              <a:lstStyle/>
              <a:p>
                <a:pPr algn="ctr"/>
                <a:r>
                  <a:rPr lang="en-US" sz="2000" dirty="0"/>
                  <a:t>Having Enough Money for a Comfortable Retirement (2024) </a:t>
                </a:r>
              </a:p>
            </p:txBody>
          </p:sp>
          <p:sp>
            <p:nvSpPr>
              <p:cNvPr id="7" name="Rectangle: Rounded Corners 6">
                <a:extLst>
                  <a:ext uri="{FF2B5EF4-FFF2-40B4-BE49-F238E27FC236}">
                    <a16:creationId xmlns:a16="http://schemas.microsoft.com/office/drawing/2014/main" id="{2A661B70-014C-28B7-42A8-453D16307C9A}"/>
                  </a:ext>
                </a:extLst>
              </p:cNvPr>
              <p:cNvSpPr/>
              <p:nvPr/>
            </p:nvSpPr>
            <p:spPr>
              <a:xfrm>
                <a:off x="5313385" y="1332437"/>
                <a:ext cx="4070902" cy="4875521"/>
              </a:xfrm>
              <a:prstGeom prst="roundRect">
                <a:avLst/>
              </a:prstGeom>
              <a:solidFill>
                <a:schemeClr val="accent1"/>
              </a:solidFill>
              <a:ln>
                <a:solidFill>
                  <a:schemeClr val="bg2">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69B850C-01EE-B510-680A-5121F189E679}"/>
                  </a:ext>
                </a:extLst>
              </p:cNvPr>
              <p:cNvSpPr txBox="1"/>
              <p:nvPr/>
            </p:nvSpPr>
            <p:spPr>
              <a:xfrm>
                <a:off x="5791768" y="1626752"/>
                <a:ext cx="3114136" cy="1015663"/>
              </a:xfrm>
              <a:prstGeom prst="rect">
                <a:avLst/>
              </a:prstGeom>
              <a:noFill/>
            </p:spPr>
            <p:txBody>
              <a:bodyPr wrap="square" rtlCol="0">
                <a:spAutoFit/>
              </a:bodyPr>
              <a:lstStyle/>
              <a:p>
                <a:pPr algn="ctr"/>
                <a:r>
                  <a:rPr lang="en-US" sz="2000" dirty="0"/>
                  <a:t>Having Enough Money for a Comfortable Retirement (2022) </a:t>
                </a:r>
              </a:p>
            </p:txBody>
          </p:sp>
        </p:grpSp>
        <p:sp>
          <p:nvSpPr>
            <p:cNvPr id="15" name="TextBox 14">
              <a:extLst>
                <a:ext uri="{FF2B5EF4-FFF2-40B4-BE49-F238E27FC236}">
                  <a16:creationId xmlns:a16="http://schemas.microsoft.com/office/drawing/2014/main" id="{5EB957C3-CD4B-96AD-3966-CC65A18C6639}"/>
                </a:ext>
              </a:extLst>
            </p:cNvPr>
            <p:cNvSpPr txBox="1"/>
            <p:nvPr/>
          </p:nvSpPr>
          <p:spPr>
            <a:xfrm>
              <a:off x="2882556" y="2838193"/>
              <a:ext cx="1177690" cy="461665"/>
            </a:xfrm>
            <a:prstGeom prst="rect">
              <a:avLst/>
            </a:prstGeom>
            <a:noFill/>
          </p:spPr>
          <p:txBody>
            <a:bodyPr wrap="square" rtlCol="0">
              <a:spAutoFit/>
            </a:bodyPr>
            <a:lstStyle/>
            <a:p>
              <a:pPr algn="ctr"/>
              <a:r>
                <a:rPr lang="en-US" sz="2400" b="1" dirty="0"/>
                <a:t>54</a:t>
              </a:r>
              <a:r>
                <a:rPr lang="en-US" b="1" dirty="0"/>
                <a:t>%</a:t>
              </a:r>
              <a:endParaRPr lang="en-US" sz="2400" b="1" dirty="0"/>
            </a:p>
          </p:txBody>
        </p:sp>
        <p:sp>
          <p:nvSpPr>
            <p:cNvPr id="16" name="TextBox 15">
              <a:extLst>
                <a:ext uri="{FF2B5EF4-FFF2-40B4-BE49-F238E27FC236}">
                  <a16:creationId xmlns:a16="http://schemas.microsoft.com/office/drawing/2014/main" id="{BF9B060F-C5DE-4CBE-5D4E-4E040FFB9CE5}"/>
                </a:ext>
              </a:extLst>
            </p:cNvPr>
            <p:cNvSpPr txBox="1"/>
            <p:nvPr/>
          </p:nvSpPr>
          <p:spPr>
            <a:xfrm>
              <a:off x="2910059" y="3431245"/>
              <a:ext cx="1177690" cy="461665"/>
            </a:xfrm>
            <a:prstGeom prst="rect">
              <a:avLst/>
            </a:prstGeom>
            <a:noFill/>
          </p:spPr>
          <p:txBody>
            <a:bodyPr wrap="square" rtlCol="0">
              <a:spAutoFit/>
            </a:bodyPr>
            <a:lstStyle/>
            <a:p>
              <a:pPr algn="ctr"/>
              <a:r>
                <a:rPr lang="en-US" sz="2400" b="1" dirty="0"/>
                <a:t>48</a:t>
              </a:r>
              <a:r>
                <a:rPr lang="en-US" b="1" dirty="0"/>
                <a:t>%</a:t>
              </a:r>
              <a:endParaRPr lang="en-US" sz="2400" b="1" dirty="0"/>
            </a:p>
          </p:txBody>
        </p:sp>
        <p:sp>
          <p:nvSpPr>
            <p:cNvPr id="17" name="TextBox 16">
              <a:extLst>
                <a:ext uri="{FF2B5EF4-FFF2-40B4-BE49-F238E27FC236}">
                  <a16:creationId xmlns:a16="http://schemas.microsoft.com/office/drawing/2014/main" id="{A7EF61FD-1854-9E47-A3DF-133D56BCEF22}"/>
                </a:ext>
              </a:extLst>
            </p:cNvPr>
            <p:cNvSpPr txBox="1"/>
            <p:nvPr/>
          </p:nvSpPr>
          <p:spPr>
            <a:xfrm>
              <a:off x="2910059" y="4030083"/>
              <a:ext cx="1177690" cy="461665"/>
            </a:xfrm>
            <a:prstGeom prst="rect">
              <a:avLst/>
            </a:prstGeom>
            <a:noFill/>
          </p:spPr>
          <p:txBody>
            <a:bodyPr wrap="square" rtlCol="0">
              <a:spAutoFit/>
            </a:bodyPr>
            <a:lstStyle/>
            <a:p>
              <a:pPr algn="ctr"/>
              <a:r>
                <a:rPr lang="en-US" sz="2400" b="1" dirty="0"/>
                <a:t>29</a:t>
              </a:r>
              <a:r>
                <a:rPr lang="en-US" b="1" dirty="0"/>
                <a:t>%</a:t>
              </a:r>
              <a:endParaRPr lang="en-US" sz="2400" b="1" dirty="0"/>
            </a:p>
          </p:txBody>
        </p:sp>
        <p:sp>
          <p:nvSpPr>
            <p:cNvPr id="18" name="TextBox 17">
              <a:extLst>
                <a:ext uri="{FF2B5EF4-FFF2-40B4-BE49-F238E27FC236}">
                  <a16:creationId xmlns:a16="http://schemas.microsoft.com/office/drawing/2014/main" id="{623B4920-CCF2-D81D-9AA4-38D2EE845A48}"/>
                </a:ext>
              </a:extLst>
            </p:cNvPr>
            <p:cNvSpPr txBox="1"/>
            <p:nvPr/>
          </p:nvSpPr>
          <p:spPr>
            <a:xfrm>
              <a:off x="7205161" y="3431245"/>
              <a:ext cx="1177690" cy="461665"/>
            </a:xfrm>
            <a:prstGeom prst="rect">
              <a:avLst/>
            </a:prstGeom>
            <a:noFill/>
          </p:spPr>
          <p:txBody>
            <a:bodyPr wrap="square" rtlCol="0">
              <a:spAutoFit/>
            </a:bodyPr>
            <a:lstStyle/>
            <a:p>
              <a:pPr algn="ctr"/>
              <a:r>
                <a:rPr lang="en-US" sz="2400" b="1" dirty="0"/>
                <a:t>52</a:t>
              </a:r>
              <a:r>
                <a:rPr lang="en-US" b="1" dirty="0"/>
                <a:t>%</a:t>
              </a:r>
              <a:endParaRPr lang="en-US" sz="2400" b="1" dirty="0"/>
            </a:p>
          </p:txBody>
        </p:sp>
        <p:sp>
          <p:nvSpPr>
            <p:cNvPr id="19" name="TextBox 18">
              <a:extLst>
                <a:ext uri="{FF2B5EF4-FFF2-40B4-BE49-F238E27FC236}">
                  <a16:creationId xmlns:a16="http://schemas.microsoft.com/office/drawing/2014/main" id="{5001A737-F346-F49E-E75B-57526864B2D8}"/>
                </a:ext>
              </a:extLst>
            </p:cNvPr>
            <p:cNvSpPr txBox="1"/>
            <p:nvPr/>
          </p:nvSpPr>
          <p:spPr>
            <a:xfrm>
              <a:off x="7204341" y="4024055"/>
              <a:ext cx="1177690" cy="461665"/>
            </a:xfrm>
            <a:prstGeom prst="rect">
              <a:avLst/>
            </a:prstGeom>
            <a:noFill/>
          </p:spPr>
          <p:txBody>
            <a:bodyPr wrap="square" rtlCol="0">
              <a:spAutoFit/>
            </a:bodyPr>
            <a:lstStyle/>
            <a:p>
              <a:pPr algn="ctr"/>
              <a:r>
                <a:rPr lang="en-US" sz="2400" b="1" dirty="0"/>
                <a:t>29</a:t>
              </a:r>
              <a:r>
                <a:rPr lang="en-US" b="1" dirty="0"/>
                <a:t>%</a:t>
              </a:r>
              <a:endParaRPr lang="en-US" sz="2400" b="1" dirty="0"/>
            </a:p>
          </p:txBody>
        </p:sp>
        <p:sp>
          <p:nvSpPr>
            <p:cNvPr id="20" name="TextBox 19">
              <a:extLst>
                <a:ext uri="{FF2B5EF4-FFF2-40B4-BE49-F238E27FC236}">
                  <a16:creationId xmlns:a16="http://schemas.microsoft.com/office/drawing/2014/main" id="{12F678F7-EED0-3C04-104B-49469182B96A}"/>
                </a:ext>
              </a:extLst>
            </p:cNvPr>
            <p:cNvSpPr txBox="1"/>
            <p:nvPr/>
          </p:nvSpPr>
          <p:spPr>
            <a:xfrm>
              <a:off x="7205161" y="4646389"/>
              <a:ext cx="1177690" cy="461665"/>
            </a:xfrm>
            <a:prstGeom prst="rect">
              <a:avLst/>
            </a:prstGeom>
            <a:noFill/>
          </p:spPr>
          <p:txBody>
            <a:bodyPr wrap="square" rtlCol="0">
              <a:spAutoFit/>
            </a:bodyPr>
            <a:lstStyle/>
            <a:p>
              <a:pPr algn="ctr"/>
              <a:r>
                <a:rPr lang="en-US" sz="2400" b="1" dirty="0"/>
                <a:t>43</a:t>
              </a:r>
              <a:r>
                <a:rPr lang="en-US" b="1" dirty="0"/>
                <a:t>%</a:t>
              </a:r>
              <a:endParaRPr lang="en-US" sz="2400" b="1" dirty="0"/>
            </a:p>
          </p:txBody>
        </p:sp>
        <p:sp>
          <p:nvSpPr>
            <p:cNvPr id="24" name="TextBox 23">
              <a:extLst>
                <a:ext uri="{FF2B5EF4-FFF2-40B4-BE49-F238E27FC236}">
                  <a16:creationId xmlns:a16="http://schemas.microsoft.com/office/drawing/2014/main" id="{2D74BEE0-96AB-F2D2-3B56-C46F1EF1D0E8}"/>
                </a:ext>
              </a:extLst>
            </p:cNvPr>
            <p:cNvSpPr txBox="1"/>
            <p:nvPr/>
          </p:nvSpPr>
          <p:spPr>
            <a:xfrm>
              <a:off x="2895067" y="4722057"/>
              <a:ext cx="1177690" cy="461665"/>
            </a:xfrm>
            <a:prstGeom prst="rect">
              <a:avLst/>
            </a:prstGeom>
            <a:noFill/>
          </p:spPr>
          <p:txBody>
            <a:bodyPr wrap="square" rtlCol="0">
              <a:spAutoFit/>
            </a:bodyPr>
            <a:lstStyle/>
            <a:p>
              <a:pPr algn="ctr"/>
              <a:r>
                <a:rPr lang="en-US" sz="2400" b="1" dirty="0"/>
                <a:t>44</a:t>
              </a:r>
              <a:r>
                <a:rPr lang="en-US" b="1" dirty="0"/>
                <a:t>%</a:t>
              </a:r>
              <a:endParaRPr lang="en-US" sz="2400" b="1" dirty="0"/>
            </a:p>
          </p:txBody>
        </p:sp>
        <p:sp>
          <p:nvSpPr>
            <p:cNvPr id="26" name="Rectangle: Rounded Corners 25">
              <a:extLst>
                <a:ext uri="{FF2B5EF4-FFF2-40B4-BE49-F238E27FC236}">
                  <a16:creationId xmlns:a16="http://schemas.microsoft.com/office/drawing/2014/main" id="{BA7F7818-C0AB-E905-12FE-6018D4A5C909}"/>
                </a:ext>
              </a:extLst>
            </p:cNvPr>
            <p:cNvSpPr/>
            <p:nvPr/>
          </p:nvSpPr>
          <p:spPr>
            <a:xfrm>
              <a:off x="4572041" y="2850848"/>
              <a:ext cx="2129393" cy="425934"/>
            </a:xfrm>
            <a:prstGeom prst="roundRect">
              <a:avLst>
                <a:gd name="adj" fmla="val 50000"/>
              </a:avLst>
            </a:prstGeom>
            <a:solidFill>
              <a:schemeClr val="bg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623FCBDB-A232-9C41-5D77-56B9CAD759B9}"/>
                </a:ext>
              </a:extLst>
            </p:cNvPr>
            <p:cNvSpPr/>
            <p:nvPr/>
          </p:nvSpPr>
          <p:spPr>
            <a:xfrm>
              <a:off x="4569819" y="3455317"/>
              <a:ext cx="2129393" cy="425934"/>
            </a:xfrm>
            <a:prstGeom prst="roundRect">
              <a:avLst>
                <a:gd name="adj" fmla="val 50000"/>
              </a:avLst>
            </a:prstGeom>
            <a:solidFill>
              <a:schemeClr val="bg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EEA222E5-A5AC-7D8F-DE21-6C286E602315}"/>
                </a:ext>
              </a:extLst>
            </p:cNvPr>
            <p:cNvSpPr/>
            <p:nvPr/>
          </p:nvSpPr>
          <p:spPr>
            <a:xfrm>
              <a:off x="4567597" y="4059786"/>
              <a:ext cx="2129393" cy="425934"/>
            </a:xfrm>
            <a:prstGeom prst="roundRect">
              <a:avLst>
                <a:gd name="adj" fmla="val 50000"/>
              </a:avLst>
            </a:prstGeom>
            <a:solidFill>
              <a:schemeClr val="bg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FB3C317B-D315-F3C6-BD4A-1D17AD5BA079}"/>
                </a:ext>
              </a:extLst>
            </p:cNvPr>
            <p:cNvSpPr/>
            <p:nvPr/>
          </p:nvSpPr>
          <p:spPr>
            <a:xfrm>
              <a:off x="4565375" y="4664255"/>
              <a:ext cx="2129393" cy="425934"/>
            </a:xfrm>
            <a:prstGeom prst="roundRect">
              <a:avLst>
                <a:gd name="adj" fmla="val 50000"/>
              </a:avLst>
            </a:prstGeom>
            <a:solidFill>
              <a:schemeClr val="bg2">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13472C-8380-D7A3-6CFE-C43661F6CCD1}"/>
                </a:ext>
              </a:extLst>
            </p:cNvPr>
            <p:cNvSpPr txBox="1"/>
            <p:nvPr/>
          </p:nvSpPr>
          <p:spPr>
            <a:xfrm>
              <a:off x="4734623" y="2880695"/>
              <a:ext cx="1820174" cy="369332"/>
            </a:xfrm>
            <a:prstGeom prst="rect">
              <a:avLst/>
            </a:prstGeom>
            <a:noFill/>
          </p:spPr>
          <p:txBody>
            <a:bodyPr wrap="square" rtlCol="0">
              <a:spAutoFit/>
            </a:bodyPr>
            <a:lstStyle/>
            <a:p>
              <a:pPr algn="ctr"/>
              <a:r>
                <a:rPr lang="en-US" dirty="0"/>
                <a:t>Millennials</a:t>
              </a:r>
            </a:p>
          </p:txBody>
        </p:sp>
        <p:sp>
          <p:nvSpPr>
            <p:cNvPr id="30" name="TextBox 29">
              <a:extLst>
                <a:ext uri="{FF2B5EF4-FFF2-40B4-BE49-F238E27FC236}">
                  <a16:creationId xmlns:a16="http://schemas.microsoft.com/office/drawing/2014/main" id="{5B7893D8-4053-1102-98A4-9C5D026EB1A6}"/>
                </a:ext>
              </a:extLst>
            </p:cNvPr>
            <p:cNvSpPr txBox="1"/>
            <p:nvPr/>
          </p:nvSpPr>
          <p:spPr>
            <a:xfrm>
              <a:off x="4734623" y="3477412"/>
              <a:ext cx="1820174" cy="369332"/>
            </a:xfrm>
            <a:prstGeom prst="rect">
              <a:avLst/>
            </a:prstGeom>
            <a:noFill/>
          </p:spPr>
          <p:txBody>
            <a:bodyPr wrap="square" rtlCol="0">
              <a:spAutoFit/>
            </a:bodyPr>
            <a:lstStyle/>
            <a:p>
              <a:pPr algn="ctr"/>
              <a:r>
                <a:rPr lang="en-US" dirty="0"/>
                <a:t>Gen X</a:t>
              </a:r>
            </a:p>
          </p:txBody>
        </p:sp>
        <p:sp>
          <p:nvSpPr>
            <p:cNvPr id="31" name="TextBox 30">
              <a:extLst>
                <a:ext uri="{FF2B5EF4-FFF2-40B4-BE49-F238E27FC236}">
                  <a16:creationId xmlns:a16="http://schemas.microsoft.com/office/drawing/2014/main" id="{551CB37A-5D03-9E08-CF1C-E4ADF9F162B3}"/>
                </a:ext>
              </a:extLst>
            </p:cNvPr>
            <p:cNvSpPr txBox="1"/>
            <p:nvPr/>
          </p:nvSpPr>
          <p:spPr>
            <a:xfrm>
              <a:off x="4734623" y="4074129"/>
              <a:ext cx="1820174" cy="369332"/>
            </a:xfrm>
            <a:prstGeom prst="rect">
              <a:avLst/>
            </a:prstGeom>
            <a:noFill/>
          </p:spPr>
          <p:txBody>
            <a:bodyPr wrap="square" rtlCol="0">
              <a:spAutoFit/>
            </a:bodyPr>
            <a:lstStyle/>
            <a:p>
              <a:pPr algn="ctr"/>
              <a:r>
                <a:rPr lang="en-US" dirty="0"/>
                <a:t>Baby Boomers</a:t>
              </a:r>
            </a:p>
          </p:txBody>
        </p:sp>
        <p:sp>
          <p:nvSpPr>
            <p:cNvPr id="32" name="TextBox 31">
              <a:extLst>
                <a:ext uri="{FF2B5EF4-FFF2-40B4-BE49-F238E27FC236}">
                  <a16:creationId xmlns:a16="http://schemas.microsoft.com/office/drawing/2014/main" id="{A929DE3A-D258-5641-B698-74EB73CD8B43}"/>
                </a:ext>
              </a:extLst>
            </p:cNvPr>
            <p:cNvSpPr txBox="1"/>
            <p:nvPr/>
          </p:nvSpPr>
          <p:spPr>
            <a:xfrm>
              <a:off x="4734623" y="4697353"/>
              <a:ext cx="1820174" cy="369332"/>
            </a:xfrm>
            <a:prstGeom prst="rect">
              <a:avLst/>
            </a:prstGeom>
            <a:noFill/>
          </p:spPr>
          <p:txBody>
            <a:bodyPr wrap="square" rtlCol="0">
              <a:spAutoFit/>
            </a:bodyPr>
            <a:lstStyle/>
            <a:p>
              <a:pPr algn="ctr"/>
              <a:r>
                <a:rPr lang="en-US" dirty="0"/>
                <a:t>Total</a:t>
              </a:r>
            </a:p>
          </p:txBody>
        </p:sp>
        <p:sp>
          <p:nvSpPr>
            <p:cNvPr id="33" name="TextBox 32">
              <a:extLst>
                <a:ext uri="{FF2B5EF4-FFF2-40B4-BE49-F238E27FC236}">
                  <a16:creationId xmlns:a16="http://schemas.microsoft.com/office/drawing/2014/main" id="{507C8441-224A-E5EA-2BBC-AE778FE0623A}"/>
                </a:ext>
              </a:extLst>
            </p:cNvPr>
            <p:cNvSpPr txBox="1"/>
            <p:nvPr/>
          </p:nvSpPr>
          <p:spPr>
            <a:xfrm>
              <a:off x="7205161" y="2832982"/>
              <a:ext cx="1177690" cy="461665"/>
            </a:xfrm>
            <a:prstGeom prst="rect">
              <a:avLst/>
            </a:prstGeom>
            <a:noFill/>
          </p:spPr>
          <p:txBody>
            <a:bodyPr wrap="square" rtlCol="0">
              <a:spAutoFit/>
            </a:bodyPr>
            <a:lstStyle/>
            <a:p>
              <a:pPr algn="ctr"/>
              <a:r>
                <a:rPr lang="en-US" sz="2400" b="1" dirty="0"/>
                <a:t>50</a:t>
              </a:r>
              <a:r>
                <a:rPr lang="en-US" b="1" dirty="0"/>
                <a:t>%</a:t>
              </a:r>
              <a:endParaRPr lang="en-US" sz="2400" b="1" dirty="0"/>
            </a:p>
          </p:txBody>
        </p:sp>
      </p:grpSp>
      <p:sp>
        <p:nvSpPr>
          <p:cNvPr id="3" name="TextBox 2">
            <a:extLst>
              <a:ext uri="{FF2B5EF4-FFF2-40B4-BE49-F238E27FC236}">
                <a16:creationId xmlns:a16="http://schemas.microsoft.com/office/drawing/2014/main" id="{2451DE07-29F6-FBCD-CD93-8CF948370572}"/>
              </a:ext>
            </a:extLst>
          </p:cNvPr>
          <p:cNvSpPr txBox="1"/>
          <p:nvPr/>
        </p:nvSpPr>
        <p:spPr>
          <a:xfrm>
            <a:off x="414617" y="6422706"/>
            <a:ext cx="6806241" cy="215444"/>
          </a:xfrm>
          <a:prstGeom prst="rect">
            <a:avLst/>
          </a:prstGeom>
          <a:noFill/>
        </p:spPr>
        <p:txBody>
          <a:bodyPr wrap="square" rtlCol="0">
            <a:spAutoFit/>
          </a:bodyPr>
          <a:lstStyle/>
          <a:p>
            <a:r>
              <a:rPr lang="en-US" sz="800" dirty="0"/>
              <a:t>Source: </a:t>
            </a:r>
            <a:r>
              <a:rPr lang="en-US" sz="800" i="1" dirty="0"/>
              <a:t>2024 Insurance Barometer Study</a:t>
            </a:r>
            <a:r>
              <a:rPr lang="en-US" sz="800" dirty="0"/>
              <a:t>, LIMRA and Life Happens.</a:t>
            </a:r>
          </a:p>
        </p:txBody>
      </p:sp>
    </p:spTree>
    <p:extLst>
      <p:ext uri="{BB962C8B-B14F-4D97-AF65-F5344CB8AC3E}">
        <p14:creationId xmlns:p14="http://schemas.microsoft.com/office/powerpoint/2010/main" val="3796008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AE821-6B38-D7FB-78C5-BED9FD155B9E}"/>
              </a:ext>
            </a:extLst>
          </p:cNvPr>
          <p:cNvSpPr>
            <a:spLocks noGrp="1"/>
          </p:cNvSpPr>
          <p:nvPr>
            <p:ph type="title"/>
          </p:nvPr>
        </p:nvSpPr>
        <p:spPr/>
        <p:txBody>
          <a:bodyPr/>
          <a:lstStyle/>
          <a:p>
            <a:r>
              <a:rPr lang="en-US" dirty="0"/>
              <a:t>Financial Concerns Are High Among Younger Generations</a:t>
            </a:r>
          </a:p>
        </p:txBody>
      </p:sp>
      <p:graphicFrame>
        <p:nvGraphicFramePr>
          <p:cNvPr id="4" name="Chart 3">
            <a:extLst>
              <a:ext uri="{FF2B5EF4-FFF2-40B4-BE49-F238E27FC236}">
                <a16:creationId xmlns:a16="http://schemas.microsoft.com/office/drawing/2014/main" id="{1E3428DE-CF2D-1465-32BA-C0A68D88E36F}"/>
              </a:ext>
            </a:extLst>
          </p:cNvPr>
          <p:cNvGraphicFramePr/>
          <p:nvPr>
            <p:extLst>
              <p:ext uri="{D42A27DB-BD31-4B8C-83A1-F6EECF244321}">
                <p14:modId xmlns:p14="http://schemas.microsoft.com/office/powerpoint/2010/main" val="1017180581"/>
              </p:ext>
            </p:extLst>
          </p:nvPr>
        </p:nvGraphicFramePr>
        <p:xfrm>
          <a:off x="733245" y="921525"/>
          <a:ext cx="10725509" cy="50149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940FBA25-A4A7-B445-414E-7F51D8B2DCB2}"/>
              </a:ext>
            </a:extLst>
          </p:cNvPr>
          <p:cNvSpPr txBox="1"/>
          <p:nvPr/>
        </p:nvSpPr>
        <p:spPr>
          <a:xfrm>
            <a:off x="414617" y="6422706"/>
            <a:ext cx="6806241" cy="215444"/>
          </a:xfrm>
          <a:prstGeom prst="rect">
            <a:avLst/>
          </a:prstGeom>
          <a:noFill/>
        </p:spPr>
        <p:txBody>
          <a:bodyPr wrap="square" rtlCol="0">
            <a:spAutoFit/>
          </a:bodyPr>
          <a:lstStyle/>
          <a:p>
            <a:r>
              <a:rPr lang="en-US" sz="800" dirty="0"/>
              <a:t>Source: </a:t>
            </a:r>
            <a:r>
              <a:rPr lang="en-US" sz="800" i="1" dirty="0"/>
              <a:t>2024 Insurance Barometer Study</a:t>
            </a:r>
            <a:r>
              <a:rPr lang="en-US" sz="800" dirty="0"/>
              <a:t>, LIMRA and Life Happens.</a:t>
            </a:r>
          </a:p>
        </p:txBody>
      </p:sp>
    </p:spTree>
    <p:extLst>
      <p:ext uri="{BB962C8B-B14F-4D97-AF65-F5344CB8AC3E}">
        <p14:creationId xmlns:p14="http://schemas.microsoft.com/office/powerpoint/2010/main" val="2698264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66DEE-46A6-2350-9D0A-D5D11D501800}"/>
              </a:ext>
            </a:extLst>
          </p:cNvPr>
          <p:cNvSpPr>
            <a:spLocks noGrp="1"/>
          </p:cNvSpPr>
          <p:nvPr>
            <p:ph type="title"/>
          </p:nvPr>
        </p:nvSpPr>
        <p:spPr/>
        <p:txBody>
          <a:bodyPr/>
          <a:lstStyle/>
          <a:p>
            <a:r>
              <a:rPr lang="en-US" dirty="0"/>
              <a:t>The LGBTQ+ Community &amp; Life Insurance </a:t>
            </a:r>
          </a:p>
        </p:txBody>
      </p:sp>
      <p:grpSp>
        <p:nvGrpSpPr>
          <p:cNvPr id="8" name="Group 7">
            <a:extLst>
              <a:ext uri="{FF2B5EF4-FFF2-40B4-BE49-F238E27FC236}">
                <a16:creationId xmlns:a16="http://schemas.microsoft.com/office/drawing/2014/main" id="{7DA1C80C-DD96-F1EE-1998-7C5987FFB105}"/>
              </a:ext>
            </a:extLst>
          </p:cNvPr>
          <p:cNvGrpSpPr/>
          <p:nvPr/>
        </p:nvGrpSpPr>
        <p:grpSpPr>
          <a:xfrm>
            <a:off x="3507357" y="1287015"/>
            <a:ext cx="5177286" cy="2833124"/>
            <a:chOff x="3381554" y="1342061"/>
            <a:chExt cx="5177286" cy="2833124"/>
          </a:xfrm>
          <a:solidFill>
            <a:schemeClr val="accent1"/>
          </a:solidFill>
          <a:effectLst/>
        </p:grpSpPr>
        <p:sp>
          <p:nvSpPr>
            <p:cNvPr id="7" name="Rectangle: Rounded Corners 6">
              <a:extLst>
                <a:ext uri="{FF2B5EF4-FFF2-40B4-BE49-F238E27FC236}">
                  <a16:creationId xmlns:a16="http://schemas.microsoft.com/office/drawing/2014/main" id="{99717CE4-71FB-1E5C-9315-CE5DED62C1FC}"/>
                </a:ext>
              </a:extLst>
            </p:cNvPr>
            <p:cNvSpPr/>
            <p:nvPr/>
          </p:nvSpPr>
          <p:spPr>
            <a:xfrm rot="5400000">
              <a:off x="4553635" y="169980"/>
              <a:ext cx="2833124" cy="5177286"/>
            </a:xfrm>
            <a:prstGeom prst="roundRect">
              <a:avLst/>
            </a:prstGeom>
            <a:grp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87CF280-FE25-D431-E085-A62A19CB7F9C}"/>
                </a:ext>
              </a:extLst>
            </p:cNvPr>
            <p:cNvSpPr txBox="1"/>
            <p:nvPr/>
          </p:nvSpPr>
          <p:spPr>
            <a:xfrm>
              <a:off x="3891693" y="1421153"/>
              <a:ext cx="4157006" cy="1569660"/>
            </a:xfrm>
            <a:prstGeom prst="rect">
              <a:avLst/>
            </a:prstGeom>
            <a:grpFill/>
            <a:ln>
              <a:noFill/>
            </a:ln>
          </p:spPr>
          <p:txBody>
            <a:bodyPr wrap="square" rtlCol="0">
              <a:spAutoFit/>
            </a:bodyPr>
            <a:lstStyle/>
            <a:p>
              <a:pPr algn="ctr"/>
              <a:r>
                <a:rPr lang="en-US" sz="9600" b="1" dirty="0"/>
                <a:t>46</a:t>
              </a:r>
              <a:r>
                <a:rPr lang="en-US" sz="7200" b="1" dirty="0"/>
                <a:t>%</a:t>
              </a:r>
              <a:endParaRPr lang="en-US" sz="9600" b="1" dirty="0"/>
            </a:p>
          </p:txBody>
        </p:sp>
        <p:sp>
          <p:nvSpPr>
            <p:cNvPr id="6" name="TextBox 5">
              <a:extLst>
                <a:ext uri="{FF2B5EF4-FFF2-40B4-BE49-F238E27FC236}">
                  <a16:creationId xmlns:a16="http://schemas.microsoft.com/office/drawing/2014/main" id="{1BBBB5E3-C6B0-1C7D-E0A4-E1885D1A5454}"/>
                </a:ext>
              </a:extLst>
            </p:cNvPr>
            <p:cNvSpPr txBox="1"/>
            <p:nvPr/>
          </p:nvSpPr>
          <p:spPr>
            <a:xfrm>
              <a:off x="3567739" y="2811909"/>
              <a:ext cx="4804913" cy="830997"/>
            </a:xfrm>
            <a:prstGeom prst="rect">
              <a:avLst/>
            </a:prstGeom>
            <a:grpFill/>
            <a:ln>
              <a:noFill/>
            </a:ln>
          </p:spPr>
          <p:txBody>
            <a:bodyPr wrap="square" rtlCol="0">
              <a:spAutoFit/>
            </a:bodyPr>
            <a:lstStyle/>
            <a:p>
              <a:pPr algn="ctr"/>
              <a:r>
                <a:rPr lang="en-US" sz="2400" dirty="0"/>
                <a:t>Of LGBTQ+ adults say they </a:t>
              </a:r>
              <a:r>
                <a:rPr lang="en-US" sz="2400" b="1" dirty="0"/>
                <a:t>need life insurance – or more of it.</a:t>
              </a:r>
              <a:endParaRPr lang="en-US" sz="2400" dirty="0"/>
            </a:p>
          </p:txBody>
        </p:sp>
      </p:grpSp>
      <p:grpSp>
        <p:nvGrpSpPr>
          <p:cNvPr id="17" name="Group 16">
            <a:extLst>
              <a:ext uri="{FF2B5EF4-FFF2-40B4-BE49-F238E27FC236}">
                <a16:creationId xmlns:a16="http://schemas.microsoft.com/office/drawing/2014/main" id="{98D98945-FEC7-DF1A-DBB8-6AF27F9DB0A1}"/>
              </a:ext>
            </a:extLst>
          </p:cNvPr>
          <p:cNvGrpSpPr/>
          <p:nvPr/>
        </p:nvGrpSpPr>
        <p:grpSpPr>
          <a:xfrm>
            <a:off x="4017496" y="3804394"/>
            <a:ext cx="4218317" cy="1557263"/>
            <a:chOff x="3986840" y="4569100"/>
            <a:chExt cx="4218317" cy="1557263"/>
          </a:xfrm>
          <a:effectLst/>
        </p:grpSpPr>
        <p:sp>
          <p:nvSpPr>
            <p:cNvPr id="9" name="Rectangle: Rounded Corners 8">
              <a:extLst>
                <a:ext uri="{FF2B5EF4-FFF2-40B4-BE49-F238E27FC236}">
                  <a16:creationId xmlns:a16="http://schemas.microsoft.com/office/drawing/2014/main" id="{F270DCC2-FEBD-1020-0863-1783E06BFE6B}"/>
                </a:ext>
              </a:extLst>
            </p:cNvPr>
            <p:cNvSpPr/>
            <p:nvPr/>
          </p:nvSpPr>
          <p:spPr>
            <a:xfrm>
              <a:off x="3986840" y="4569100"/>
              <a:ext cx="4218317" cy="1557263"/>
            </a:xfrm>
            <a:prstGeom prst="roundRect">
              <a:avLst/>
            </a:prstGeom>
            <a:solidFill>
              <a:schemeClr val="bg2">
                <a:lumMod val="20000"/>
                <a:lumOff val="80000"/>
              </a:schemeClr>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1CE2F14-DC40-54A7-EED7-B776424CA601}"/>
                </a:ext>
              </a:extLst>
            </p:cNvPr>
            <p:cNvSpPr txBox="1"/>
            <p:nvPr/>
          </p:nvSpPr>
          <p:spPr>
            <a:xfrm>
              <a:off x="4396594" y="4866832"/>
              <a:ext cx="3398808" cy="369332"/>
            </a:xfrm>
            <a:prstGeom prst="rect">
              <a:avLst/>
            </a:prstGeom>
            <a:noFill/>
          </p:spPr>
          <p:txBody>
            <a:bodyPr wrap="square" rtlCol="0">
              <a:spAutoFit/>
            </a:bodyPr>
            <a:lstStyle/>
            <a:p>
              <a:r>
                <a:rPr lang="en-US" dirty="0"/>
                <a:t>Lower Ownership Rate: </a:t>
              </a:r>
              <a:r>
                <a:rPr lang="en-US" b="1" dirty="0"/>
                <a:t>40% </a:t>
              </a:r>
            </a:p>
          </p:txBody>
        </p:sp>
        <p:sp>
          <p:nvSpPr>
            <p:cNvPr id="12" name="TextBox 11">
              <a:extLst>
                <a:ext uri="{FF2B5EF4-FFF2-40B4-BE49-F238E27FC236}">
                  <a16:creationId xmlns:a16="http://schemas.microsoft.com/office/drawing/2014/main" id="{C05186F7-C5ED-E2D6-E856-F95A6FE04B4C}"/>
                </a:ext>
              </a:extLst>
            </p:cNvPr>
            <p:cNvSpPr txBox="1"/>
            <p:nvPr/>
          </p:nvSpPr>
          <p:spPr>
            <a:xfrm>
              <a:off x="4396594" y="5481394"/>
              <a:ext cx="3398808" cy="369332"/>
            </a:xfrm>
            <a:prstGeom prst="rect">
              <a:avLst/>
            </a:prstGeom>
            <a:noFill/>
          </p:spPr>
          <p:txBody>
            <a:bodyPr wrap="square">
              <a:spAutoFit/>
            </a:bodyPr>
            <a:lstStyle/>
            <a:p>
              <a:r>
                <a:rPr lang="en-US" dirty="0"/>
                <a:t>Higher Recognized Need: </a:t>
              </a:r>
              <a:r>
                <a:rPr lang="en-US" b="1" dirty="0"/>
                <a:t>46%</a:t>
              </a:r>
            </a:p>
          </p:txBody>
        </p:sp>
        <p:cxnSp>
          <p:nvCxnSpPr>
            <p:cNvPr id="14" name="Straight Connector 13">
              <a:extLst>
                <a:ext uri="{FF2B5EF4-FFF2-40B4-BE49-F238E27FC236}">
                  <a16:creationId xmlns:a16="http://schemas.microsoft.com/office/drawing/2014/main" id="{5093FE31-819C-981C-0FDF-FE5CE7C0AB02}"/>
                </a:ext>
              </a:extLst>
            </p:cNvPr>
            <p:cNvCxnSpPr>
              <a:cxnSpLocks/>
            </p:cNvCxnSpPr>
            <p:nvPr/>
          </p:nvCxnSpPr>
          <p:spPr>
            <a:xfrm flipV="1">
              <a:off x="4396594" y="5347731"/>
              <a:ext cx="3470697" cy="208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EF5D2170-453E-5477-A110-1678B9237C14}"/>
              </a:ext>
            </a:extLst>
          </p:cNvPr>
          <p:cNvSpPr txBox="1"/>
          <p:nvPr/>
        </p:nvSpPr>
        <p:spPr>
          <a:xfrm>
            <a:off x="414617" y="6422706"/>
            <a:ext cx="6806241" cy="215444"/>
          </a:xfrm>
          <a:prstGeom prst="rect">
            <a:avLst/>
          </a:prstGeom>
          <a:noFill/>
        </p:spPr>
        <p:txBody>
          <a:bodyPr wrap="square" rtlCol="0">
            <a:spAutoFit/>
          </a:bodyPr>
          <a:lstStyle/>
          <a:p>
            <a:r>
              <a:rPr lang="en-US" sz="800" dirty="0"/>
              <a:t>Source: </a:t>
            </a:r>
            <a:r>
              <a:rPr lang="en-US" sz="800" i="1" dirty="0"/>
              <a:t>2024 Insurance Barometer Study</a:t>
            </a:r>
            <a:r>
              <a:rPr lang="en-US" sz="800" dirty="0"/>
              <a:t>, LIMRA and Life Happens.</a:t>
            </a:r>
          </a:p>
        </p:txBody>
      </p:sp>
    </p:spTree>
    <p:extLst>
      <p:ext uri="{BB962C8B-B14F-4D97-AF65-F5344CB8AC3E}">
        <p14:creationId xmlns:p14="http://schemas.microsoft.com/office/powerpoint/2010/main" val="2141624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2CA510BF-7E01-3DE2-2566-D104DE5DA2B0}"/>
              </a:ext>
            </a:extLst>
          </p:cNvPr>
          <p:cNvSpPr txBox="1">
            <a:spLocks/>
          </p:cNvSpPr>
          <p:nvPr/>
        </p:nvSpPr>
        <p:spPr>
          <a:xfrm>
            <a:off x="636494" y="1358512"/>
            <a:ext cx="5708322" cy="2852737"/>
          </a:xfrm>
          <a:prstGeom prst="rect">
            <a:avLst/>
          </a:prstGeom>
        </p:spPr>
        <p:txBody>
          <a:bodyPr>
            <a:normAutofit/>
          </a:bodyPr>
          <a:lstStyle>
            <a:lvl1pPr algn="l" rtl="0" eaLnBrk="1" fontAlgn="base" hangingPunct="1">
              <a:lnSpc>
                <a:spcPct val="100000"/>
              </a:lnSpc>
              <a:spcBef>
                <a:spcPct val="0"/>
              </a:spcBef>
              <a:spcAft>
                <a:spcPct val="0"/>
              </a:spcAft>
              <a:defRPr sz="3780" b="1" baseline="0">
                <a:solidFill>
                  <a:schemeClr val="tx2"/>
                </a:solidFill>
                <a:latin typeface="Arial"/>
                <a:ea typeface="+mj-ea"/>
                <a:cs typeface="Arial"/>
              </a:defRPr>
            </a:lvl1pPr>
            <a:lvl2pPr algn="l" rtl="0" eaLnBrk="1" fontAlgn="base" hangingPunct="1">
              <a:spcBef>
                <a:spcPct val="0"/>
              </a:spcBef>
              <a:spcAft>
                <a:spcPct val="0"/>
              </a:spcAft>
              <a:defRPr sz="3780" b="1">
                <a:solidFill>
                  <a:schemeClr val="bg1"/>
                </a:solidFill>
                <a:latin typeface="Times New Roman" pitchFamily="18" charset="0"/>
              </a:defRPr>
            </a:lvl2pPr>
            <a:lvl3pPr algn="l" rtl="0" eaLnBrk="1" fontAlgn="base" hangingPunct="1">
              <a:spcBef>
                <a:spcPct val="0"/>
              </a:spcBef>
              <a:spcAft>
                <a:spcPct val="0"/>
              </a:spcAft>
              <a:defRPr sz="3780" b="1">
                <a:solidFill>
                  <a:schemeClr val="bg1"/>
                </a:solidFill>
                <a:latin typeface="Times New Roman" pitchFamily="18" charset="0"/>
              </a:defRPr>
            </a:lvl3pPr>
            <a:lvl4pPr algn="l" rtl="0" eaLnBrk="1" fontAlgn="base" hangingPunct="1">
              <a:spcBef>
                <a:spcPct val="0"/>
              </a:spcBef>
              <a:spcAft>
                <a:spcPct val="0"/>
              </a:spcAft>
              <a:defRPr sz="3780" b="1">
                <a:solidFill>
                  <a:schemeClr val="bg1"/>
                </a:solidFill>
                <a:latin typeface="Times New Roman" pitchFamily="18" charset="0"/>
              </a:defRPr>
            </a:lvl4pPr>
            <a:lvl5pPr algn="l" rtl="0" eaLnBrk="1" fontAlgn="base" hangingPunct="1">
              <a:spcBef>
                <a:spcPct val="0"/>
              </a:spcBef>
              <a:spcAft>
                <a:spcPct val="0"/>
              </a:spcAft>
              <a:defRPr sz="3780" b="1">
                <a:solidFill>
                  <a:schemeClr val="bg1"/>
                </a:solidFill>
                <a:latin typeface="Times New Roman" pitchFamily="18" charset="0"/>
              </a:defRPr>
            </a:lvl5pPr>
            <a:lvl6pPr marL="480036" algn="l" rtl="0" eaLnBrk="1" fontAlgn="base" hangingPunct="1">
              <a:spcBef>
                <a:spcPct val="0"/>
              </a:spcBef>
              <a:spcAft>
                <a:spcPct val="0"/>
              </a:spcAft>
              <a:defRPr sz="3780" b="1">
                <a:solidFill>
                  <a:schemeClr val="bg1"/>
                </a:solidFill>
                <a:latin typeface="Times New Roman" pitchFamily="18" charset="0"/>
              </a:defRPr>
            </a:lvl6pPr>
            <a:lvl7pPr marL="960072" algn="l" rtl="0" eaLnBrk="1" fontAlgn="base" hangingPunct="1">
              <a:spcBef>
                <a:spcPct val="0"/>
              </a:spcBef>
              <a:spcAft>
                <a:spcPct val="0"/>
              </a:spcAft>
              <a:defRPr sz="3780" b="1">
                <a:solidFill>
                  <a:schemeClr val="bg1"/>
                </a:solidFill>
                <a:latin typeface="Times New Roman" pitchFamily="18" charset="0"/>
              </a:defRPr>
            </a:lvl7pPr>
            <a:lvl8pPr marL="1440108" algn="l" rtl="0" eaLnBrk="1" fontAlgn="base" hangingPunct="1">
              <a:spcBef>
                <a:spcPct val="0"/>
              </a:spcBef>
              <a:spcAft>
                <a:spcPct val="0"/>
              </a:spcAft>
              <a:defRPr sz="3780" b="1">
                <a:solidFill>
                  <a:schemeClr val="bg1"/>
                </a:solidFill>
                <a:latin typeface="Times New Roman" pitchFamily="18" charset="0"/>
              </a:defRPr>
            </a:lvl8pPr>
            <a:lvl9pPr marL="1920144" algn="l" rtl="0" eaLnBrk="1" fontAlgn="base" hangingPunct="1">
              <a:spcBef>
                <a:spcPct val="0"/>
              </a:spcBef>
              <a:spcAft>
                <a:spcPct val="0"/>
              </a:spcAft>
              <a:defRPr sz="3780" b="1">
                <a:solidFill>
                  <a:schemeClr val="bg1"/>
                </a:solidFill>
                <a:latin typeface="Times New Roman" pitchFamily="18" charset="0"/>
              </a:defRPr>
            </a:lvl9pPr>
          </a:lstStyle>
          <a:p>
            <a:r>
              <a:rPr lang="en-US" sz="6000" kern="0" dirty="0">
                <a:solidFill>
                  <a:srgbClr val="004C9D"/>
                </a:solidFill>
                <a:latin typeface="+mj-lt"/>
              </a:rPr>
              <a:t>The Insurance Barometer Study</a:t>
            </a:r>
          </a:p>
        </p:txBody>
      </p:sp>
      <p:sp>
        <p:nvSpPr>
          <p:cNvPr id="16" name="Text Placeholder 2">
            <a:extLst>
              <a:ext uri="{FF2B5EF4-FFF2-40B4-BE49-F238E27FC236}">
                <a16:creationId xmlns:a16="http://schemas.microsoft.com/office/drawing/2014/main" id="{50D983F4-4753-1765-B627-2D3C45F8CF1D}"/>
              </a:ext>
            </a:extLst>
          </p:cNvPr>
          <p:cNvSpPr txBox="1">
            <a:spLocks/>
          </p:cNvSpPr>
          <p:nvPr/>
        </p:nvSpPr>
        <p:spPr>
          <a:xfrm>
            <a:off x="636494" y="4211249"/>
            <a:ext cx="10515600" cy="1500187"/>
          </a:xfrm>
          <a:prstGeom prst="rect">
            <a:avLst/>
          </a:prstGeom>
        </p:spPr>
        <p:txBody>
          <a:bodyPr>
            <a:normAutofit/>
          </a:bodyPr>
          <a:lstStyle>
            <a:lvl1pPr marL="0" indent="0" algn="l" rtl="0" eaLnBrk="1" fontAlgn="base" hangingPunct="1">
              <a:lnSpc>
                <a:spcPct val="120000"/>
              </a:lnSpc>
              <a:spcBef>
                <a:spcPts val="0"/>
              </a:spcBef>
              <a:spcAft>
                <a:spcPts val="1260"/>
              </a:spcAft>
              <a:buClr>
                <a:schemeClr val="accent1"/>
              </a:buClr>
              <a:buSzPct val="90000"/>
              <a:buFont typeface="Arial"/>
              <a:buNone/>
              <a:defRPr sz="2100" b="0">
                <a:solidFill>
                  <a:schemeClr val="tx1"/>
                </a:solidFill>
                <a:latin typeface="+mn-lt"/>
                <a:ea typeface="+mn-ea"/>
                <a:cs typeface="+mn-cs"/>
              </a:defRPr>
            </a:lvl1pPr>
            <a:lvl2pPr marL="236685" indent="0" algn="l" rtl="0" eaLnBrk="1" fontAlgn="base" hangingPunct="1">
              <a:lnSpc>
                <a:spcPct val="120000"/>
              </a:lnSpc>
              <a:spcBef>
                <a:spcPts val="0"/>
              </a:spcBef>
              <a:spcAft>
                <a:spcPts val="1260"/>
              </a:spcAft>
              <a:buClr>
                <a:schemeClr val="accent1"/>
              </a:buClr>
              <a:buSzPct val="90000"/>
              <a:buFont typeface="Arial"/>
              <a:buNone/>
              <a:defRPr sz="1575" b="0">
                <a:solidFill>
                  <a:schemeClr val="tx1"/>
                </a:solidFill>
                <a:latin typeface="+mn-lt"/>
              </a:defRPr>
            </a:lvl2pPr>
            <a:lvl3pPr marL="481703"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defRPr>
            </a:lvl3pPr>
            <a:lvl4pPr marL="720054" indent="0" algn="l" rtl="0" eaLnBrk="1" fontAlgn="base" hangingPunct="1">
              <a:lnSpc>
                <a:spcPct val="120000"/>
              </a:lnSpc>
              <a:spcBef>
                <a:spcPts val="0"/>
              </a:spcBef>
              <a:spcAft>
                <a:spcPts val="1260"/>
              </a:spcAft>
              <a:buClr>
                <a:schemeClr val="accent1"/>
              </a:buClr>
              <a:buSzPct val="90000"/>
              <a:buFont typeface="Arial"/>
              <a:buNone/>
              <a:defRPr sz="1471" b="0">
                <a:solidFill>
                  <a:schemeClr val="tx1"/>
                </a:solidFill>
                <a:latin typeface="+mn-lt"/>
                <a:cs typeface="Arial" charset="0"/>
              </a:defRPr>
            </a:lvl4pPr>
            <a:lvl5pPr marL="956739" indent="0" algn="l" rtl="0" eaLnBrk="1" fontAlgn="base" hangingPunct="1">
              <a:lnSpc>
                <a:spcPct val="120000"/>
              </a:lnSpc>
              <a:spcBef>
                <a:spcPts val="0"/>
              </a:spcBef>
              <a:spcAft>
                <a:spcPts val="1260"/>
              </a:spcAft>
              <a:buClr>
                <a:schemeClr val="accent1"/>
              </a:buClr>
              <a:buSzPct val="90000"/>
              <a:buFont typeface="Arial"/>
              <a:buNone/>
              <a:defRPr sz="1260" b="0">
                <a:solidFill>
                  <a:schemeClr val="tx1"/>
                </a:solidFill>
                <a:latin typeface="+mn-lt"/>
                <a:cs typeface="Arial" charset="0"/>
              </a:defRPr>
            </a:lvl5pPr>
            <a:lvl6pPr marL="2166828"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6pPr>
            <a:lvl7pPr marL="264686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7pPr>
            <a:lvl8pPr marL="3126900"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8pPr>
            <a:lvl9pPr marL="3606936" indent="-240018" algn="l" rtl="0" eaLnBrk="1" fontAlgn="base" hangingPunct="1">
              <a:lnSpc>
                <a:spcPts val="2731"/>
              </a:lnSpc>
              <a:spcBef>
                <a:spcPts val="629"/>
              </a:spcBef>
              <a:spcAft>
                <a:spcPct val="0"/>
              </a:spcAft>
              <a:buSzPct val="130000"/>
              <a:buChar char="•"/>
              <a:defRPr sz="2311">
                <a:solidFill>
                  <a:schemeClr val="tx1"/>
                </a:solidFill>
                <a:latin typeface="+mn-lt"/>
                <a:cs typeface="Arial" charset="0"/>
              </a:defRPr>
            </a:lvl9pPr>
          </a:lstStyle>
          <a:p>
            <a:r>
              <a:rPr lang="en-US" sz="2400" kern="0" dirty="0">
                <a:solidFill>
                  <a:srgbClr val="007985"/>
                </a:solidFill>
              </a:rPr>
              <a:t>A Fourteen-Year Partnership</a:t>
            </a:r>
          </a:p>
        </p:txBody>
      </p:sp>
      <p:sp>
        <p:nvSpPr>
          <p:cNvPr id="2" name="Title 1"/>
          <p:cNvSpPr>
            <a:spLocks noGrp="1"/>
          </p:cNvSpPr>
          <p:nvPr>
            <p:ph type="title"/>
          </p:nvPr>
        </p:nvSpPr>
        <p:spPr/>
        <p:txBody>
          <a:bodyPr/>
          <a:lstStyle/>
          <a:p>
            <a:r>
              <a:rPr lang="en-US" dirty="0"/>
              <a:t>2024 Insurance Barometer</a:t>
            </a:r>
          </a:p>
        </p:txBody>
      </p:sp>
      <p:sp>
        <p:nvSpPr>
          <p:cNvPr id="7" name="Slide Number Placeholder 2"/>
          <p:cNvSpPr>
            <a:spLocks noGrp="1"/>
          </p:cNvSpPr>
          <p:nvPr>
            <p:ph type="sldNum" sz="quarter" idx="4294967295"/>
          </p:nvPr>
        </p:nvSpPr>
        <p:spPr>
          <a:prstGeom prst="rect">
            <a:avLst/>
          </a:prstGeom>
        </p:spPr>
        <p:txBody>
          <a:bodyPr/>
          <a:lstStyle/>
          <a:p>
            <a:r>
              <a:rPr lang="en-US" sz="900" dirty="0">
                <a:solidFill>
                  <a:srgbClr val="002F70"/>
                </a:solidFill>
              </a:rPr>
              <a:t>1</a:t>
            </a:r>
          </a:p>
        </p:txBody>
      </p:sp>
      <p:pic>
        <p:nvPicPr>
          <p:cNvPr id="3" name="Picture 2">
            <a:extLst>
              <a:ext uri="{FF2B5EF4-FFF2-40B4-BE49-F238E27FC236}">
                <a16:creationId xmlns:a16="http://schemas.microsoft.com/office/drawing/2014/main" id="{AB1A097A-A2EA-AAB2-20B8-433C0240C0A8}"/>
              </a:ext>
            </a:extLst>
          </p:cNvPr>
          <p:cNvPicPr>
            <a:picLocks noChangeAspect="1"/>
          </p:cNvPicPr>
          <p:nvPr/>
        </p:nvPicPr>
        <p:blipFill>
          <a:blip r:embed="rId3"/>
          <a:srcRect/>
          <a:stretch/>
        </p:blipFill>
        <p:spPr>
          <a:xfrm>
            <a:off x="6945255" y="983197"/>
            <a:ext cx="3784656" cy="4891605"/>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9CE216B9-55A0-63D4-1E4E-08EDA674F7E5}"/>
              </a:ext>
            </a:extLst>
          </p:cNvPr>
          <p:cNvSpPr txBox="1"/>
          <p:nvPr/>
        </p:nvSpPr>
        <p:spPr>
          <a:xfrm>
            <a:off x="6945255" y="6080768"/>
            <a:ext cx="3505200" cy="369332"/>
          </a:xfrm>
          <a:prstGeom prst="rect">
            <a:avLst/>
          </a:prstGeom>
          <a:noFill/>
        </p:spPr>
        <p:txBody>
          <a:bodyPr wrap="square" rtlCol="0">
            <a:spAutoFit/>
          </a:bodyPr>
          <a:lstStyle/>
          <a:p>
            <a:r>
              <a:rPr lang="en-US" dirty="0"/>
              <a:t>Read the full </a:t>
            </a:r>
            <a:r>
              <a:rPr lang="en-US" dirty="0">
                <a:hlinkClick r:id="rId4"/>
              </a:rPr>
              <a:t>report</a:t>
            </a:r>
            <a:r>
              <a:rPr lang="en-US" dirty="0"/>
              <a:t>.</a:t>
            </a:r>
          </a:p>
        </p:txBody>
      </p:sp>
    </p:spTree>
    <p:extLst>
      <p:ext uri="{BB962C8B-B14F-4D97-AF65-F5344CB8AC3E}">
        <p14:creationId xmlns:p14="http://schemas.microsoft.com/office/powerpoint/2010/main" val="3465871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66DEE-46A6-2350-9D0A-D5D11D501800}"/>
              </a:ext>
            </a:extLst>
          </p:cNvPr>
          <p:cNvSpPr>
            <a:spLocks noGrp="1"/>
          </p:cNvSpPr>
          <p:nvPr>
            <p:ph type="title"/>
          </p:nvPr>
        </p:nvSpPr>
        <p:spPr/>
        <p:txBody>
          <a:bodyPr/>
          <a:lstStyle/>
          <a:p>
            <a:r>
              <a:rPr lang="en-US" dirty="0"/>
              <a:t>The LGBTQ+ Community &amp; Life Insurance </a:t>
            </a:r>
          </a:p>
        </p:txBody>
      </p:sp>
      <p:sp>
        <p:nvSpPr>
          <p:cNvPr id="9" name="Rectangle 8">
            <a:extLst>
              <a:ext uri="{FF2B5EF4-FFF2-40B4-BE49-F238E27FC236}">
                <a16:creationId xmlns:a16="http://schemas.microsoft.com/office/drawing/2014/main" id="{F270DCC2-FEBD-1020-0863-1783E06BFE6B}"/>
              </a:ext>
            </a:extLst>
          </p:cNvPr>
          <p:cNvSpPr/>
          <p:nvPr/>
        </p:nvSpPr>
        <p:spPr>
          <a:xfrm>
            <a:off x="7915283" y="1868488"/>
            <a:ext cx="3019245" cy="2339229"/>
          </a:xfrm>
          <a:prstGeom prst="rect">
            <a:avLst/>
          </a:prstGeom>
          <a:solidFill>
            <a:schemeClr val="bg2">
              <a:lumMod val="20000"/>
              <a:lumOff val="80000"/>
            </a:schemeClr>
          </a:solidFill>
          <a:ln>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1CE2F14-DC40-54A7-EED7-B776424CA601}"/>
              </a:ext>
            </a:extLst>
          </p:cNvPr>
          <p:cNvSpPr txBox="1"/>
          <p:nvPr/>
        </p:nvSpPr>
        <p:spPr>
          <a:xfrm>
            <a:off x="7915283" y="2293595"/>
            <a:ext cx="3019245" cy="646331"/>
          </a:xfrm>
          <a:prstGeom prst="rect">
            <a:avLst/>
          </a:prstGeom>
          <a:noFill/>
        </p:spPr>
        <p:txBody>
          <a:bodyPr wrap="square" rtlCol="0">
            <a:spAutoFit/>
          </a:bodyPr>
          <a:lstStyle/>
          <a:p>
            <a:pPr algn="ctr"/>
            <a:r>
              <a:rPr lang="en-US" dirty="0"/>
              <a:t>Lower Ownership </a:t>
            </a:r>
          </a:p>
          <a:p>
            <a:pPr algn="ctr"/>
            <a:r>
              <a:rPr lang="en-US" dirty="0"/>
              <a:t>Rate: </a:t>
            </a:r>
            <a:r>
              <a:rPr lang="en-US" b="1" dirty="0"/>
              <a:t>40% </a:t>
            </a:r>
          </a:p>
        </p:txBody>
      </p:sp>
      <p:sp>
        <p:nvSpPr>
          <p:cNvPr id="12" name="TextBox 11">
            <a:extLst>
              <a:ext uri="{FF2B5EF4-FFF2-40B4-BE49-F238E27FC236}">
                <a16:creationId xmlns:a16="http://schemas.microsoft.com/office/drawing/2014/main" id="{C05186F7-C5ED-E2D6-E856-F95A6FE04B4C}"/>
              </a:ext>
            </a:extLst>
          </p:cNvPr>
          <p:cNvSpPr txBox="1"/>
          <p:nvPr/>
        </p:nvSpPr>
        <p:spPr>
          <a:xfrm>
            <a:off x="7915283" y="3105834"/>
            <a:ext cx="3019245" cy="646331"/>
          </a:xfrm>
          <a:prstGeom prst="rect">
            <a:avLst/>
          </a:prstGeom>
          <a:noFill/>
        </p:spPr>
        <p:txBody>
          <a:bodyPr wrap="square">
            <a:spAutoFit/>
          </a:bodyPr>
          <a:lstStyle/>
          <a:p>
            <a:pPr algn="ctr"/>
            <a:r>
              <a:rPr lang="en-US" dirty="0"/>
              <a:t>Higher Recognized </a:t>
            </a:r>
          </a:p>
          <a:p>
            <a:pPr algn="ctr"/>
            <a:r>
              <a:rPr lang="en-US" dirty="0"/>
              <a:t>Need: </a:t>
            </a:r>
            <a:r>
              <a:rPr lang="en-US" b="1" dirty="0"/>
              <a:t>46%</a:t>
            </a:r>
          </a:p>
        </p:txBody>
      </p:sp>
      <p:sp>
        <p:nvSpPr>
          <p:cNvPr id="3" name="TextBox 2">
            <a:extLst>
              <a:ext uri="{FF2B5EF4-FFF2-40B4-BE49-F238E27FC236}">
                <a16:creationId xmlns:a16="http://schemas.microsoft.com/office/drawing/2014/main" id="{EF5D2170-453E-5477-A110-1678B9237C14}"/>
              </a:ext>
            </a:extLst>
          </p:cNvPr>
          <p:cNvSpPr txBox="1"/>
          <p:nvPr/>
        </p:nvSpPr>
        <p:spPr>
          <a:xfrm>
            <a:off x="414617" y="6422706"/>
            <a:ext cx="6806241" cy="215444"/>
          </a:xfrm>
          <a:prstGeom prst="rect">
            <a:avLst/>
          </a:prstGeom>
          <a:noFill/>
        </p:spPr>
        <p:txBody>
          <a:bodyPr wrap="square" rtlCol="0">
            <a:spAutoFit/>
          </a:bodyPr>
          <a:lstStyle/>
          <a:p>
            <a:r>
              <a:rPr lang="en-US" sz="800" dirty="0"/>
              <a:t>Source: </a:t>
            </a:r>
            <a:r>
              <a:rPr lang="en-US" sz="800" i="1" dirty="0"/>
              <a:t>2024 Insurance Barometer Study</a:t>
            </a:r>
            <a:r>
              <a:rPr lang="en-US" sz="800" dirty="0"/>
              <a:t>, LIMRA and Life Happens.</a:t>
            </a:r>
          </a:p>
        </p:txBody>
      </p:sp>
      <p:graphicFrame>
        <p:nvGraphicFramePr>
          <p:cNvPr id="4" name="Picture Placeholder 13">
            <a:extLst>
              <a:ext uri="{FF2B5EF4-FFF2-40B4-BE49-F238E27FC236}">
                <a16:creationId xmlns:a16="http://schemas.microsoft.com/office/drawing/2014/main" id="{57BF98F1-0F7F-A0FC-76F4-FA359DE29677}"/>
              </a:ext>
            </a:extLst>
          </p:cNvPr>
          <p:cNvGraphicFramePr>
            <a:graphicFrameLocks/>
          </p:cNvGraphicFramePr>
          <p:nvPr>
            <p:extLst>
              <p:ext uri="{D42A27DB-BD31-4B8C-83A1-F6EECF244321}">
                <p14:modId xmlns:p14="http://schemas.microsoft.com/office/powerpoint/2010/main" val="2955452901"/>
              </p:ext>
            </p:extLst>
          </p:nvPr>
        </p:nvGraphicFramePr>
        <p:xfrm>
          <a:off x="-155276" y="1165978"/>
          <a:ext cx="5676900" cy="4594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2DE3C82A-F7D2-A5C3-1E13-C4FFE929D7DA}"/>
              </a:ext>
            </a:extLst>
          </p:cNvPr>
          <p:cNvSpPr txBox="1"/>
          <p:nvPr/>
        </p:nvSpPr>
        <p:spPr>
          <a:xfrm>
            <a:off x="4478573" y="2127663"/>
            <a:ext cx="2125032" cy="1323439"/>
          </a:xfrm>
          <a:prstGeom prst="rect">
            <a:avLst/>
          </a:prstGeom>
          <a:noFill/>
        </p:spPr>
        <p:txBody>
          <a:bodyPr wrap="square" rtlCol="0">
            <a:spAutoFit/>
          </a:bodyPr>
          <a:lstStyle/>
          <a:p>
            <a:r>
              <a:rPr lang="en-US" sz="2000" b="1" dirty="0"/>
              <a:t>of LGBTQ adults live with a life insurance need-gap</a:t>
            </a:r>
          </a:p>
        </p:txBody>
      </p:sp>
      <p:sp>
        <p:nvSpPr>
          <p:cNvPr id="13" name="TextBox 12">
            <a:extLst>
              <a:ext uri="{FF2B5EF4-FFF2-40B4-BE49-F238E27FC236}">
                <a16:creationId xmlns:a16="http://schemas.microsoft.com/office/drawing/2014/main" id="{37AC8B7C-2B92-27B8-7744-B2B3923A0C21}"/>
              </a:ext>
            </a:extLst>
          </p:cNvPr>
          <p:cNvSpPr txBox="1"/>
          <p:nvPr/>
        </p:nvSpPr>
        <p:spPr>
          <a:xfrm>
            <a:off x="3549012" y="4477980"/>
            <a:ext cx="2651794" cy="707886"/>
          </a:xfrm>
          <a:prstGeom prst="rect">
            <a:avLst/>
          </a:prstGeom>
          <a:noFill/>
        </p:spPr>
        <p:txBody>
          <a:bodyPr wrap="square" rtlCol="0">
            <a:spAutoFit/>
          </a:bodyPr>
          <a:lstStyle/>
          <a:p>
            <a:r>
              <a:rPr lang="en-US" sz="2000" b="1" dirty="0"/>
              <a:t>million adult customers</a:t>
            </a:r>
          </a:p>
        </p:txBody>
      </p:sp>
    </p:spTree>
    <p:extLst>
      <p:ext uri="{BB962C8B-B14F-4D97-AF65-F5344CB8AC3E}">
        <p14:creationId xmlns:p14="http://schemas.microsoft.com/office/powerpoint/2010/main" val="1082320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0C4D-F422-FF39-4779-BA7036999606}"/>
              </a:ext>
            </a:extLst>
          </p:cNvPr>
          <p:cNvSpPr>
            <a:spLocks noGrp="1"/>
          </p:cNvSpPr>
          <p:nvPr>
            <p:ph type="title"/>
          </p:nvPr>
        </p:nvSpPr>
        <p:spPr/>
        <p:txBody>
          <a:bodyPr/>
          <a:lstStyle/>
          <a:p>
            <a:r>
              <a:rPr lang="en-US" dirty="0"/>
              <a:t>LGBTQ+ Financial Concerns</a:t>
            </a:r>
          </a:p>
        </p:txBody>
      </p:sp>
      <p:graphicFrame>
        <p:nvGraphicFramePr>
          <p:cNvPr id="4" name="Chart 3">
            <a:extLst>
              <a:ext uri="{FF2B5EF4-FFF2-40B4-BE49-F238E27FC236}">
                <a16:creationId xmlns:a16="http://schemas.microsoft.com/office/drawing/2014/main" id="{F7AC4FC6-3C67-20F3-B76D-B7D78EC149FB}"/>
              </a:ext>
            </a:extLst>
          </p:cNvPr>
          <p:cNvGraphicFramePr>
            <a:graphicFrameLocks noChangeAspect="1"/>
          </p:cNvGraphicFramePr>
          <p:nvPr>
            <p:extLst>
              <p:ext uri="{D42A27DB-BD31-4B8C-83A1-F6EECF244321}">
                <p14:modId xmlns:p14="http://schemas.microsoft.com/office/powerpoint/2010/main" val="2565203124"/>
              </p:ext>
            </p:extLst>
          </p:nvPr>
        </p:nvGraphicFramePr>
        <p:xfrm>
          <a:off x="857839" y="1069321"/>
          <a:ext cx="10476322" cy="504716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FC071007-BFB7-C379-3215-B65A3F2C5B3D}"/>
              </a:ext>
            </a:extLst>
          </p:cNvPr>
          <p:cNvSpPr txBox="1"/>
          <p:nvPr/>
        </p:nvSpPr>
        <p:spPr>
          <a:xfrm>
            <a:off x="414617" y="6422706"/>
            <a:ext cx="6806241" cy="215444"/>
          </a:xfrm>
          <a:prstGeom prst="rect">
            <a:avLst/>
          </a:prstGeom>
          <a:noFill/>
        </p:spPr>
        <p:txBody>
          <a:bodyPr wrap="square" rtlCol="0">
            <a:spAutoFit/>
          </a:bodyPr>
          <a:lstStyle/>
          <a:p>
            <a:r>
              <a:rPr lang="en-US" sz="800" dirty="0"/>
              <a:t>Source: </a:t>
            </a:r>
            <a:r>
              <a:rPr lang="en-US" sz="800" i="1" dirty="0"/>
              <a:t>2024 Insurance Barometer Study</a:t>
            </a:r>
            <a:r>
              <a:rPr lang="en-US" sz="800" dirty="0"/>
              <a:t>, LIMRA and Life Happens.</a:t>
            </a:r>
          </a:p>
        </p:txBody>
      </p:sp>
    </p:spTree>
    <p:extLst>
      <p:ext uri="{BB962C8B-B14F-4D97-AF65-F5344CB8AC3E}">
        <p14:creationId xmlns:p14="http://schemas.microsoft.com/office/powerpoint/2010/main" val="3850663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578D3-7854-8C74-ACDC-582A0AE9FE70}"/>
              </a:ext>
            </a:extLst>
          </p:cNvPr>
          <p:cNvSpPr>
            <a:spLocks noGrp="1"/>
          </p:cNvSpPr>
          <p:nvPr>
            <p:ph type="title"/>
          </p:nvPr>
        </p:nvSpPr>
        <p:spPr/>
        <p:txBody>
          <a:bodyPr/>
          <a:lstStyle/>
          <a:p>
            <a:r>
              <a:rPr lang="en-US" dirty="0"/>
              <a:t>A Matter of Trust?</a:t>
            </a:r>
          </a:p>
        </p:txBody>
      </p:sp>
      <p:graphicFrame>
        <p:nvGraphicFramePr>
          <p:cNvPr id="4" name="Chart 3">
            <a:extLst>
              <a:ext uri="{FF2B5EF4-FFF2-40B4-BE49-F238E27FC236}">
                <a16:creationId xmlns:a16="http://schemas.microsoft.com/office/drawing/2014/main" id="{171E75ED-1C81-2441-1FCF-55AF0C5143D2}"/>
              </a:ext>
            </a:extLst>
          </p:cNvPr>
          <p:cNvGraphicFramePr>
            <a:graphicFrameLocks/>
          </p:cNvGraphicFramePr>
          <p:nvPr>
            <p:extLst>
              <p:ext uri="{D42A27DB-BD31-4B8C-83A1-F6EECF244321}">
                <p14:modId xmlns:p14="http://schemas.microsoft.com/office/powerpoint/2010/main" val="1684103956"/>
              </p:ext>
            </p:extLst>
          </p:nvPr>
        </p:nvGraphicFramePr>
        <p:xfrm>
          <a:off x="1082360" y="1663900"/>
          <a:ext cx="10027277" cy="4309411"/>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A63BAD01-AEA7-4E21-7001-D6A68B678D65}"/>
              </a:ext>
            </a:extLst>
          </p:cNvPr>
          <p:cNvSpPr txBox="1"/>
          <p:nvPr/>
        </p:nvSpPr>
        <p:spPr>
          <a:xfrm>
            <a:off x="414617" y="6422706"/>
            <a:ext cx="6806241" cy="215444"/>
          </a:xfrm>
          <a:prstGeom prst="rect">
            <a:avLst/>
          </a:prstGeom>
          <a:noFill/>
        </p:spPr>
        <p:txBody>
          <a:bodyPr wrap="square" rtlCol="0">
            <a:spAutoFit/>
          </a:bodyPr>
          <a:lstStyle/>
          <a:p>
            <a:r>
              <a:rPr lang="en-US" sz="800" dirty="0"/>
              <a:t>Source: </a:t>
            </a:r>
            <a:r>
              <a:rPr lang="en-US" sz="800" i="1" dirty="0"/>
              <a:t>2024 Insurance Barometer Study</a:t>
            </a:r>
            <a:r>
              <a:rPr lang="en-US" sz="800" dirty="0"/>
              <a:t>, LIMRA and Life Happens.</a:t>
            </a:r>
          </a:p>
        </p:txBody>
      </p:sp>
    </p:spTree>
    <p:extLst>
      <p:ext uri="{BB962C8B-B14F-4D97-AF65-F5344CB8AC3E}">
        <p14:creationId xmlns:p14="http://schemas.microsoft.com/office/powerpoint/2010/main" val="2871988441"/>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Slide Number Placeholder 2"/>
          <p:cNvSpPr>
            <a:spLocks noGrp="1"/>
          </p:cNvSpPr>
          <p:nvPr>
            <p:ph type="sldNum" sz="quarter" idx="4294967295"/>
          </p:nvPr>
        </p:nvSpPr>
        <p:spPr>
          <a:prstGeom prst="rect">
            <a:avLst/>
          </a:prstGeom>
        </p:spPr>
        <p:txBody>
          <a:bodyPr/>
          <a:lstStyle/>
          <a:p>
            <a:fld id="{FA06F0F5-DF6A-4E0E-AC03-6B0D0B0A1300}" type="slidenum">
              <a:rPr lang="en-US" sz="900" smtClean="0">
                <a:solidFill>
                  <a:schemeClr val="bg1"/>
                </a:solidFill>
              </a:rPr>
              <a:pPr/>
              <a:t>23</a:t>
            </a:fld>
            <a:endParaRPr lang="en-US" sz="900" dirty="0">
              <a:solidFill>
                <a:schemeClr val="bg1"/>
              </a:solidFill>
            </a:endParaRPr>
          </a:p>
        </p:txBody>
      </p:sp>
      <p:sp>
        <p:nvSpPr>
          <p:cNvPr id="4" name="Title 3"/>
          <p:cNvSpPr>
            <a:spLocks noGrp="1"/>
          </p:cNvSpPr>
          <p:nvPr>
            <p:ph type="title"/>
          </p:nvPr>
        </p:nvSpPr>
        <p:spPr>
          <a:prstGeom prst="rect">
            <a:avLst/>
          </a:prstGeom>
        </p:spPr>
        <p:txBody>
          <a:bodyPr>
            <a:noAutofit/>
          </a:bodyPr>
          <a:lstStyle/>
          <a:p>
            <a:r>
              <a:rPr lang="en-US" sz="2800" dirty="0">
                <a:latin typeface="+mj-lt"/>
              </a:rPr>
              <a:t>Barriers to Purchase</a:t>
            </a:r>
            <a:endParaRPr lang="en-US" dirty="0">
              <a:latin typeface="Arial Black" panose="020B0A04020102020204" pitchFamily="34" charset="0"/>
            </a:endParaRPr>
          </a:p>
        </p:txBody>
      </p:sp>
      <p:pic>
        <p:nvPicPr>
          <p:cNvPr id="21" name="Picture Placeholder 20" descr="A group of people sitting at a table&#10;&#10;Description automatically generated">
            <a:extLst>
              <a:ext uri="{FF2B5EF4-FFF2-40B4-BE49-F238E27FC236}">
                <a16:creationId xmlns:a16="http://schemas.microsoft.com/office/drawing/2014/main" id="{897EB623-8C57-C4F8-AEB4-C83E8423CB3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4395" b="24395"/>
          <a:stretch>
            <a:fillRect/>
          </a:stretch>
        </p:blipFill>
        <p:spPr/>
      </p:pic>
    </p:spTree>
    <p:extLst>
      <p:ext uri="{BB962C8B-B14F-4D97-AF65-F5344CB8AC3E}">
        <p14:creationId xmlns:p14="http://schemas.microsoft.com/office/powerpoint/2010/main" val="2664736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935E2-FC24-E2F1-4670-A6F206B51266}"/>
              </a:ext>
            </a:extLst>
          </p:cNvPr>
          <p:cNvSpPr>
            <a:spLocks noGrp="1"/>
          </p:cNvSpPr>
          <p:nvPr>
            <p:ph type="title"/>
          </p:nvPr>
        </p:nvSpPr>
        <p:spPr/>
        <p:txBody>
          <a:bodyPr/>
          <a:lstStyle/>
          <a:p>
            <a:r>
              <a:rPr lang="en-US" dirty="0"/>
              <a:t>Primary Reasons For Not Owning (More) Life Insurance</a:t>
            </a:r>
          </a:p>
        </p:txBody>
      </p:sp>
      <p:sp>
        <p:nvSpPr>
          <p:cNvPr id="4" name="Oval 3">
            <a:extLst>
              <a:ext uri="{FF2B5EF4-FFF2-40B4-BE49-F238E27FC236}">
                <a16:creationId xmlns:a16="http://schemas.microsoft.com/office/drawing/2014/main" id="{BE529A3E-8732-1B48-7200-CC8ED338F14B}"/>
              </a:ext>
            </a:extLst>
          </p:cNvPr>
          <p:cNvSpPr/>
          <p:nvPr/>
        </p:nvSpPr>
        <p:spPr>
          <a:xfrm>
            <a:off x="656305" y="1588584"/>
            <a:ext cx="2592525" cy="2592525"/>
          </a:xfrm>
          <a:prstGeom prst="ellipse">
            <a:avLst/>
          </a:prstGeom>
          <a:solidFill>
            <a:schemeClr val="accent1"/>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TextBox 4">
            <a:extLst>
              <a:ext uri="{FF2B5EF4-FFF2-40B4-BE49-F238E27FC236}">
                <a16:creationId xmlns:a16="http://schemas.microsoft.com/office/drawing/2014/main" id="{9BFA3319-3BC0-2179-C58D-C46B9281AF3D}"/>
              </a:ext>
            </a:extLst>
          </p:cNvPr>
          <p:cNvSpPr txBox="1"/>
          <p:nvPr/>
        </p:nvSpPr>
        <p:spPr>
          <a:xfrm>
            <a:off x="976764" y="2231270"/>
            <a:ext cx="1819051" cy="646331"/>
          </a:xfrm>
          <a:prstGeom prst="rect">
            <a:avLst/>
          </a:prstGeom>
          <a:noFill/>
          <a:effectLst/>
        </p:spPr>
        <p:txBody>
          <a:bodyPr wrap="square" rtlCol="0">
            <a:spAutoFit/>
          </a:bodyPr>
          <a:lstStyle/>
          <a:p>
            <a:pPr algn="ctr"/>
            <a:r>
              <a:rPr lang="en-US" b="1" dirty="0"/>
              <a:t>Perceived Cost</a:t>
            </a:r>
          </a:p>
        </p:txBody>
      </p:sp>
      <p:sp>
        <p:nvSpPr>
          <p:cNvPr id="6" name="TextBox 5">
            <a:extLst>
              <a:ext uri="{FF2B5EF4-FFF2-40B4-BE49-F238E27FC236}">
                <a16:creationId xmlns:a16="http://schemas.microsoft.com/office/drawing/2014/main" id="{70CEDA5B-FB64-5BB8-5832-4B2466A4D823}"/>
              </a:ext>
            </a:extLst>
          </p:cNvPr>
          <p:cNvSpPr txBox="1"/>
          <p:nvPr/>
        </p:nvSpPr>
        <p:spPr>
          <a:xfrm>
            <a:off x="1271371" y="3035675"/>
            <a:ext cx="1209620" cy="707886"/>
          </a:xfrm>
          <a:prstGeom prst="rect">
            <a:avLst/>
          </a:prstGeom>
          <a:noFill/>
          <a:effectLst/>
        </p:spPr>
        <p:txBody>
          <a:bodyPr wrap="square" rtlCol="0">
            <a:spAutoFit/>
          </a:bodyPr>
          <a:lstStyle/>
          <a:p>
            <a:r>
              <a:rPr lang="en-US" sz="4000" b="1" dirty="0">
                <a:latin typeface="+mj-lt"/>
              </a:rPr>
              <a:t>48%</a:t>
            </a:r>
          </a:p>
        </p:txBody>
      </p:sp>
      <p:sp>
        <p:nvSpPr>
          <p:cNvPr id="7" name="Oval 6">
            <a:extLst>
              <a:ext uri="{FF2B5EF4-FFF2-40B4-BE49-F238E27FC236}">
                <a16:creationId xmlns:a16="http://schemas.microsoft.com/office/drawing/2014/main" id="{8EA10B96-52BE-6813-101F-40CFEE6DFB50}"/>
              </a:ext>
            </a:extLst>
          </p:cNvPr>
          <p:cNvSpPr/>
          <p:nvPr/>
        </p:nvSpPr>
        <p:spPr>
          <a:xfrm>
            <a:off x="6832979" y="2907727"/>
            <a:ext cx="2546765" cy="2546765"/>
          </a:xfrm>
          <a:prstGeom prst="ellipse">
            <a:avLst/>
          </a:prstGeom>
          <a:solidFill>
            <a:schemeClr val="accent1"/>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TextBox 7">
            <a:extLst>
              <a:ext uri="{FF2B5EF4-FFF2-40B4-BE49-F238E27FC236}">
                <a16:creationId xmlns:a16="http://schemas.microsoft.com/office/drawing/2014/main" id="{7689FCB8-E789-56B3-5CBA-8DE154C78CB5}"/>
              </a:ext>
            </a:extLst>
          </p:cNvPr>
          <p:cNvSpPr txBox="1"/>
          <p:nvPr/>
        </p:nvSpPr>
        <p:spPr>
          <a:xfrm>
            <a:off x="7195949" y="3922340"/>
            <a:ext cx="1889495" cy="369332"/>
          </a:xfrm>
          <a:prstGeom prst="rect">
            <a:avLst/>
          </a:prstGeom>
          <a:noFill/>
          <a:effectLst/>
        </p:spPr>
        <p:txBody>
          <a:bodyPr wrap="square" rtlCol="0">
            <a:spAutoFit/>
          </a:bodyPr>
          <a:lstStyle/>
          <a:p>
            <a:r>
              <a:rPr lang="en-US" b="1" dirty="0"/>
              <a:t>Procrastination</a:t>
            </a:r>
          </a:p>
        </p:txBody>
      </p:sp>
      <p:sp>
        <p:nvSpPr>
          <p:cNvPr id="9" name="TextBox 8">
            <a:extLst>
              <a:ext uri="{FF2B5EF4-FFF2-40B4-BE49-F238E27FC236}">
                <a16:creationId xmlns:a16="http://schemas.microsoft.com/office/drawing/2014/main" id="{245E658F-F513-2370-4204-288BC8C1D04B}"/>
              </a:ext>
            </a:extLst>
          </p:cNvPr>
          <p:cNvSpPr txBox="1"/>
          <p:nvPr/>
        </p:nvSpPr>
        <p:spPr>
          <a:xfrm>
            <a:off x="7498620" y="4380205"/>
            <a:ext cx="1231453" cy="707886"/>
          </a:xfrm>
          <a:prstGeom prst="rect">
            <a:avLst/>
          </a:prstGeom>
          <a:noFill/>
          <a:effectLst/>
        </p:spPr>
        <p:txBody>
          <a:bodyPr wrap="square" rtlCol="0">
            <a:spAutoFit/>
          </a:bodyPr>
          <a:lstStyle/>
          <a:p>
            <a:r>
              <a:rPr lang="en-US" sz="4000" b="1" dirty="0">
                <a:latin typeface="+mj-lt"/>
              </a:rPr>
              <a:t>22%</a:t>
            </a:r>
          </a:p>
        </p:txBody>
      </p:sp>
      <p:sp>
        <p:nvSpPr>
          <p:cNvPr id="10" name="Oval 9">
            <a:extLst>
              <a:ext uri="{FF2B5EF4-FFF2-40B4-BE49-F238E27FC236}">
                <a16:creationId xmlns:a16="http://schemas.microsoft.com/office/drawing/2014/main" id="{71D74876-5770-18F1-3419-ECA15562CB7B}"/>
              </a:ext>
            </a:extLst>
          </p:cNvPr>
          <p:cNvSpPr/>
          <p:nvPr/>
        </p:nvSpPr>
        <p:spPr>
          <a:xfrm>
            <a:off x="4794120" y="1718551"/>
            <a:ext cx="2592743" cy="2592743"/>
          </a:xfrm>
          <a:prstGeom prst="ellipse">
            <a:avLst/>
          </a:prstGeom>
          <a:solidFill>
            <a:srgbClr val="002F70"/>
          </a:solidFill>
          <a:ln>
            <a:solidFill>
              <a:schemeClr val="bg1"/>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TextBox 10">
            <a:extLst>
              <a:ext uri="{FF2B5EF4-FFF2-40B4-BE49-F238E27FC236}">
                <a16:creationId xmlns:a16="http://schemas.microsoft.com/office/drawing/2014/main" id="{14BC55FB-54BA-B418-0568-5BE16D9E9631}"/>
              </a:ext>
            </a:extLst>
          </p:cNvPr>
          <p:cNvSpPr txBox="1"/>
          <p:nvPr/>
        </p:nvSpPr>
        <p:spPr>
          <a:xfrm>
            <a:off x="5180966" y="2193691"/>
            <a:ext cx="1819050" cy="923330"/>
          </a:xfrm>
          <a:prstGeom prst="rect">
            <a:avLst/>
          </a:prstGeom>
          <a:noFill/>
          <a:effectLst/>
        </p:spPr>
        <p:txBody>
          <a:bodyPr wrap="square" rtlCol="0">
            <a:spAutoFit/>
          </a:bodyPr>
          <a:lstStyle/>
          <a:p>
            <a:pPr algn="ctr"/>
            <a:r>
              <a:rPr lang="en-US" b="1" dirty="0">
                <a:solidFill>
                  <a:schemeClr val="bg1"/>
                </a:solidFill>
              </a:rPr>
              <a:t>Not sure what type or how much to get</a:t>
            </a:r>
          </a:p>
        </p:txBody>
      </p:sp>
      <p:sp>
        <p:nvSpPr>
          <p:cNvPr id="12" name="TextBox 11">
            <a:extLst>
              <a:ext uri="{FF2B5EF4-FFF2-40B4-BE49-F238E27FC236}">
                <a16:creationId xmlns:a16="http://schemas.microsoft.com/office/drawing/2014/main" id="{36C05BD6-A32B-60B3-E8AA-DC20FE1B3231}"/>
              </a:ext>
            </a:extLst>
          </p:cNvPr>
          <p:cNvSpPr txBox="1"/>
          <p:nvPr/>
        </p:nvSpPr>
        <p:spPr>
          <a:xfrm>
            <a:off x="5458325" y="3117021"/>
            <a:ext cx="1819053" cy="707886"/>
          </a:xfrm>
          <a:prstGeom prst="rect">
            <a:avLst/>
          </a:prstGeom>
          <a:noFill/>
          <a:effectLst/>
        </p:spPr>
        <p:txBody>
          <a:bodyPr wrap="square" rtlCol="0">
            <a:spAutoFit/>
          </a:bodyPr>
          <a:lstStyle/>
          <a:p>
            <a:r>
              <a:rPr lang="en-US" sz="4000" b="1" dirty="0">
                <a:solidFill>
                  <a:schemeClr val="bg1"/>
                </a:solidFill>
                <a:latin typeface="+mj-lt"/>
              </a:rPr>
              <a:t>25%</a:t>
            </a:r>
          </a:p>
        </p:txBody>
      </p:sp>
      <p:sp>
        <p:nvSpPr>
          <p:cNvPr id="13" name="Oval 12">
            <a:extLst>
              <a:ext uri="{FF2B5EF4-FFF2-40B4-BE49-F238E27FC236}">
                <a16:creationId xmlns:a16="http://schemas.microsoft.com/office/drawing/2014/main" id="{9DB40418-4D14-70E1-1350-74DF4B7BF194}"/>
              </a:ext>
            </a:extLst>
          </p:cNvPr>
          <p:cNvSpPr/>
          <p:nvPr/>
        </p:nvSpPr>
        <p:spPr>
          <a:xfrm>
            <a:off x="2659421" y="2921080"/>
            <a:ext cx="2533412" cy="2533412"/>
          </a:xfrm>
          <a:prstGeom prst="ellipse">
            <a:avLst/>
          </a:prstGeom>
          <a:solidFill>
            <a:srgbClr val="EAE6E2"/>
          </a:solidFill>
          <a:ln>
            <a:solidFill>
              <a:schemeClr val="bg1"/>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4" name="TextBox 13">
            <a:extLst>
              <a:ext uri="{FF2B5EF4-FFF2-40B4-BE49-F238E27FC236}">
                <a16:creationId xmlns:a16="http://schemas.microsoft.com/office/drawing/2014/main" id="{01FCA349-4347-177E-4B30-E623A996BB0A}"/>
              </a:ext>
            </a:extLst>
          </p:cNvPr>
          <p:cNvSpPr txBox="1"/>
          <p:nvPr/>
        </p:nvSpPr>
        <p:spPr>
          <a:xfrm>
            <a:off x="2999311" y="3417429"/>
            <a:ext cx="1771687" cy="923330"/>
          </a:xfrm>
          <a:prstGeom prst="rect">
            <a:avLst/>
          </a:prstGeom>
          <a:noFill/>
          <a:effectLst/>
        </p:spPr>
        <p:txBody>
          <a:bodyPr wrap="square" rtlCol="0">
            <a:spAutoFit/>
          </a:bodyPr>
          <a:lstStyle/>
          <a:p>
            <a:pPr algn="ctr"/>
            <a:r>
              <a:rPr lang="en-US" b="1" dirty="0"/>
              <a:t>Other Financial Priorities</a:t>
            </a:r>
          </a:p>
        </p:txBody>
      </p:sp>
      <p:sp>
        <p:nvSpPr>
          <p:cNvPr id="15" name="TextBox 14">
            <a:extLst>
              <a:ext uri="{FF2B5EF4-FFF2-40B4-BE49-F238E27FC236}">
                <a16:creationId xmlns:a16="http://schemas.microsoft.com/office/drawing/2014/main" id="{9F79466C-B29E-9E2B-BB72-46366562DD4A}"/>
              </a:ext>
            </a:extLst>
          </p:cNvPr>
          <p:cNvSpPr txBox="1"/>
          <p:nvPr/>
        </p:nvSpPr>
        <p:spPr>
          <a:xfrm>
            <a:off x="3231563" y="4349444"/>
            <a:ext cx="1242503" cy="707886"/>
          </a:xfrm>
          <a:prstGeom prst="rect">
            <a:avLst/>
          </a:prstGeom>
          <a:noFill/>
          <a:effectLst/>
        </p:spPr>
        <p:txBody>
          <a:bodyPr wrap="square" rtlCol="0">
            <a:spAutoFit/>
          </a:bodyPr>
          <a:lstStyle/>
          <a:p>
            <a:r>
              <a:rPr lang="en-US" sz="4000" b="1" dirty="0">
                <a:latin typeface="+mj-lt"/>
              </a:rPr>
              <a:t>36%</a:t>
            </a:r>
          </a:p>
        </p:txBody>
      </p:sp>
      <p:sp>
        <p:nvSpPr>
          <p:cNvPr id="16" name="Oval 15">
            <a:extLst>
              <a:ext uri="{FF2B5EF4-FFF2-40B4-BE49-F238E27FC236}">
                <a16:creationId xmlns:a16="http://schemas.microsoft.com/office/drawing/2014/main" id="{2B0AAA2A-7A35-0B5A-3858-6AE0B304ED3C}"/>
              </a:ext>
            </a:extLst>
          </p:cNvPr>
          <p:cNvSpPr/>
          <p:nvPr/>
        </p:nvSpPr>
        <p:spPr>
          <a:xfrm>
            <a:off x="8820126" y="1621187"/>
            <a:ext cx="2550275" cy="2550275"/>
          </a:xfrm>
          <a:prstGeom prst="ellipse">
            <a:avLst/>
          </a:prstGeom>
          <a:solidFill>
            <a:srgbClr val="EAE6E2"/>
          </a:solidFill>
          <a:ln>
            <a:solidFill>
              <a:schemeClr val="bg1"/>
            </a:solid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7" name="TextBox 16">
            <a:extLst>
              <a:ext uri="{FF2B5EF4-FFF2-40B4-BE49-F238E27FC236}">
                <a16:creationId xmlns:a16="http://schemas.microsoft.com/office/drawing/2014/main" id="{CD1D9EF4-DB61-6C44-B4CE-E35776BD6D6F}"/>
              </a:ext>
            </a:extLst>
          </p:cNvPr>
          <p:cNvSpPr txBox="1"/>
          <p:nvPr/>
        </p:nvSpPr>
        <p:spPr>
          <a:xfrm>
            <a:off x="9225089" y="2176881"/>
            <a:ext cx="1740347" cy="923330"/>
          </a:xfrm>
          <a:prstGeom prst="rect">
            <a:avLst/>
          </a:prstGeom>
          <a:noFill/>
          <a:effectLst/>
        </p:spPr>
        <p:txBody>
          <a:bodyPr wrap="square" rtlCol="0">
            <a:spAutoFit/>
          </a:bodyPr>
          <a:lstStyle/>
          <a:p>
            <a:pPr algn="ctr"/>
            <a:r>
              <a:rPr lang="en-US" b="1" dirty="0"/>
              <a:t>No one has approached me about it</a:t>
            </a:r>
          </a:p>
        </p:txBody>
      </p:sp>
      <p:sp>
        <p:nvSpPr>
          <p:cNvPr id="18" name="TextBox 17">
            <a:extLst>
              <a:ext uri="{FF2B5EF4-FFF2-40B4-BE49-F238E27FC236}">
                <a16:creationId xmlns:a16="http://schemas.microsoft.com/office/drawing/2014/main" id="{7BBE2038-2C31-434A-8272-A9EFC0B98B8D}"/>
              </a:ext>
            </a:extLst>
          </p:cNvPr>
          <p:cNvSpPr txBox="1"/>
          <p:nvPr/>
        </p:nvSpPr>
        <p:spPr>
          <a:xfrm>
            <a:off x="9499872" y="3109647"/>
            <a:ext cx="1273476" cy="707886"/>
          </a:xfrm>
          <a:prstGeom prst="rect">
            <a:avLst/>
          </a:prstGeom>
          <a:noFill/>
          <a:effectLst/>
        </p:spPr>
        <p:txBody>
          <a:bodyPr wrap="square" rtlCol="0">
            <a:spAutoFit/>
          </a:bodyPr>
          <a:lstStyle/>
          <a:p>
            <a:r>
              <a:rPr lang="en-US" sz="4000" b="1" dirty="0">
                <a:latin typeface="+mj-lt"/>
              </a:rPr>
              <a:t>13%</a:t>
            </a:r>
          </a:p>
        </p:txBody>
      </p:sp>
      <p:sp>
        <p:nvSpPr>
          <p:cNvPr id="19" name="TextBox 18">
            <a:extLst>
              <a:ext uri="{FF2B5EF4-FFF2-40B4-BE49-F238E27FC236}">
                <a16:creationId xmlns:a16="http://schemas.microsoft.com/office/drawing/2014/main" id="{9874D6EC-2BFB-4AE8-5168-0014927F81CF}"/>
              </a:ext>
            </a:extLst>
          </p:cNvPr>
          <p:cNvSpPr txBox="1"/>
          <p:nvPr/>
        </p:nvSpPr>
        <p:spPr>
          <a:xfrm>
            <a:off x="414617" y="6422706"/>
            <a:ext cx="6806241" cy="215444"/>
          </a:xfrm>
          <a:prstGeom prst="rect">
            <a:avLst/>
          </a:prstGeom>
          <a:noFill/>
        </p:spPr>
        <p:txBody>
          <a:bodyPr wrap="square" rtlCol="0">
            <a:spAutoFit/>
          </a:bodyPr>
          <a:lstStyle/>
          <a:p>
            <a:r>
              <a:rPr lang="en-US" sz="800" dirty="0"/>
              <a:t>Source: </a:t>
            </a:r>
            <a:r>
              <a:rPr lang="en-US" sz="800" i="1" dirty="0"/>
              <a:t>2024 Insurance Barometer Study</a:t>
            </a:r>
            <a:r>
              <a:rPr lang="en-US" sz="800" dirty="0"/>
              <a:t>, LIMRA and Life Happens.</a:t>
            </a:r>
          </a:p>
        </p:txBody>
      </p:sp>
    </p:spTree>
    <p:extLst>
      <p:ext uri="{BB962C8B-B14F-4D97-AF65-F5344CB8AC3E}">
        <p14:creationId xmlns:p14="http://schemas.microsoft.com/office/powerpoint/2010/main" val="2514893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B9645-46E4-3BB4-B139-0B94EF9C5C6E}"/>
              </a:ext>
            </a:extLst>
          </p:cNvPr>
          <p:cNvSpPr>
            <a:spLocks noGrp="1"/>
          </p:cNvSpPr>
          <p:nvPr>
            <p:ph type="title"/>
          </p:nvPr>
        </p:nvSpPr>
        <p:spPr/>
        <p:txBody>
          <a:bodyPr/>
          <a:lstStyle/>
          <a:p>
            <a:r>
              <a:rPr lang="en-US" dirty="0"/>
              <a:t>Understanding the True Cost of Ownership</a:t>
            </a:r>
          </a:p>
        </p:txBody>
      </p:sp>
      <p:graphicFrame>
        <p:nvGraphicFramePr>
          <p:cNvPr id="6" name="Chart 5">
            <a:extLst>
              <a:ext uri="{FF2B5EF4-FFF2-40B4-BE49-F238E27FC236}">
                <a16:creationId xmlns:a16="http://schemas.microsoft.com/office/drawing/2014/main" id="{26FBE78C-7018-163B-C1BE-F79947BB6675}"/>
              </a:ext>
            </a:extLst>
          </p:cNvPr>
          <p:cNvGraphicFramePr/>
          <p:nvPr>
            <p:extLst>
              <p:ext uri="{D42A27DB-BD31-4B8C-83A1-F6EECF244321}">
                <p14:modId xmlns:p14="http://schemas.microsoft.com/office/powerpoint/2010/main" val="2111398979"/>
              </p:ext>
            </p:extLst>
          </p:nvPr>
        </p:nvGraphicFramePr>
        <p:xfrm>
          <a:off x="304324" y="1300028"/>
          <a:ext cx="3583756" cy="23564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E3DFF0F7-540B-B8D8-64F3-6BD25AA18037}"/>
              </a:ext>
            </a:extLst>
          </p:cNvPr>
          <p:cNvGraphicFramePr/>
          <p:nvPr>
            <p:extLst>
              <p:ext uri="{D42A27DB-BD31-4B8C-83A1-F6EECF244321}">
                <p14:modId xmlns:p14="http://schemas.microsoft.com/office/powerpoint/2010/main" val="199465521"/>
              </p:ext>
            </p:extLst>
          </p:nvPr>
        </p:nvGraphicFramePr>
        <p:xfrm>
          <a:off x="3972426" y="1300029"/>
          <a:ext cx="3583755" cy="23564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04BDD763-82C1-9C16-2488-26909EC64DAC}"/>
              </a:ext>
            </a:extLst>
          </p:cNvPr>
          <p:cNvGraphicFramePr/>
          <p:nvPr>
            <p:extLst>
              <p:ext uri="{D42A27DB-BD31-4B8C-83A1-F6EECF244321}">
                <p14:modId xmlns:p14="http://schemas.microsoft.com/office/powerpoint/2010/main" val="606738642"/>
              </p:ext>
            </p:extLst>
          </p:nvPr>
        </p:nvGraphicFramePr>
        <p:xfrm>
          <a:off x="7640527" y="1300029"/>
          <a:ext cx="3600172" cy="2356494"/>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A08D2F9D-5369-C3F6-6DD4-B1026030B1DE}"/>
              </a:ext>
            </a:extLst>
          </p:cNvPr>
          <p:cNvSpPr txBox="1"/>
          <p:nvPr/>
        </p:nvSpPr>
        <p:spPr>
          <a:xfrm>
            <a:off x="1150068" y="2093554"/>
            <a:ext cx="1940807" cy="769441"/>
          </a:xfrm>
          <a:prstGeom prst="rect">
            <a:avLst/>
          </a:prstGeom>
          <a:noFill/>
        </p:spPr>
        <p:txBody>
          <a:bodyPr wrap="square" rtlCol="0">
            <a:spAutoFit/>
          </a:bodyPr>
          <a:lstStyle/>
          <a:p>
            <a:pPr algn="ctr"/>
            <a:r>
              <a:rPr lang="en-US" sz="4400" b="1" dirty="0">
                <a:solidFill>
                  <a:schemeClr val="accent1"/>
                </a:solidFill>
              </a:rPr>
              <a:t>52</a:t>
            </a:r>
            <a:r>
              <a:rPr lang="en-US" sz="3600" b="1" dirty="0">
                <a:solidFill>
                  <a:schemeClr val="accent1"/>
                </a:solidFill>
              </a:rPr>
              <a:t>%</a:t>
            </a:r>
            <a:endParaRPr lang="en-US" sz="4400" b="1" dirty="0">
              <a:solidFill>
                <a:schemeClr val="accent1"/>
              </a:solidFill>
            </a:endParaRPr>
          </a:p>
        </p:txBody>
      </p:sp>
      <p:sp>
        <p:nvSpPr>
          <p:cNvPr id="11" name="TextBox 10">
            <a:extLst>
              <a:ext uri="{FF2B5EF4-FFF2-40B4-BE49-F238E27FC236}">
                <a16:creationId xmlns:a16="http://schemas.microsoft.com/office/drawing/2014/main" id="{43CDADB6-FE27-8F70-AA5B-FD7757088CD2}"/>
              </a:ext>
            </a:extLst>
          </p:cNvPr>
          <p:cNvSpPr txBox="1"/>
          <p:nvPr/>
        </p:nvSpPr>
        <p:spPr>
          <a:xfrm>
            <a:off x="4793900" y="2093448"/>
            <a:ext cx="1940807" cy="769441"/>
          </a:xfrm>
          <a:prstGeom prst="rect">
            <a:avLst/>
          </a:prstGeom>
          <a:noFill/>
        </p:spPr>
        <p:txBody>
          <a:bodyPr wrap="square" rtlCol="0">
            <a:spAutoFit/>
          </a:bodyPr>
          <a:lstStyle/>
          <a:p>
            <a:pPr algn="ctr"/>
            <a:r>
              <a:rPr lang="en-US" sz="4400" b="1" dirty="0">
                <a:solidFill>
                  <a:schemeClr val="accent5"/>
                </a:solidFill>
              </a:rPr>
              <a:t>78</a:t>
            </a:r>
            <a:r>
              <a:rPr lang="en-US" sz="3600" b="1" dirty="0">
                <a:solidFill>
                  <a:schemeClr val="accent5"/>
                </a:solidFill>
              </a:rPr>
              <a:t>%</a:t>
            </a:r>
            <a:endParaRPr lang="en-US" sz="4400" b="1" dirty="0">
              <a:solidFill>
                <a:schemeClr val="accent5"/>
              </a:solidFill>
            </a:endParaRPr>
          </a:p>
        </p:txBody>
      </p:sp>
      <p:sp>
        <p:nvSpPr>
          <p:cNvPr id="12" name="TextBox 11">
            <a:extLst>
              <a:ext uri="{FF2B5EF4-FFF2-40B4-BE49-F238E27FC236}">
                <a16:creationId xmlns:a16="http://schemas.microsoft.com/office/drawing/2014/main" id="{B158A9B6-A569-D59D-A4F7-4EE9F77CD1BA}"/>
              </a:ext>
            </a:extLst>
          </p:cNvPr>
          <p:cNvSpPr txBox="1"/>
          <p:nvPr/>
        </p:nvSpPr>
        <p:spPr>
          <a:xfrm>
            <a:off x="8437732" y="2093342"/>
            <a:ext cx="1940807" cy="769441"/>
          </a:xfrm>
          <a:prstGeom prst="rect">
            <a:avLst/>
          </a:prstGeom>
          <a:noFill/>
        </p:spPr>
        <p:txBody>
          <a:bodyPr wrap="square" rtlCol="0">
            <a:spAutoFit/>
          </a:bodyPr>
          <a:lstStyle/>
          <a:p>
            <a:pPr algn="ctr"/>
            <a:r>
              <a:rPr lang="en-US" sz="4400" b="1" dirty="0">
                <a:solidFill>
                  <a:schemeClr val="accent3"/>
                </a:solidFill>
              </a:rPr>
              <a:t>54</a:t>
            </a:r>
            <a:r>
              <a:rPr lang="en-US" sz="3600" b="1" dirty="0">
                <a:solidFill>
                  <a:schemeClr val="accent3"/>
                </a:solidFill>
              </a:rPr>
              <a:t>%</a:t>
            </a:r>
            <a:endParaRPr lang="en-US" sz="4400" b="1" dirty="0">
              <a:solidFill>
                <a:schemeClr val="accent3"/>
              </a:solidFill>
            </a:endParaRPr>
          </a:p>
        </p:txBody>
      </p:sp>
      <p:sp>
        <p:nvSpPr>
          <p:cNvPr id="13" name="TextBox 12">
            <a:extLst>
              <a:ext uri="{FF2B5EF4-FFF2-40B4-BE49-F238E27FC236}">
                <a16:creationId xmlns:a16="http://schemas.microsoft.com/office/drawing/2014/main" id="{A7FB5358-EBF2-6D97-2161-644F02F0F729}"/>
              </a:ext>
            </a:extLst>
          </p:cNvPr>
          <p:cNvSpPr txBox="1"/>
          <p:nvPr/>
        </p:nvSpPr>
        <p:spPr>
          <a:xfrm>
            <a:off x="414617" y="6422706"/>
            <a:ext cx="6806241" cy="215444"/>
          </a:xfrm>
          <a:prstGeom prst="rect">
            <a:avLst/>
          </a:prstGeom>
          <a:noFill/>
        </p:spPr>
        <p:txBody>
          <a:bodyPr wrap="square" rtlCol="0">
            <a:spAutoFit/>
          </a:bodyPr>
          <a:lstStyle/>
          <a:p>
            <a:r>
              <a:rPr lang="en-US" sz="800" dirty="0"/>
              <a:t>Source: </a:t>
            </a:r>
            <a:r>
              <a:rPr lang="en-US" sz="800" i="1" dirty="0"/>
              <a:t>2024 Insurance Barometer Study</a:t>
            </a:r>
            <a:r>
              <a:rPr lang="en-US" sz="800" dirty="0"/>
              <a:t>, LIMRA and Life Happens.</a:t>
            </a:r>
          </a:p>
        </p:txBody>
      </p:sp>
      <p:sp>
        <p:nvSpPr>
          <p:cNvPr id="14" name="TextBox 13">
            <a:extLst>
              <a:ext uri="{FF2B5EF4-FFF2-40B4-BE49-F238E27FC236}">
                <a16:creationId xmlns:a16="http://schemas.microsoft.com/office/drawing/2014/main" id="{E868193C-E8CF-EAA9-CA22-C2B9103AE290}"/>
              </a:ext>
            </a:extLst>
          </p:cNvPr>
          <p:cNvSpPr txBox="1"/>
          <p:nvPr/>
        </p:nvSpPr>
        <p:spPr>
          <a:xfrm>
            <a:off x="813069" y="4116284"/>
            <a:ext cx="2614803" cy="1477328"/>
          </a:xfrm>
          <a:prstGeom prst="rect">
            <a:avLst/>
          </a:prstGeom>
          <a:noFill/>
        </p:spPr>
        <p:txBody>
          <a:bodyPr wrap="square">
            <a:spAutoFit/>
          </a:bodyPr>
          <a:lstStyle/>
          <a:p>
            <a:pPr algn="ctr"/>
            <a:r>
              <a:rPr lang="en-US" dirty="0"/>
              <a:t>Cited that life insurance is “too expensive” as their perceived reason for not having coverage (or more of it).</a:t>
            </a:r>
          </a:p>
        </p:txBody>
      </p:sp>
      <p:sp>
        <p:nvSpPr>
          <p:cNvPr id="15" name="TextBox 14">
            <a:extLst>
              <a:ext uri="{FF2B5EF4-FFF2-40B4-BE49-F238E27FC236}">
                <a16:creationId xmlns:a16="http://schemas.microsoft.com/office/drawing/2014/main" id="{18E22D23-18F3-3F66-5D64-2098E5A65357}"/>
              </a:ext>
            </a:extLst>
          </p:cNvPr>
          <p:cNvSpPr txBox="1"/>
          <p:nvPr/>
        </p:nvSpPr>
        <p:spPr>
          <a:xfrm>
            <a:off x="4709076" y="4116284"/>
            <a:ext cx="2289561" cy="923330"/>
          </a:xfrm>
          <a:prstGeom prst="rect">
            <a:avLst/>
          </a:prstGeom>
          <a:noFill/>
        </p:spPr>
        <p:txBody>
          <a:bodyPr wrap="square">
            <a:spAutoFit/>
          </a:bodyPr>
          <a:lstStyle/>
          <a:p>
            <a:pPr algn="ctr"/>
            <a:r>
              <a:rPr lang="en-US" dirty="0"/>
              <a:t>Overestimate </a:t>
            </a:r>
          </a:p>
          <a:p>
            <a:pPr algn="ctr"/>
            <a:r>
              <a:rPr lang="en-US" dirty="0"/>
              <a:t>the cost of </a:t>
            </a:r>
          </a:p>
          <a:p>
            <a:pPr algn="ctr"/>
            <a:r>
              <a:rPr lang="en-US" dirty="0"/>
              <a:t>life insurance.</a:t>
            </a:r>
          </a:p>
        </p:txBody>
      </p:sp>
      <p:sp>
        <p:nvSpPr>
          <p:cNvPr id="16" name="TextBox 15">
            <a:extLst>
              <a:ext uri="{FF2B5EF4-FFF2-40B4-BE49-F238E27FC236}">
                <a16:creationId xmlns:a16="http://schemas.microsoft.com/office/drawing/2014/main" id="{3C4A4A5A-E04D-F37C-591C-B19D07AA94A2}"/>
              </a:ext>
            </a:extLst>
          </p:cNvPr>
          <p:cNvSpPr txBox="1"/>
          <p:nvPr/>
        </p:nvSpPr>
        <p:spPr>
          <a:xfrm>
            <a:off x="8304111" y="4080643"/>
            <a:ext cx="2427913" cy="1477328"/>
          </a:xfrm>
          <a:prstGeom prst="rect">
            <a:avLst/>
          </a:prstGeom>
          <a:noFill/>
        </p:spPr>
        <p:txBody>
          <a:bodyPr wrap="square">
            <a:spAutoFit/>
          </a:bodyPr>
          <a:lstStyle/>
          <a:p>
            <a:pPr algn="ctr"/>
            <a:r>
              <a:rPr lang="en-US" dirty="0"/>
              <a:t>Based their life insurance cost estimate on </a:t>
            </a:r>
          </a:p>
          <a:p>
            <a:pPr algn="ctr"/>
            <a:r>
              <a:rPr lang="en-US" b="1" dirty="0"/>
              <a:t>“gut instinct” or a “wild guess”.</a:t>
            </a:r>
            <a:endParaRPr lang="en-US" dirty="0"/>
          </a:p>
        </p:txBody>
      </p:sp>
      <p:cxnSp>
        <p:nvCxnSpPr>
          <p:cNvPr id="18" name="Straight Connector 17">
            <a:extLst>
              <a:ext uri="{FF2B5EF4-FFF2-40B4-BE49-F238E27FC236}">
                <a16:creationId xmlns:a16="http://schemas.microsoft.com/office/drawing/2014/main" id="{7F86C067-31B8-2D54-04EE-E9E6692788DD}"/>
              </a:ext>
            </a:extLst>
          </p:cNvPr>
          <p:cNvCxnSpPr/>
          <p:nvPr/>
        </p:nvCxnSpPr>
        <p:spPr>
          <a:xfrm>
            <a:off x="2111043" y="3331226"/>
            <a:ext cx="0" cy="650593"/>
          </a:xfrm>
          <a:prstGeom prst="line">
            <a:avLst/>
          </a:prstGeom>
          <a:ln w="28575">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E445613-E9B4-5B81-0408-E7DD95DCDE6F}"/>
              </a:ext>
            </a:extLst>
          </p:cNvPr>
          <p:cNvCxnSpPr/>
          <p:nvPr/>
        </p:nvCxnSpPr>
        <p:spPr>
          <a:xfrm>
            <a:off x="5793593" y="3331226"/>
            <a:ext cx="0" cy="650593"/>
          </a:xfrm>
          <a:prstGeom prst="line">
            <a:avLst/>
          </a:prstGeom>
          <a:ln w="28575">
            <a:solidFill>
              <a:schemeClr val="accent5"/>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7BB2097-C01C-7D6D-40FD-C8C1807DDFE7}"/>
              </a:ext>
            </a:extLst>
          </p:cNvPr>
          <p:cNvCxnSpPr/>
          <p:nvPr/>
        </p:nvCxnSpPr>
        <p:spPr>
          <a:xfrm>
            <a:off x="9476143" y="3331226"/>
            <a:ext cx="0" cy="650593"/>
          </a:xfrm>
          <a:prstGeom prst="line">
            <a:avLst/>
          </a:prstGeom>
          <a:ln w="28575">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127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Slide Number Placeholder 2"/>
          <p:cNvSpPr>
            <a:spLocks noGrp="1"/>
          </p:cNvSpPr>
          <p:nvPr>
            <p:ph type="sldNum" sz="quarter" idx="4294967295"/>
          </p:nvPr>
        </p:nvSpPr>
        <p:spPr>
          <a:prstGeom prst="rect">
            <a:avLst/>
          </a:prstGeom>
        </p:spPr>
        <p:txBody>
          <a:bodyPr/>
          <a:lstStyle/>
          <a:p>
            <a:fld id="{FA06F0F5-DF6A-4E0E-AC03-6B0D0B0A1300}" type="slidenum">
              <a:rPr lang="en-US" sz="900" smtClean="0">
                <a:solidFill>
                  <a:schemeClr val="bg1"/>
                </a:solidFill>
              </a:rPr>
              <a:pPr/>
              <a:t>26</a:t>
            </a:fld>
            <a:endParaRPr lang="en-US" sz="900" dirty="0">
              <a:solidFill>
                <a:schemeClr val="bg1"/>
              </a:solidFill>
            </a:endParaRPr>
          </a:p>
        </p:txBody>
      </p:sp>
      <p:pic>
        <p:nvPicPr>
          <p:cNvPr id="7" name="Picture Placeholder 6" descr="A group of people standing in a hallway&#10;&#10;Description automatically generated">
            <a:extLst>
              <a:ext uri="{FF2B5EF4-FFF2-40B4-BE49-F238E27FC236}">
                <a16:creationId xmlns:a16="http://schemas.microsoft.com/office/drawing/2014/main" id="{9549EDE4-237C-1EE1-9736-E3EFE51815D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4395" b="24395"/>
          <a:stretch>
            <a:fillRect/>
          </a:stretch>
        </p:blipFill>
        <p:spPr/>
      </p:pic>
      <p:sp>
        <p:nvSpPr>
          <p:cNvPr id="4" name="Title 3"/>
          <p:cNvSpPr>
            <a:spLocks noGrp="1"/>
          </p:cNvSpPr>
          <p:nvPr>
            <p:ph type="title"/>
          </p:nvPr>
        </p:nvSpPr>
        <p:spPr>
          <a:prstGeom prst="rect">
            <a:avLst/>
          </a:prstGeom>
        </p:spPr>
        <p:txBody>
          <a:bodyPr>
            <a:noAutofit/>
          </a:bodyPr>
          <a:lstStyle/>
          <a:p>
            <a:r>
              <a:rPr lang="en-US" sz="2800" dirty="0">
                <a:latin typeface="+mj-lt"/>
              </a:rPr>
              <a:t>Reaching New Consumers</a:t>
            </a:r>
            <a:endParaRPr lang="en-US" dirty="0">
              <a:latin typeface="Arial Black" panose="020B0A04020102020204" pitchFamily="34" charset="0"/>
            </a:endParaRPr>
          </a:p>
        </p:txBody>
      </p:sp>
    </p:spTree>
    <p:extLst>
      <p:ext uri="{BB962C8B-B14F-4D97-AF65-F5344CB8AC3E}">
        <p14:creationId xmlns:p14="http://schemas.microsoft.com/office/powerpoint/2010/main" val="516552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935346BD-EEF6-E448-6E8F-AAABEC501B73}"/>
              </a:ext>
            </a:extLst>
          </p:cNvPr>
          <p:cNvSpPr/>
          <p:nvPr/>
        </p:nvSpPr>
        <p:spPr>
          <a:xfrm>
            <a:off x="3538986" y="1348818"/>
            <a:ext cx="5114026" cy="4499892"/>
          </a:xfrm>
          <a:prstGeom prst="roundRect">
            <a:avLst/>
          </a:prstGeom>
          <a:solidFill>
            <a:schemeClr val="accent1"/>
          </a:solidFill>
          <a:ln>
            <a:solidFill>
              <a:schemeClr val="bg2">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8B4B73-F698-7A89-8F78-96C1EA5AEFD3}"/>
              </a:ext>
            </a:extLst>
          </p:cNvPr>
          <p:cNvSpPr>
            <a:spLocks noGrp="1"/>
          </p:cNvSpPr>
          <p:nvPr>
            <p:ph type="title"/>
          </p:nvPr>
        </p:nvSpPr>
        <p:spPr/>
        <p:txBody>
          <a:bodyPr/>
          <a:lstStyle/>
          <a:p>
            <a:r>
              <a:rPr lang="en-US" dirty="0"/>
              <a:t>Reaching People Where They Are</a:t>
            </a:r>
          </a:p>
        </p:txBody>
      </p:sp>
      <p:sp>
        <p:nvSpPr>
          <p:cNvPr id="6" name="TextBox 5">
            <a:extLst>
              <a:ext uri="{FF2B5EF4-FFF2-40B4-BE49-F238E27FC236}">
                <a16:creationId xmlns:a16="http://schemas.microsoft.com/office/drawing/2014/main" id="{D6F9DE92-B1D8-ACE0-E56B-AA0F4F961E1C}"/>
              </a:ext>
            </a:extLst>
          </p:cNvPr>
          <p:cNvSpPr txBox="1"/>
          <p:nvPr/>
        </p:nvSpPr>
        <p:spPr>
          <a:xfrm>
            <a:off x="4140655" y="1690656"/>
            <a:ext cx="4157006" cy="1569660"/>
          </a:xfrm>
          <a:prstGeom prst="rect">
            <a:avLst/>
          </a:prstGeom>
          <a:noFill/>
          <a:ln>
            <a:noFill/>
          </a:ln>
        </p:spPr>
        <p:txBody>
          <a:bodyPr wrap="square" rtlCol="0">
            <a:spAutoFit/>
          </a:bodyPr>
          <a:lstStyle/>
          <a:p>
            <a:pPr algn="ctr"/>
            <a:r>
              <a:rPr lang="en-US" sz="9600" b="1" dirty="0"/>
              <a:t>59</a:t>
            </a:r>
            <a:r>
              <a:rPr lang="en-US" sz="7200" b="1" dirty="0"/>
              <a:t>%</a:t>
            </a:r>
            <a:endParaRPr lang="en-US" sz="9600" b="1" dirty="0"/>
          </a:p>
        </p:txBody>
      </p:sp>
      <p:sp>
        <p:nvSpPr>
          <p:cNvPr id="7" name="TextBox 6">
            <a:extLst>
              <a:ext uri="{FF2B5EF4-FFF2-40B4-BE49-F238E27FC236}">
                <a16:creationId xmlns:a16="http://schemas.microsoft.com/office/drawing/2014/main" id="{A91E689F-7AEB-606B-3753-798E41F79640}"/>
              </a:ext>
            </a:extLst>
          </p:cNvPr>
          <p:cNvSpPr txBox="1"/>
          <p:nvPr/>
        </p:nvSpPr>
        <p:spPr>
          <a:xfrm>
            <a:off x="3997136" y="3718793"/>
            <a:ext cx="4444043" cy="1200329"/>
          </a:xfrm>
          <a:prstGeom prst="rect">
            <a:avLst/>
          </a:prstGeom>
          <a:noFill/>
          <a:ln>
            <a:noFill/>
          </a:ln>
        </p:spPr>
        <p:txBody>
          <a:bodyPr wrap="square" rtlCol="0">
            <a:spAutoFit/>
          </a:bodyPr>
          <a:lstStyle/>
          <a:p>
            <a:pPr algn="ctr"/>
            <a:r>
              <a:rPr lang="en-US" sz="2400" dirty="0"/>
              <a:t>Use social media when seeking information on financial or insurance products.</a:t>
            </a:r>
          </a:p>
        </p:txBody>
      </p:sp>
      <p:cxnSp>
        <p:nvCxnSpPr>
          <p:cNvPr id="9" name="Straight Connector 8">
            <a:extLst>
              <a:ext uri="{FF2B5EF4-FFF2-40B4-BE49-F238E27FC236}">
                <a16:creationId xmlns:a16="http://schemas.microsoft.com/office/drawing/2014/main" id="{A70F590A-6B03-135A-B7D5-66FBEE69646C}"/>
              </a:ext>
            </a:extLst>
          </p:cNvPr>
          <p:cNvCxnSpPr>
            <a:cxnSpLocks/>
          </p:cNvCxnSpPr>
          <p:nvPr/>
        </p:nvCxnSpPr>
        <p:spPr>
          <a:xfrm flipV="1">
            <a:off x="4360650" y="3408127"/>
            <a:ext cx="3470697" cy="208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B55615A-56E6-9332-2D45-FF49D81ED2B2}"/>
              </a:ext>
            </a:extLst>
          </p:cNvPr>
          <p:cNvSpPr txBox="1"/>
          <p:nvPr/>
        </p:nvSpPr>
        <p:spPr>
          <a:xfrm>
            <a:off x="414617" y="6422706"/>
            <a:ext cx="6806241" cy="215444"/>
          </a:xfrm>
          <a:prstGeom prst="rect">
            <a:avLst/>
          </a:prstGeom>
          <a:noFill/>
        </p:spPr>
        <p:txBody>
          <a:bodyPr wrap="square" rtlCol="0">
            <a:spAutoFit/>
          </a:bodyPr>
          <a:lstStyle/>
          <a:p>
            <a:r>
              <a:rPr lang="en-US" sz="800" dirty="0"/>
              <a:t>Source: </a:t>
            </a:r>
            <a:r>
              <a:rPr lang="en-US" sz="800" i="1" dirty="0"/>
              <a:t>2024 Insurance Barometer Study</a:t>
            </a:r>
            <a:r>
              <a:rPr lang="en-US" sz="800" dirty="0"/>
              <a:t>, LIMRA and Life Happens.</a:t>
            </a:r>
          </a:p>
        </p:txBody>
      </p:sp>
    </p:spTree>
    <p:extLst>
      <p:ext uri="{BB962C8B-B14F-4D97-AF65-F5344CB8AC3E}">
        <p14:creationId xmlns:p14="http://schemas.microsoft.com/office/powerpoint/2010/main" val="1562387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1475-11FB-D455-702C-F36D6D5C967A}"/>
              </a:ext>
            </a:extLst>
          </p:cNvPr>
          <p:cNvSpPr>
            <a:spLocks noGrp="1"/>
          </p:cNvSpPr>
          <p:nvPr>
            <p:ph type="title"/>
          </p:nvPr>
        </p:nvSpPr>
        <p:spPr/>
        <p:txBody>
          <a:bodyPr/>
          <a:lstStyle/>
          <a:p>
            <a:r>
              <a:rPr lang="en-US" dirty="0"/>
              <a:t>Personalize Content to Educate and Inform</a:t>
            </a:r>
          </a:p>
        </p:txBody>
      </p:sp>
      <p:sp>
        <p:nvSpPr>
          <p:cNvPr id="4" name="TextBox 3">
            <a:extLst>
              <a:ext uri="{FF2B5EF4-FFF2-40B4-BE49-F238E27FC236}">
                <a16:creationId xmlns:a16="http://schemas.microsoft.com/office/drawing/2014/main" id="{5A9ECF75-2CF3-B355-2868-C3746865CEA3}"/>
              </a:ext>
            </a:extLst>
          </p:cNvPr>
          <p:cNvSpPr txBox="1"/>
          <p:nvPr/>
        </p:nvSpPr>
        <p:spPr>
          <a:xfrm>
            <a:off x="414617" y="6422706"/>
            <a:ext cx="6806241" cy="215444"/>
          </a:xfrm>
          <a:prstGeom prst="rect">
            <a:avLst/>
          </a:prstGeom>
          <a:noFill/>
        </p:spPr>
        <p:txBody>
          <a:bodyPr wrap="square" rtlCol="0">
            <a:spAutoFit/>
          </a:bodyPr>
          <a:lstStyle/>
          <a:p>
            <a:r>
              <a:rPr lang="en-US" sz="800" dirty="0"/>
              <a:t>Source: </a:t>
            </a:r>
            <a:r>
              <a:rPr lang="en-US" sz="800" i="1" dirty="0"/>
              <a:t>2024 Insurance Barometer Study</a:t>
            </a:r>
            <a:r>
              <a:rPr lang="en-US" sz="800" dirty="0"/>
              <a:t>, LIMRA and Life Happens.</a:t>
            </a:r>
          </a:p>
        </p:txBody>
      </p:sp>
      <p:grpSp>
        <p:nvGrpSpPr>
          <p:cNvPr id="31" name="Group 30">
            <a:extLst>
              <a:ext uri="{FF2B5EF4-FFF2-40B4-BE49-F238E27FC236}">
                <a16:creationId xmlns:a16="http://schemas.microsoft.com/office/drawing/2014/main" id="{BCAE6D9E-64B5-ECDF-09C6-C11332A9F9EA}"/>
              </a:ext>
            </a:extLst>
          </p:cNvPr>
          <p:cNvGrpSpPr/>
          <p:nvPr/>
        </p:nvGrpSpPr>
        <p:grpSpPr>
          <a:xfrm>
            <a:off x="471846" y="2074868"/>
            <a:ext cx="11248308" cy="2708263"/>
            <a:chOff x="414616" y="1749058"/>
            <a:chExt cx="11248308" cy="2708263"/>
          </a:xfrm>
        </p:grpSpPr>
        <p:sp>
          <p:nvSpPr>
            <p:cNvPr id="7" name="Rectangle: Rounded Corners 6">
              <a:extLst>
                <a:ext uri="{FF2B5EF4-FFF2-40B4-BE49-F238E27FC236}">
                  <a16:creationId xmlns:a16="http://schemas.microsoft.com/office/drawing/2014/main" id="{C49E6224-85C7-502F-A684-2494DDF7D248}"/>
                </a:ext>
              </a:extLst>
            </p:cNvPr>
            <p:cNvSpPr/>
            <p:nvPr/>
          </p:nvSpPr>
          <p:spPr>
            <a:xfrm rot="5400000">
              <a:off x="560269" y="2023674"/>
              <a:ext cx="2287994" cy="2579299"/>
            </a:xfrm>
            <a:prstGeom prst="roundRect">
              <a:avLst/>
            </a:prstGeom>
            <a:solidFill>
              <a:schemeClr val="bg1"/>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ECEB7A-263F-089E-41C4-32B9291B6136}"/>
                </a:ext>
              </a:extLst>
            </p:cNvPr>
            <p:cNvSpPr txBox="1"/>
            <p:nvPr/>
          </p:nvSpPr>
          <p:spPr>
            <a:xfrm>
              <a:off x="616630" y="2713158"/>
              <a:ext cx="2177241" cy="1200329"/>
            </a:xfrm>
            <a:prstGeom prst="rect">
              <a:avLst/>
            </a:prstGeom>
            <a:noFill/>
          </p:spPr>
          <p:txBody>
            <a:bodyPr wrap="square" rtlCol="0">
              <a:spAutoFit/>
            </a:bodyPr>
            <a:lstStyle/>
            <a:p>
              <a:pPr algn="ctr"/>
              <a:r>
                <a:rPr lang="en-US" dirty="0"/>
                <a:t>Reliable information on financial or insurance products</a:t>
              </a:r>
            </a:p>
          </p:txBody>
        </p:sp>
        <p:sp>
          <p:nvSpPr>
            <p:cNvPr id="5" name="Rectangle: Rounded Corners 4">
              <a:extLst>
                <a:ext uri="{FF2B5EF4-FFF2-40B4-BE49-F238E27FC236}">
                  <a16:creationId xmlns:a16="http://schemas.microsoft.com/office/drawing/2014/main" id="{0D8F22C5-F181-3C77-CDA5-A13343C9CCF0}"/>
                </a:ext>
              </a:extLst>
            </p:cNvPr>
            <p:cNvSpPr/>
            <p:nvPr/>
          </p:nvSpPr>
          <p:spPr>
            <a:xfrm rot="5400000">
              <a:off x="1305808" y="1580478"/>
              <a:ext cx="770852" cy="1177694"/>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4214D93-41E6-F4F8-EBC5-2FEE32EFFDE2}"/>
                </a:ext>
              </a:extLst>
            </p:cNvPr>
            <p:cNvSpPr txBox="1"/>
            <p:nvPr/>
          </p:nvSpPr>
          <p:spPr>
            <a:xfrm>
              <a:off x="1102386" y="1846159"/>
              <a:ext cx="1177696" cy="646331"/>
            </a:xfrm>
            <a:prstGeom prst="rect">
              <a:avLst/>
            </a:prstGeom>
            <a:noFill/>
          </p:spPr>
          <p:txBody>
            <a:bodyPr wrap="square" rtlCol="0">
              <a:spAutoFit/>
            </a:bodyPr>
            <a:lstStyle/>
            <a:p>
              <a:pPr algn="ctr"/>
              <a:r>
                <a:rPr lang="en-US" sz="3600" b="1" dirty="0">
                  <a:solidFill>
                    <a:schemeClr val="bg1"/>
                  </a:solidFill>
                </a:rPr>
                <a:t>64</a:t>
              </a:r>
              <a:r>
                <a:rPr lang="en-US" sz="2800" b="1" dirty="0">
                  <a:solidFill>
                    <a:schemeClr val="bg1"/>
                  </a:solidFill>
                </a:rPr>
                <a:t>%</a:t>
              </a:r>
              <a:endParaRPr lang="en-US" sz="4400" b="1" dirty="0">
                <a:solidFill>
                  <a:schemeClr val="bg1"/>
                </a:solidFill>
              </a:endParaRPr>
            </a:p>
          </p:txBody>
        </p:sp>
        <p:sp>
          <p:nvSpPr>
            <p:cNvPr id="18" name="Rectangle: Rounded Corners 17">
              <a:extLst>
                <a:ext uri="{FF2B5EF4-FFF2-40B4-BE49-F238E27FC236}">
                  <a16:creationId xmlns:a16="http://schemas.microsoft.com/office/drawing/2014/main" id="{2985811C-B78F-6B41-2456-6C337129126B}"/>
                </a:ext>
              </a:extLst>
            </p:cNvPr>
            <p:cNvSpPr/>
            <p:nvPr/>
          </p:nvSpPr>
          <p:spPr>
            <a:xfrm rot="5400000">
              <a:off x="3450595" y="1988834"/>
              <a:ext cx="2287994" cy="2579299"/>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9197CC9-5167-2297-D5D3-23817616195A}"/>
                </a:ext>
              </a:extLst>
            </p:cNvPr>
            <p:cNvSpPr txBox="1"/>
            <p:nvPr/>
          </p:nvSpPr>
          <p:spPr>
            <a:xfrm>
              <a:off x="3561767" y="2855726"/>
              <a:ext cx="2061714" cy="923330"/>
            </a:xfrm>
            <a:prstGeom prst="rect">
              <a:avLst/>
            </a:prstGeom>
            <a:noFill/>
          </p:spPr>
          <p:txBody>
            <a:bodyPr wrap="square" rtlCol="0">
              <a:spAutoFit/>
            </a:bodyPr>
            <a:lstStyle/>
            <a:p>
              <a:pPr algn="ctr"/>
              <a:r>
                <a:rPr lang="en-US" dirty="0"/>
                <a:t>Keeping in touch with my financial professional</a:t>
              </a:r>
            </a:p>
          </p:txBody>
        </p:sp>
        <p:sp>
          <p:nvSpPr>
            <p:cNvPr id="20" name="Rectangle: Rounded Corners 19">
              <a:extLst>
                <a:ext uri="{FF2B5EF4-FFF2-40B4-BE49-F238E27FC236}">
                  <a16:creationId xmlns:a16="http://schemas.microsoft.com/office/drawing/2014/main" id="{70CB49F3-0BB5-3DDA-DF07-A685A9376832}"/>
                </a:ext>
              </a:extLst>
            </p:cNvPr>
            <p:cNvSpPr/>
            <p:nvPr/>
          </p:nvSpPr>
          <p:spPr>
            <a:xfrm rot="5400000">
              <a:off x="4205703" y="1545637"/>
              <a:ext cx="770852" cy="1177694"/>
            </a:xfrm>
            <a:prstGeom prst="round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94CD67F-C924-1648-BCE9-1BDD7EE81C9A}"/>
                </a:ext>
              </a:extLst>
            </p:cNvPr>
            <p:cNvSpPr txBox="1"/>
            <p:nvPr/>
          </p:nvSpPr>
          <p:spPr>
            <a:xfrm>
              <a:off x="4009206" y="1811319"/>
              <a:ext cx="1180341" cy="646331"/>
            </a:xfrm>
            <a:prstGeom prst="rect">
              <a:avLst/>
            </a:prstGeom>
            <a:noFill/>
          </p:spPr>
          <p:txBody>
            <a:bodyPr wrap="square" rtlCol="0">
              <a:spAutoFit/>
            </a:bodyPr>
            <a:lstStyle/>
            <a:p>
              <a:pPr algn="ctr"/>
              <a:r>
                <a:rPr lang="en-US" sz="3600" b="1" dirty="0"/>
                <a:t>52</a:t>
              </a:r>
              <a:r>
                <a:rPr lang="en-US" sz="2800" b="1" dirty="0"/>
                <a:t>%</a:t>
              </a:r>
              <a:endParaRPr lang="en-US" sz="4400" b="1" dirty="0"/>
            </a:p>
          </p:txBody>
        </p:sp>
        <p:sp>
          <p:nvSpPr>
            <p:cNvPr id="22" name="Rectangle: Rounded Corners 21">
              <a:extLst>
                <a:ext uri="{FF2B5EF4-FFF2-40B4-BE49-F238E27FC236}">
                  <a16:creationId xmlns:a16="http://schemas.microsoft.com/office/drawing/2014/main" id="{6E9953E8-1548-5707-E9FC-3CF695225ED9}"/>
                </a:ext>
              </a:extLst>
            </p:cNvPr>
            <p:cNvSpPr/>
            <p:nvPr/>
          </p:nvSpPr>
          <p:spPr>
            <a:xfrm rot="5400000">
              <a:off x="6340920" y="1988832"/>
              <a:ext cx="2287994" cy="2579299"/>
            </a:xfrm>
            <a:prstGeom prst="roundRect">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3461B72-965C-EF3B-6714-A82EC5336214}"/>
                </a:ext>
              </a:extLst>
            </p:cNvPr>
            <p:cNvSpPr txBox="1"/>
            <p:nvPr/>
          </p:nvSpPr>
          <p:spPr>
            <a:xfrm>
              <a:off x="6416372" y="2855726"/>
              <a:ext cx="2133155" cy="923330"/>
            </a:xfrm>
            <a:prstGeom prst="rect">
              <a:avLst/>
            </a:prstGeom>
            <a:noFill/>
          </p:spPr>
          <p:txBody>
            <a:bodyPr wrap="square" rtlCol="0">
              <a:spAutoFit/>
            </a:bodyPr>
            <a:lstStyle/>
            <a:p>
              <a:pPr algn="ctr"/>
              <a:r>
                <a:rPr lang="en-US" dirty="0"/>
                <a:t>Reading other people’s reviews/comments</a:t>
              </a:r>
            </a:p>
          </p:txBody>
        </p:sp>
        <p:sp>
          <p:nvSpPr>
            <p:cNvPr id="24" name="Rectangle: Rounded Corners 23">
              <a:extLst>
                <a:ext uri="{FF2B5EF4-FFF2-40B4-BE49-F238E27FC236}">
                  <a16:creationId xmlns:a16="http://schemas.microsoft.com/office/drawing/2014/main" id="{32032320-5FD6-C008-892E-4D2B3091228D}"/>
                </a:ext>
              </a:extLst>
            </p:cNvPr>
            <p:cNvSpPr/>
            <p:nvPr/>
          </p:nvSpPr>
          <p:spPr>
            <a:xfrm rot="5400000">
              <a:off x="7097523" y="1580477"/>
              <a:ext cx="770852" cy="1177694"/>
            </a:xfrm>
            <a:prstGeom prst="round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8AAF67E-C4BD-42E2-BA18-8FCF4FE27C1F}"/>
                </a:ext>
              </a:extLst>
            </p:cNvPr>
            <p:cNvSpPr txBox="1"/>
            <p:nvPr/>
          </p:nvSpPr>
          <p:spPr>
            <a:xfrm>
              <a:off x="6902177" y="1838739"/>
              <a:ext cx="1169619" cy="646331"/>
            </a:xfrm>
            <a:prstGeom prst="rect">
              <a:avLst/>
            </a:prstGeom>
            <a:noFill/>
          </p:spPr>
          <p:txBody>
            <a:bodyPr wrap="square" rtlCol="0">
              <a:spAutoFit/>
            </a:bodyPr>
            <a:lstStyle/>
            <a:p>
              <a:pPr algn="ctr"/>
              <a:r>
                <a:rPr lang="en-US" sz="3600" b="1" dirty="0"/>
                <a:t>49</a:t>
              </a:r>
              <a:r>
                <a:rPr lang="en-US" sz="2800" b="1" dirty="0"/>
                <a:t>%</a:t>
              </a:r>
              <a:endParaRPr lang="en-US" sz="4400" b="1" dirty="0"/>
            </a:p>
          </p:txBody>
        </p:sp>
        <p:sp>
          <p:nvSpPr>
            <p:cNvPr id="26" name="Rectangle: Rounded Corners 25">
              <a:extLst>
                <a:ext uri="{FF2B5EF4-FFF2-40B4-BE49-F238E27FC236}">
                  <a16:creationId xmlns:a16="http://schemas.microsoft.com/office/drawing/2014/main" id="{A5329676-6E38-EDA5-4166-9E6D98C444F1}"/>
                </a:ext>
              </a:extLst>
            </p:cNvPr>
            <p:cNvSpPr/>
            <p:nvPr/>
          </p:nvSpPr>
          <p:spPr>
            <a:xfrm rot="5400000">
              <a:off x="9229278" y="1988833"/>
              <a:ext cx="2287994" cy="2579299"/>
            </a:xfrm>
            <a:prstGeom prst="roundRect">
              <a:avLst/>
            </a:prstGeom>
            <a:solidFill>
              <a:schemeClr val="bg1"/>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B096400-1986-1F4C-183C-46083B413A59}"/>
                </a:ext>
              </a:extLst>
            </p:cNvPr>
            <p:cNvSpPr txBox="1"/>
            <p:nvPr/>
          </p:nvSpPr>
          <p:spPr>
            <a:xfrm>
              <a:off x="9299280" y="2805060"/>
              <a:ext cx="2147989" cy="1200329"/>
            </a:xfrm>
            <a:prstGeom prst="rect">
              <a:avLst/>
            </a:prstGeom>
            <a:noFill/>
          </p:spPr>
          <p:txBody>
            <a:bodyPr wrap="square" rtlCol="0">
              <a:spAutoFit/>
            </a:bodyPr>
            <a:lstStyle/>
            <a:p>
              <a:pPr algn="ctr"/>
              <a:r>
                <a:rPr lang="en-US" dirty="0"/>
                <a:t>Recommendations from friends and family on their social media</a:t>
              </a:r>
            </a:p>
          </p:txBody>
        </p:sp>
        <p:sp>
          <p:nvSpPr>
            <p:cNvPr id="28" name="Rectangle: Rounded Corners 27">
              <a:extLst>
                <a:ext uri="{FF2B5EF4-FFF2-40B4-BE49-F238E27FC236}">
                  <a16:creationId xmlns:a16="http://schemas.microsoft.com/office/drawing/2014/main" id="{CA6BC92F-3B74-15BE-1326-46ECD0DA5C91}"/>
                </a:ext>
              </a:extLst>
            </p:cNvPr>
            <p:cNvSpPr/>
            <p:nvPr/>
          </p:nvSpPr>
          <p:spPr>
            <a:xfrm rot="5400000">
              <a:off x="9987847" y="1580477"/>
              <a:ext cx="770852" cy="1177694"/>
            </a:xfrm>
            <a:prstGeom prst="round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03BE1B4-AB89-546C-F6FA-74FC19C8F344}"/>
                </a:ext>
              </a:extLst>
            </p:cNvPr>
            <p:cNvSpPr txBox="1"/>
            <p:nvPr/>
          </p:nvSpPr>
          <p:spPr>
            <a:xfrm>
              <a:off x="9784426" y="1837594"/>
              <a:ext cx="1177695" cy="646331"/>
            </a:xfrm>
            <a:prstGeom prst="rect">
              <a:avLst/>
            </a:prstGeom>
            <a:noFill/>
          </p:spPr>
          <p:txBody>
            <a:bodyPr wrap="square" rtlCol="0">
              <a:spAutoFit/>
            </a:bodyPr>
            <a:lstStyle/>
            <a:p>
              <a:pPr algn="ctr"/>
              <a:r>
                <a:rPr lang="en-US" sz="3600" b="1" dirty="0">
                  <a:solidFill>
                    <a:schemeClr val="bg1"/>
                  </a:solidFill>
                </a:rPr>
                <a:t>46</a:t>
              </a:r>
              <a:r>
                <a:rPr lang="en-US" sz="2800" b="1" dirty="0">
                  <a:solidFill>
                    <a:schemeClr val="bg1"/>
                  </a:solidFill>
                </a:rPr>
                <a:t>%</a:t>
              </a:r>
              <a:endParaRPr lang="en-US" sz="4400" b="1" dirty="0">
                <a:solidFill>
                  <a:schemeClr val="bg1"/>
                </a:solidFill>
              </a:endParaRPr>
            </a:p>
          </p:txBody>
        </p:sp>
      </p:grpSp>
      <p:sp>
        <p:nvSpPr>
          <p:cNvPr id="30" name="TextBox 29">
            <a:extLst>
              <a:ext uri="{FF2B5EF4-FFF2-40B4-BE49-F238E27FC236}">
                <a16:creationId xmlns:a16="http://schemas.microsoft.com/office/drawing/2014/main" id="{B0E32952-D272-7FFB-446D-237E61B6F8D0}"/>
              </a:ext>
            </a:extLst>
          </p:cNvPr>
          <p:cNvSpPr txBox="1"/>
          <p:nvPr/>
        </p:nvSpPr>
        <p:spPr>
          <a:xfrm>
            <a:off x="414616" y="6218000"/>
            <a:ext cx="6806241" cy="215444"/>
          </a:xfrm>
          <a:prstGeom prst="rect">
            <a:avLst/>
          </a:prstGeom>
          <a:noFill/>
        </p:spPr>
        <p:txBody>
          <a:bodyPr wrap="square" rtlCol="0">
            <a:spAutoFit/>
          </a:bodyPr>
          <a:lstStyle/>
          <a:p>
            <a:r>
              <a:rPr lang="en-US" sz="800" dirty="0"/>
              <a:t>*</a:t>
            </a:r>
            <a:r>
              <a:rPr lang="en-US" sz="800" i="1" dirty="0"/>
              <a:t>Percent saying “extremely” or “very” important.</a:t>
            </a:r>
            <a:endParaRPr lang="en-US" sz="800" dirty="0"/>
          </a:p>
        </p:txBody>
      </p:sp>
      <p:sp>
        <p:nvSpPr>
          <p:cNvPr id="32" name="TextBox 31">
            <a:extLst>
              <a:ext uri="{FF2B5EF4-FFF2-40B4-BE49-F238E27FC236}">
                <a16:creationId xmlns:a16="http://schemas.microsoft.com/office/drawing/2014/main" id="{F69B2A02-9D55-F2ED-3A7F-4F478086A190}"/>
              </a:ext>
            </a:extLst>
          </p:cNvPr>
          <p:cNvSpPr txBox="1"/>
          <p:nvPr/>
        </p:nvSpPr>
        <p:spPr>
          <a:xfrm>
            <a:off x="3046293" y="1113625"/>
            <a:ext cx="6094562" cy="400110"/>
          </a:xfrm>
          <a:prstGeom prst="rect">
            <a:avLst/>
          </a:prstGeom>
          <a:noFill/>
        </p:spPr>
        <p:txBody>
          <a:bodyPr wrap="square">
            <a:spAutoFit/>
          </a:bodyPr>
          <a:lstStyle/>
          <a:p>
            <a:pPr algn="ctr"/>
            <a:r>
              <a:rPr lang="en-US" sz="2000" b="1" dirty="0"/>
              <a:t>Importance of Social Media Attributes</a:t>
            </a:r>
          </a:p>
        </p:txBody>
      </p:sp>
    </p:spTree>
    <p:extLst>
      <p:ext uri="{BB962C8B-B14F-4D97-AF65-F5344CB8AC3E}">
        <p14:creationId xmlns:p14="http://schemas.microsoft.com/office/powerpoint/2010/main" val="2807742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4B03A-385E-EB22-1772-F3CC657A62D4}"/>
              </a:ext>
            </a:extLst>
          </p:cNvPr>
          <p:cNvSpPr>
            <a:spLocks noGrp="1"/>
          </p:cNvSpPr>
          <p:nvPr>
            <p:ph type="title"/>
          </p:nvPr>
        </p:nvSpPr>
        <p:spPr/>
        <p:txBody>
          <a:bodyPr/>
          <a:lstStyle/>
          <a:p>
            <a:r>
              <a:rPr lang="en-US" dirty="0"/>
              <a:t>Influencer Data</a:t>
            </a:r>
          </a:p>
        </p:txBody>
      </p:sp>
      <p:grpSp>
        <p:nvGrpSpPr>
          <p:cNvPr id="27" name="Group 26">
            <a:extLst>
              <a:ext uri="{FF2B5EF4-FFF2-40B4-BE49-F238E27FC236}">
                <a16:creationId xmlns:a16="http://schemas.microsoft.com/office/drawing/2014/main" id="{98E835FC-F6B3-616A-03AC-B25EBA2759BF}"/>
              </a:ext>
            </a:extLst>
          </p:cNvPr>
          <p:cNvGrpSpPr/>
          <p:nvPr/>
        </p:nvGrpSpPr>
        <p:grpSpPr>
          <a:xfrm>
            <a:off x="1405679" y="1639553"/>
            <a:ext cx="9380641" cy="3578893"/>
            <a:chOff x="669132" y="1439910"/>
            <a:chExt cx="9380641" cy="3578893"/>
          </a:xfrm>
        </p:grpSpPr>
        <p:sp>
          <p:nvSpPr>
            <p:cNvPr id="9" name="Rectangle: Rounded Corners 8">
              <a:extLst>
                <a:ext uri="{FF2B5EF4-FFF2-40B4-BE49-F238E27FC236}">
                  <a16:creationId xmlns:a16="http://schemas.microsoft.com/office/drawing/2014/main" id="{5724F28E-1E3D-78F7-53EF-29B37C4AA493}"/>
                </a:ext>
              </a:extLst>
            </p:cNvPr>
            <p:cNvSpPr/>
            <p:nvPr/>
          </p:nvSpPr>
          <p:spPr>
            <a:xfrm>
              <a:off x="1062249" y="1439910"/>
              <a:ext cx="3370772" cy="2656936"/>
            </a:xfrm>
            <a:prstGeom prst="roundRect">
              <a:avLst/>
            </a:prstGeom>
            <a:solidFill>
              <a:schemeClr val="accent1"/>
            </a:solidFill>
            <a:ln>
              <a:solidFill>
                <a:schemeClr val="bg2">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EC0DEF2-760E-9839-1533-FE22BA2D013C}"/>
                </a:ext>
              </a:extLst>
            </p:cNvPr>
            <p:cNvSpPr txBox="1"/>
            <p:nvPr/>
          </p:nvSpPr>
          <p:spPr>
            <a:xfrm>
              <a:off x="669132" y="1925330"/>
              <a:ext cx="4157006" cy="1569660"/>
            </a:xfrm>
            <a:prstGeom prst="rect">
              <a:avLst/>
            </a:prstGeom>
            <a:noFill/>
            <a:ln>
              <a:noFill/>
            </a:ln>
          </p:spPr>
          <p:txBody>
            <a:bodyPr wrap="square" rtlCol="0">
              <a:spAutoFit/>
            </a:bodyPr>
            <a:lstStyle/>
            <a:p>
              <a:pPr algn="ctr"/>
              <a:r>
                <a:rPr lang="en-US" sz="9600" b="1" dirty="0"/>
                <a:t>43</a:t>
              </a:r>
              <a:r>
                <a:rPr lang="en-US" sz="7200" b="1" dirty="0"/>
                <a:t>%</a:t>
              </a:r>
              <a:endParaRPr lang="en-US" sz="9600" b="1" dirty="0"/>
            </a:p>
          </p:txBody>
        </p:sp>
        <p:sp>
          <p:nvSpPr>
            <p:cNvPr id="11" name="Rectangle: Rounded Corners 10">
              <a:extLst>
                <a:ext uri="{FF2B5EF4-FFF2-40B4-BE49-F238E27FC236}">
                  <a16:creationId xmlns:a16="http://schemas.microsoft.com/office/drawing/2014/main" id="{FA56A33D-44D8-B907-80EA-1223A58E4949}"/>
                </a:ext>
              </a:extLst>
            </p:cNvPr>
            <p:cNvSpPr/>
            <p:nvPr/>
          </p:nvSpPr>
          <p:spPr>
            <a:xfrm rot="5400000">
              <a:off x="5754229" y="461924"/>
              <a:ext cx="2656936" cy="5934152"/>
            </a:xfrm>
            <a:prstGeom prst="roundRect">
              <a:avLst/>
            </a:prstGeom>
            <a:solidFill>
              <a:schemeClr val="bg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CAB4A4B-3E67-88EA-E5C1-A03BC2C88174}"/>
                </a:ext>
              </a:extLst>
            </p:cNvPr>
            <p:cNvSpPr txBox="1"/>
            <p:nvPr/>
          </p:nvSpPr>
          <p:spPr>
            <a:xfrm>
              <a:off x="4601051" y="2525494"/>
              <a:ext cx="5274694" cy="1938992"/>
            </a:xfrm>
            <a:prstGeom prst="rect">
              <a:avLst/>
            </a:prstGeom>
            <a:noFill/>
            <a:ln>
              <a:noFill/>
            </a:ln>
          </p:spPr>
          <p:txBody>
            <a:bodyPr wrap="square" rtlCol="0">
              <a:spAutoFit/>
            </a:bodyPr>
            <a:lstStyle/>
            <a:p>
              <a:r>
                <a:rPr lang="en-US" sz="2400" dirty="0"/>
                <a:t>Find it </a:t>
              </a:r>
              <a:r>
                <a:rPr lang="en-US" sz="2400" b="1" dirty="0">
                  <a:solidFill>
                    <a:schemeClr val="accent1"/>
                  </a:solidFill>
                </a:rPr>
                <a:t>very</a:t>
              </a:r>
              <a:r>
                <a:rPr lang="en-US" sz="2400" b="1" dirty="0"/>
                <a:t> </a:t>
              </a:r>
              <a:r>
                <a:rPr lang="en-US" sz="2400" dirty="0"/>
                <a:t>or </a:t>
              </a:r>
              <a:r>
                <a:rPr lang="en-US" sz="2400" b="1" dirty="0">
                  <a:solidFill>
                    <a:schemeClr val="accent1"/>
                  </a:solidFill>
                </a:rPr>
                <a:t>extremely</a:t>
              </a:r>
              <a:r>
                <a:rPr lang="en-US" sz="2400" dirty="0"/>
                <a:t> important to get recommendations from experts, influencers or spokespeople when researching a financial or insurance product on social media.</a:t>
              </a:r>
            </a:p>
          </p:txBody>
        </p:sp>
        <p:grpSp>
          <p:nvGrpSpPr>
            <p:cNvPr id="26" name="Group 25">
              <a:extLst>
                <a:ext uri="{FF2B5EF4-FFF2-40B4-BE49-F238E27FC236}">
                  <a16:creationId xmlns:a16="http://schemas.microsoft.com/office/drawing/2014/main" id="{6ACFEE27-0330-C59A-DFC2-050F295C6A07}"/>
                </a:ext>
              </a:extLst>
            </p:cNvPr>
            <p:cNvGrpSpPr/>
            <p:nvPr/>
          </p:nvGrpSpPr>
          <p:grpSpPr>
            <a:xfrm>
              <a:off x="2708312" y="3776745"/>
              <a:ext cx="1718711" cy="1242058"/>
              <a:chOff x="3838372" y="5124708"/>
              <a:chExt cx="1718711" cy="1242058"/>
            </a:xfrm>
          </p:grpSpPr>
          <p:sp>
            <p:nvSpPr>
              <p:cNvPr id="25" name="Rectangle: Rounded Corners 24">
                <a:extLst>
                  <a:ext uri="{FF2B5EF4-FFF2-40B4-BE49-F238E27FC236}">
                    <a16:creationId xmlns:a16="http://schemas.microsoft.com/office/drawing/2014/main" id="{8272B76E-6499-DD72-C756-C9914B3006AD}"/>
                  </a:ext>
                </a:extLst>
              </p:cNvPr>
              <p:cNvSpPr/>
              <p:nvPr/>
            </p:nvSpPr>
            <p:spPr>
              <a:xfrm rot="5400000">
                <a:off x="4076699" y="4886381"/>
                <a:ext cx="1242058" cy="1718711"/>
              </a:xfrm>
              <a:prstGeom prst="roundRect">
                <a:avLst/>
              </a:prstGeom>
              <a:solidFill>
                <a:schemeClr val="bg1"/>
              </a:solid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DF156E3-D37F-F254-4D4B-E749D5C5DE0A}"/>
                  </a:ext>
                </a:extLst>
              </p:cNvPr>
              <p:cNvPicPr>
                <a:picLocks noChangeAspect="1"/>
              </p:cNvPicPr>
              <p:nvPr/>
            </p:nvPicPr>
            <p:blipFill>
              <a:blip r:embed="rId2"/>
              <a:stretch>
                <a:fillRect/>
              </a:stretch>
            </p:blipFill>
            <p:spPr>
              <a:xfrm>
                <a:off x="4525271" y="5384952"/>
                <a:ext cx="445078" cy="425754"/>
              </a:xfrm>
              <a:prstGeom prst="rect">
                <a:avLst/>
              </a:prstGeom>
            </p:spPr>
          </p:pic>
          <p:pic>
            <p:nvPicPr>
              <p:cNvPr id="14" name="Picture 13">
                <a:extLst>
                  <a:ext uri="{FF2B5EF4-FFF2-40B4-BE49-F238E27FC236}">
                    <a16:creationId xmlns:a16="http://schemas.microsoft.com/office/drawing/2014/main" id="{506A0711-FBA0-2737-9709-7F9DAC9B8A97}"/>
                  </a:ext>
                </a:extLst>
              </p:cNvPr>
              <p:cNvPicPr>
                <a:picLocks noChangeAspect="1"/>
              </p:cNvPicPr>
              <p:nvPr/>
            </p:nvPicPr>
            <p:blipFill>
              <a:blip r:embed="rId3"/>
              <a:stretch>
                <a:fillRect/>
              </a:stretch>
            </p:blipFill>
            <p:spPr>
              <a:xfrm>
                <a:off x="4047946" y="5782746"/>
                <a:ext cx="510837" cy="488658"/>
              </a:xfrm>
              <a:prstGeom prst="rect">
                <a:avLst/>
              </a:prstGeom>
            </p:spPr>
          </p:pic>
          <p:pic>
            <p:nvPicPr>
              <p:cNvPr id="15" name="Picture 14">
                <a:extLst>
                  <a:ext uri="{FF2B5EF4-FFF2-40B4-BE49-F238E27FC236}">
                    <a16:creationId xmlns:a16="http://schemas.microsoft.com/office/drawing/2014/main" id="{77B46036-31E4-2CE2-FB52-50F9AC7D81F6}"/>
                  </a:ext>
                </a:extLst>
              </p:cNvPr>
              <p:cNvPicPr>
                <a:picLocks noChangeAspect="1"/>
              </p:cNvPicPr>
              <p:nvPr/>
            </p:nvPicPr>
            <p:blipFill>
              <a:blip r:embed="rId4"/>
              <a:stretch>
                <a:fillRect/>
              </a:stretch>
            </p:blipFill>
            <p:spPr>
              <a:xfrm>
                <a:off x="5087525" y="5312207"/>
                <a:ext cx="298585" cy="285622"/>
              </a:xfrm>
              <a:prstGeom prst="rect">
                <a:avLst/>
              </a:prstGeom>
            </p:spPr>
          </p:pic>
          <p:pic>
            <p:nvPicPr>
              <p:cNvPr id="16" name="Picture 15">
                <a:extLst>
                  <a:ext uri="{FF2B5EF4-FFF2-40B4-BE49-F238E27FC236}">
                    <a16:creationId xmlns:a16="http://schemas.microsoft.com/office/drawing/2014/main" id="{FA1F68AB-F1DA-1241-B17D-593FB60FA839}"/>
                  </a:ext>
                </a:extLst>
              </p:cNvPr>
              <p:cNvPicPr>
                <a:picLocks noChangeAspect="1"/>
              </p:cNvPicPr>
              <p:nvPr/>
            </p:nvPicPr>
            <p:blipFill>
              <a:blip r:embed="rId5"/>
              <a:stretch>
                <a:fillRect/>
              </a:stretch>
            </p:blipFill>
            <p:spPr>
              <a:xfrm>
                <a:off x="3950727" y="5225913"/>
                <a:ext cx="447790" cy="428349"/>
              </a:xfrm>
              <a:prstGeom prst="rect">
                <a:avLst/>
              </a:prstGeom>
            </p:spPr>
          </p:pic>
          <p:pic>
            <p:nvPicPr>
              <p:cNvPr id="20" name="Picture 19">
                <a:extLst>
                  <a:ext uri="{FF2B5EF4-FFF2-40B4-BE49-F238E27FC236}">
                    <a16:creationId xmlns:a16="http://schemas.microsoft.com/office/drawing/2014/main" id="{B4B2ED2C-C87F-72FB-9539-5DEA532EA9D1}"/>
                  </a:ext>
                </a:extLst>
              </p:cNvPr>
              <p:cNvPicPr>
                <a:picLocks noChangeAspect="1"/>
              </p:cNvPicPr>
              <p:nvPr/>
            </p:nvPicPr>
            <p:blipFill>
              <a:blip r:embed="rId6"/>
              <a:stretch>
                <a:fillRect/>
              </a:stretch>
            </p:blipFill>
            <p:spPr>
              <a:xfrm>
                <a:off x="4944071" y="5799290"/>
                <a:ext cx="447790" cy="428349"/>
              </a:xfrm>
              <a:prstGeom prst="rect">
                <a:avLst/>
              </a:prstGeom>
            </p:spPr>
          </p:pic>
        </p:grpSp>
      </p:grpSp>
      <p:sp>
        <p:nvSpPr>
          <p:cNvPr id="3" name="TextBox 2">
            <a:extLst>
              <a:ext uri="{FF2B5EF4-FFF2-40B4-BE49-F238E27FC236}">
                <a16:creationId xmlns:a16="http://schemas.microsoft.com/office/drawing/2014/main" id="{A314BD86-C0C1-D734-E613-17E93EB70E8C}"/>
              </a:ext>
            </a:extLst>
          </p:cNvPr>
          <p:cNvSpPr txBox="1"/>
          <p:nvPr/>
        </p:nvSpPr>
        <p:spPr>
          <a:xfrm>
            <a:off x="414617" y="6422706"/>
            <a:ext cx="6806241" cy="215444"/>
          </a:xfrm>
          <a:prstGeom prst="rect">
            <a:avLst/>
          </a:prstGeom>
          <a:noFill/>
        </p:spPr>
        <p:txBody>
          <a:bodyPr wrap="square" rtlCol="0">
            <a:spAutoFit/>
          </a:bodyPr>
          <a:lstStyle/>
          <a:p>
            <a:r>
              <a:rPr lang="en-US" sz="800" dirty="0"/>
              <a:t>Source: </a:t>
            </a:r>
            <a:r>
              <a:rPr lang="en-US" sz="800" i="1" dirty="0"/>
              <a:t>2024 Insurance Barometer Study</a:t>
            </a:r>
            <a:r>
              <a:rPr lang="en-US" sz="800" dirty="0"/>
              <a:t>, LIMRA and Life Happens.</a:t>
            </a:r>
          </a:p>
        </p:txBody>
      </p:sp>
    </p:spTree>
    <p:extLst>
      <p:ext uri="{BB962C8B-B14F-4D97-AF65-F5344CB8AC3E}">
        <p14:creationId xmlns:p14="http://schemas.microsoft.com/office/powerpoint/2010/main" val="1109393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48F5EE-41E4-7904-1377-7C807966EADA}"/>
              </a:ext>
            </a:extLst>
          </p:cNvPr>
          <p:cNvSpPr>
            <a:spLocks noGrp="1"/>
          </p:cNvSpPr>
          <p:nvPr>
            <p:ph type="title"/>
          </p:nvPr>
        </p:nvSpPr>
        <p:spPr/>
        <p:txBody>
          <a:bodyPr/>
          <a:lstStyle/>
          <a:p>
            <a:r>
              <a:rPr lang="en-US" dirty="0"/>
              <a:t>The Path Forward for Life Insurers</a:t>
            </a:r>
          </a:p>
        </p:txBody>
      </p:sp>
      <p:sp>
        <p:nvSpPr>
          <p:cNvPr id="2" name="Text Placeholder 1">
            <a:extLst>
              <a:ext uri="{FF2B5EF4-FFF2-40B4-BE49-F238E27FC236}">
                <a16:creationId xmlns:a16="http://schemas.microsoft.com/office/drawing/2014/main" id="{E1C93E9C-5A3C-7EF1-1CAE-4EC7D00CB6E8}"/>
              </a:ext>
            </a:extLst>
          </p:cNvPr>
          <p:cNvSpPr>
            <a:spLocks noGrp="1"/>
          </p:cNvSpPr>
          <p:nvPr>
            <p:ph type="body" sz="quarter" idx="10"/>
          </p:nvPr>
        </p:nvSpPr>
        <p:spPr/>
        <p:txBody>
          <a:bodyPr/>
          <a:lstStyle/>
          <a:p>
            <a:r>
              <a:rPr lang="en-US" sz="2200" dirty="0"/>
              <a:t>Addressing the Life Insurance Need Gap</a:t>
            </a:r>
          </a:p>
          <a:p>
            <a:r>
              <a:rPr lang="en-US" sz="2200" dirty="0"/>
              <a:t>Demographic Segments and Life Insurance</a:t>
            </a:r>
          </a:p>
          <a:p>
            <a:r>
              <a:rPr lang="en-US" sz="2200" dirty="0"/>
              <a:t>Barriers to Purchase</a:t>
            </a:r>
          </a:p>
          <a:p>
            <a:r>
              <a:rPr lang="en-US" sz="2200" dirty="0"/>
              <a:t>Reaching New Consumers</a:t>
            </a:r>
          </a:p>
          <a:p>
            <a:r>
              <a:rPr lang="en-US" sz="2200" dirty="0"/>
              <a:t>Combination Life &amp; LTC Products &amp; Wellness   </a:t>
            </a:r>
          </a:p>
          <a:p>
            <a:endParaRPr lang="en-US" dirty="0"/>
          </a:p>
          <a:p>
            <a:endParaRPr lang="en-US" dirty="0"/>
          </a:p>
        </p:txBody>
      </p:sp>
      <p:pic>
        <p:nvPicPr>
          <p:cNvPr id="6" name="Picture Placeholder 5" descr="A group of people holding hands on a beach&#10;&#10;Description automatically generated">
            <a:extLst>
              <a:ext uri="{FF2B5EF4-FFF2-40B4-BE49-F238E27FC236}">
                <a16:creationId xmlns:a16="http://schemas.microsoft.com/office/drawing/2014/main" id="{22B5EEB6-8989-B712-48CC-F306BC9F9ABC}"/>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8972" r="8972"/>
          <a:stretch>
            <a:fillRect/>
          </a:stretch>
        </p:blipFill>
        <p:spPr>
          <a:ln>
            <a:solidFill>
              <a:schemeClr val="accent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546214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Slide Number Placeholder 2"/>
          <p:cNvSpPr>
            <a:spLocks noGrp="1"/>
          </p:cNvSpPr>
          <p:nvPr>
            <p:ph type="sldNum" sz="quarter" idx="4294967295"/>
          </p:nvPr>
        </p:nvSpPr>
        <p:spPr>
          <a:prstGeom prst="rect">
            <a:avLst/>
          </a:prstGeom>
        </p:spPr>
        <p:txBody>
          <a:bodyPr/>
          <a:lstStyle/>
          <a:p>
            <a:fld id="{FA06F0F5-DF6A-4E0E-AC03-6B0D0B0A1300}" type="slidenum">
              <a:rPr lang="en-US" sz="900" smtClean="0">
                <a:solidFill>
                  <a:schemeClr val="bg1"/>
                </a:solidFill>
              </a:rPr>
              <a:pPr/>
              <a:t>30</a:t>
            </a:fld>
            <a:endParaRPr lang="en-US" sz="900" dirty="0">
              <a:solidFill>
                <a:schemeClr val="bg1"/>
              </a:solidFill>
            </a:endParaRPr>
          </a:p>
        </p:txBody>
      </p:sp>
      <p:pic>
        <p:nvPicPr>
          <p:cNvPr id="9" name="Picture Placeholder 8" descr="A person and child walking on a beach&#10;&#10;Description automatically generated">
            <a:extLst>
              <a:ext uri="{FF2B5EF4-FFF2-40B4-BE49-F238E27FC236}">
                <a16:creationId xmlns:a16="http://schemas.microsoft.com/office/drawing/2014/main" id="{31587ABC-A5EC-7B25-7370-959B8EDCFAC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4395" b="24395"/>
          <a:stretch>
            <a:fillRect/>
          </a:stretch>
        </p:blipFill>
        <p:spPr/>
      </p:pic>
      <p:sp>
        <p:nvSpPr>
          <p:cNvPr id="4" name="Title 3"/>
          <p:cNvSpPr>
            <a:spLocks noGrp="1"/>
          </p:cNvSpPr>
          <p:nvPr>
            <p:ph type="title"/>
          </p:nvPr>
        </p:nvSpPr>
        <p:spPr>
          <a:prstGeom prst="rect">
            <a:avLst/>
          </a:prstGeom>
        </p:spPr>
        <p:txBody>
          <a:bodyPr>
            <a:noAutofit/>
          </a:bodyPr>
          <a:lstStyle/>
          <a:p>
            <a:r>
              <a:rPr lang="en-US" sz="2800" dirty="0">
                <a:latin typeface="+mj-lt"/>
              </a:rPr>
              <a:t>Combination Life + LTC Products and Wellness</a:t>
            </a:r>
            <a:endParaRPr lang="en-US" dirty="0">
              <a:latin typeface="Arial Black" panose="020B0A04020102020204" pitchFamily="34" charset="0"/>
            </a:endParaRPr>
          </a:p>
        </p:txBody>
      </p:sp>
    </p:spTree>
    <p:extLst>
      <p:ext uri="{BB962C8B-B14F-4D97-AF65-F5344CB8AC3E}">
        <p14:creationId xmlns:p14="http://schemas.microsoft.com/office/powerpoint/2010/main" val="2958356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4F15A-8425-071C-B3F1-16683C19D9FB}"/>
              </a:ext>
            </a:extLst>
          </p:cNvPr>
          <p:cNvSpPr>
            <a:spLocks noGrp="1"/>
          </p:cNvSpPr>
          <p:nvPr>
            <p:ph type="title"/>
          </p:nvPr>
        </p:nvSpPr>
        <p:spPr/>
        <p:txBody>
          <a:bodyPr/>
          <a:lstStyle/>
          <a:p>
            <a:r>
              <a:rPr lang="en-US" dirty="0"/>
              <a:t>Combination Life and LTC Products</a:t>
            </a:r>
          </a:p>
        </p:txBody>
      </p:sp>
      <p:sp>
        <p:nvSpPr>
          <p:cNvPr id="4" name="Rectangle: Rounded Corners 3">
            <a:extLst>
              <a:ext uri="{FF2B5EF4-FFF2-40B4-BE49-F238E27FC236}">
                <a16:creationId xmlns:a16="http://schemas.microsoft.com/office/drawing/2014/main" id="{8823D65A-B9A3-802F-7BC6-D064D1D21F3C}"/>
              </a:ext>
            </a:extLst>
          </p:cNvPr>
          <p:cNvSpPr/>
          <p:nvPr/>
        </p:nvSpPr>
        <p:spPr>
          <a:xfrm>
            <a:off x="3538986" y="1348818"/>
            <a:ext cx="5114026" cy="4499892"/>
          </a:xfrm>
          <a:prstGeom prst="roundRect">
            <a:avLst/>
          </a:prstGeom>
          <a:solidFill>
            <a:schemeClr val="accent3"/>
          </a:solidFill>
          <a:ln>
            <a:solidFill>
              <a:schemeClr val="bg2">
                <a:lumMod val="20000"/>
                <a:lumOff val="8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F363212-0E24-D498-E128-1EA10E43FE9C}"/>
              </a:ext>
            </a:extLst>
          </p:cNvPr>
          <p:cNvSpPr txBox="1"/>
          <p:nvPr/>
        </p:nvSpPr>
        <p:spPr>
          <a:xfrm>
            <a:off x="4140655" y="1690656"/>
            <a:ext cx="4157006" cy="1569660"/>
          </a:xfrm>
          <a:prstGeom prst="rect">
            <a:avLst/>
          </a:prstGeom>
          <a:noFill/>
          <a:ln>
            <a:noFill/>
          </a:ln>
        </p:spPr>
        <p:txBody>
          <a:bodyPr wrap="square" rtlCol="0">
            <a:spAutoFit/>
          </a:bodyPr>
          <a:lstStyle/>
          <a:p>
            <a:pPr algn="ctr"/>
            <a:r>
              <a:rPr lang="en-US" sz="9600" b="1" dirty="0">
                <a:solidFill>
                  <a:schemeClr val="bg1"/>
                </a:solidFill>
              </a:rPr>
              <a:t>28</a:t>
            </a:r>
            <a:r>
              <a:rPr lang="en-US" sz="7200" b="1" dirty="0">
                <a:solidFill>
                  <a:schemeClr val="bg1"/>
                </a:solidFill>
              </a:rPr>
              <a:t>%</a:t>
            </a:r>
            <a:endParaRPr lang="en-US" sz="9600" b="1" dirty="0">
              <a:solidFill>
                <a:schemeClr val="bg1"/>
              </a:solidFill>
            </a:endParaRPr>
          </a:p>
        </p:txBody>
      </p:sp>
      <p:sp>
        <p:nvSpPr>
          <p:cNvPr id="6" name="TextBox 5">
            <a:extLst>
              <a:ext uri="{FF2B5EF4-FFF2-40B4-BE49-F238E27FC236}">
                <a16:creationId xmlns:a16="http://schemas.microsoft.com/office/drawing/2014/main" id="{CBBC6504-240E-A28B-3874-C51ADA033CFA}"/>
              </a:ext>
            </a:extLst>
          </p:cNvPr>
          <p:cNvSpPr txBox="1"/>
          <p:nvPr/>
        </p:nvSpPr>
        <p:spPr>
          <a:xfrm>
            <a:off x="3896750" y="3718793"/>
            <a:ext cx="4400911" cy="1569660"/>
          </a:xfrm>
          <a:prstGeom prst="rect">
            <a:avLst/>
          </a:prstGeom>
          <a:noFill/>
          <a:ln>
            <a:noFill/>
          </a:ln>
        </p:spPr>
        <p:txBody>
          <a:bodyPr wrap="square" rtlCol="0">
            <a:spAutoFit/>
          </a:bodyPr>
          <a:lstStyle/>
          <a:p>
            <a:pPr algn="ctr"/>
            <a:r>
              <a:rPr lang="en-US" sz="2400" dirty="0">
                <a:solidFill>
                  <a:schemeClr val="bg1"/>
                </a:solidFill>
              </a:rPr>
              <a:t>Say they are very or extremely likely to buy a combination life insurance + long-term care policy.</a:t>
            </a:r>
          </a:p>
        </p:txBody>
      </p:sp>
      <p:cxnSp>
        <p:nvCxnSpPr>
          <p:cNvPr id="7" name="Straight Connector 6">
            <a:extLst>
              <a:ext uri="{FF2B5EF4-FFF2-40B4-BE49-F238E27FC236}">
                <a16:creationId xmlns:a16="http://schemas.microsoft.com/office/drawing/2014/main" id="{D19CF03F-9FAF-9B6F-E6E2-9FF022CDB043}"/>
              </a:ext>
            </a:extLst>
          </p:cNvPr>
          <p:cNvCxnSpPr>
            <a:cxnSpLocks/>
          </p:cNvCxnSpPr>
          <p:nvPr/>
        </p:nvCxnSpPr>
        <p:spPr>
          <a:xfrm flipV="1">
            <a:off x="4360650" y="3408127"/>
            <a:ext cx="3470697" cy="208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F22AF65-E954-B582-416C-E2E1077908ED}"/>
              </a:ext>
            </a:extLst>
          </p:cNvPr>
          <p:cNvSpPr txBox="1"/>
          <p:nvPr/>
        </p:nvSpPr>
        <p:spPr>
          <a:xfrm>
            <a:off x="414617" y="6422706"/>
            <a:ext cx="6806241" cy="215444"/>
          </a:xfrm>
          <a:prstGeom prst="rect">
            <a:avLst/>
          </a:prstGeom>
          <a:noFill/>
        </p:spPr>
        <p:txBody>
          <a:bodyPr wrap="square" rtlCol="0">
            <a:spAutoFit/>
          </a:bodyPr>
          <a:lstStyle/>
          <a:p>
            <a:r>
              <a:rPr lang="en-US" sz="800" dirty="0"/>
              <a:t>Source: </a:t>
            </a:r>
            <a:r>
              <a:rPr lang="en-US" sz="800" i="1" dirty="0"/>
              <a:t>2024 Insurance Barometer Study</a:t>
            </a:r>
            <a:r>
              <a:rPr lang="en-US" sz="800" dirty="0"/>
              <a:t>, LIMRA and Life Happens.</a:t>
            </a:r>
          </a:p>
        </p:txBody>
      </p:sp>
    </p:spTree>
    <p:extLst>
      <p:ext uri="{BB962C8B-B14F-4D97-AF65-F5344CB8AC3E}">
        <p14:creationId xmlns:p14="http://schemas.microsoft.com/office/powerpoint/2010/main" val="2280541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4F15A-8425-071C-B3F1-16683C19D9FB}"/>
              </a:ext>
            </a:extLst>
          </p:cNvPr>
          <p:cNvSpPr>
            <a:spLocks noGrp="1"/>
          </p:cNvSpPr>
          <p:nvPr>
            <p:ph type="title"/>
          </p:nvPr>
        </p:nvSpPr>
        <p:spPr/>
        <p:txBody>
          <a:bodyPr/>
          <a:lstStyle/>
          <a:p>
            <a:r>
              <a:rPr lang="en-US" dirty="0"/>
              <a:t>Wearable, Shareable, Incentivized</a:t>
            </a:r>
          </a:p>
        </p:txBody>
      </p:sp>
      <p:graphicFrame>
        <p:nvGraphicFramePr>
          <p:cNvPr id="4" name="Chart 3">
            <a:extLst>
              <a:ext uri="{FF2B5EF4-FFF2-40B4-BE49-F238E27FC236}">
                <a16:creationId xmlns:a16="http://schemas.microsoft.com/office/drawing/2014/main" id="{DAE6DBA8-1C71-ECBE-CE19-4C2E1E720E6D}"/>
              </a:ext>
            </a:extLst>
          </p:cNvPr>
          <p:cNvGraphicFramePr/>
          <p:nvPr>
            <p:extLst>
              <p:ext uri="{D42A27DB-BD31-4B8C-83A1-F6EECF244321}">
                <p14:modId xmlns:p14="http://schemas.microsoft.com/office/powerpoint/2010/main" val="628072102"/>
              </p:ext>
            </p:extLst>
          </p:nvPr>
        </p:nvGraphicFramePr>
        <p:xfrm>
          <a:off x="150829" y="1207713"/>
          <a:ext cx="11745798" cy="496559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5A574E77-6ED0-4DB9-5EB8-37E1E6732F75}"/>
              </a:ext>
            </a:extLst>
          </p:cNvPr>
          <p:cNvSpPr txBox="1"/>
          <p:nvPr/>
        </p:nvSpPr>
        <p:spPr>
          <a:xfrm>
            <a:off x="414617" y="6422706"/>
            <a:ext cx="6806241" cy="215444"/>
          </a:xfrm>
          <a:prstGeom prst="rect">
            <a:avLst/>
          </a:prstGeom>
          <a:noFill/>
        </p:spPr>
        <p:txBody>
          <a:bodyPr wrap="square" rtlCol="0">
            <a:spAutoFit/>
          </a:bodyPr>
          <a:lstStyle/>
          <a:p>
            <a:r>
              <a:rPr lang="en-US" sz="800" dirty="0"/>
              <a:t>Source: </a:t>
            </a:r>
            <a:r>
              <a:rPr lang="en-US" sz="800" i="1" dirty="0"/>
              <a:t>2024 Insurance Barometer Study</a:t>
            </a:r>
            <a:r>
              <a:rPr lang="en-US" sz="800" dirty="0"/>
              <a:t>, LIMRA and Life Happens.</a:t>
            </a:r>
          </a:p>
        </p:txBody>
      </p:sp>
    </p:spTree>
    <p:extLst>
      <p:ext uri="{BB962C8B-B14F-4D97-AF65-F5344CB8AC3E}">
        <p14:creationId xmlns:p14="http://schemas.microsoft.com/office/powerpoint/2010/main" val="556079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EE096-A350-C8A5-9AF7-53FEAA145EFA}"/>
              </a:ext>
            </a:extLst>
          </p:cNvPr>
          <p:cNvSpPr>
            <a:spLocks noGrp="1"/>
          </p:cNvSpPr>
          <p:nvPr>
            <p:ph type="title"/>
          </p:nvPr>
        </p:nvSpPr>
        <p:spPr/>
        <p:txBody>
          <a:bodyPr/>
          <a:lstStyle/>
          <a:p>
            <a:r>
              <a:rPr lang="en-US" dirty="0"/>
              <a:t>What We Can Do </a:t>
            </a:r>
          </a:p>
        </p:txBody>
      </p:sp>
      <p:sp>
        <p:nvSpPr>
          <p:cNvPr id="3" name="Text Placeholder 2">
            <a:extLst>
              <a:ext uri="{FF2B5EF4-FFF2-40B4-BE49-F238E27FC236}">
                <a16:creationId xmlns:a16="http://schemas.microsoft.com/office/drawing/2014/main" id="{B5FAC431-67B1-B9D7-6F03-8554C671F98A}"/>
              </a:ext>
            </a:extLst>
          </p:cNvPr>
          <p:cNvSpPr>
            <a:spLocks noGrp="1"/>
          </p:cNvSpPr>
          <p:nvPr>
            <p:ph type="body" sz="quarter" idx="10"/>
          </p:nvPr>
        </p:nvSpPr>
        <p:spPr/>
        <p:txBody>
          <a:bodyPr/>
          <a:lstStyle/>
          <a:p>
            <a:pPr marL="285750" indent="-285750">
              <a:buFont typeface="Arial" panose="020B0604020202020204" pitchFamily="34" charset="0"/>
              <a:buChar char="•"/>
            </a:pPr>
            <a:r>
              <a:rPr lang="en-US" sz="2200" dirty="0"/>
              <a:t>Focus on education and awareness</a:t>
            </a:r>
          </a:p>
          <a:p>
            <a:pPr marL="285750" indent="-285750">
              <a:buFont typeface="Arial" panose="020B0604020202020204" pitchFamily="34" charset="0"/>
              <a:buChar char="•"/>
            </a:pPr>
            <a:r>
              <a:rPr lang="en-US" sz="2200" dirty="0"/>
              <a:t>Incentives with wellness programs </a:t>
            </a:r>
          </a:p>
          <a:p>
            <a:pPr marL="285750" indent="-285750">
              <a:buFont typeface="Arial" panose="020B0604020202020204" pitchFamily="34" charset="0"/>
              <a:buChar char="•"/>
            </a:pPr>
            <a:r>
              <a:rPr lang="en-US" sz="2200" dirty="0"/>
              <a:t>Acknowledge the different needs of demographic groups to build trust </a:t>
            </a:r>
          </a:p>
          <a:p>
            <a:pPr marL="285750" indent="-285750">
              <a:buFont typeface="Arial" panose="020B0604020202020204" pitchFamily="34" charset="0"/>
              <a:buChar char="•"/>
            </a:pPr>
            <a:r>
              <a:rPr lang="en-US" sz="2200" dirty="0"/>
              <a:t>Work cohesively to bridge the ownership and need gaps</a:t>
            </a:r>
          </a:p>
          <a:p>
            <a:endParaRPr lang="en-US" dirty="0"/>
          </a:p>
        </p:txBody>
      </p:sp>
      <p:pic>
        <p:nvPicPr>
          <p:cNvPr id="11" name="Picture Placeholder 10" descr="A person and person with children on their shoulders&#10;&#10;Description automatically generated">
            <a:extLst>
              <a:ext uri="{FF2B5EF4-FFF2-40B4-BE49-F238E27FC236}">
                <a16:creationId xmlns:a16="http://schemas.microsoft.com/office/drawing/2014/main" id="{6920F845-1861-0213-EFAC-33CA1507152B}"/>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val="0"/>
              </a:ext>
            </a:extLst>
          </a:blip>
          <a:srcRect l="9507" r="9507"/>
          <a:stretch>
            <a:fillRect/>
          </a:stretch>
        </p:blipFill>
        <p:spPr/>
      </p:pic>
      <p:sp>
        <p:nvSpPr>
          <p:cNvPr id="5" name="TextBox 4">
            <a:extLst>
              <a:ext uri="{FF2B5EF4-FFF2-40B4-BE49-F238E27FC236}">
                <a16:creationId xmlns:a16="http://schemas.microsoft.com/office/drawing/2014/main" id="{09207D6D-2F42-FAA9-B8C7-7EBC47276861}"/>
              </a:ext>
            </a:extLst>
          </p:cNvPr>
          <p:cNvSpPr txBox="1"/>
          <p:nvPr/>
        </p:nvSpPr>
        <p:spPr>
          <a:xfrm>
            <a:off x="414617" y="6422706"/>
            <a:ext cx="6806241" cy="215444"/>
          </a:xfrm>
          <a:prstGeom prst="rect">
            <a:avLst/>
          </a:prstGeom>
          <a:noFill/>
        </p:spPr>
        <p:txBody>
          <a:bodyPr wrap="square" rtlCol="0">
            <a:spAutoFit/>
          </a:bodyPr>
          <a:lstStyle/>
          <a:p>
            <a:r>
              <a:rPr lang="en-US" sz="800" dirty="0"/>
              <a:t>Source: </a:t>
            </a:r>
            <a:r>
              <a:rPr lang="en-US" sz="800" i="1" dirty="0"/>
              <a:t>2024 Insurance Barometer Study</a:t>
            </a:r>
            <a:r>
              <a:rPr lang="en-US" sz="800" dirty="0"/>
              <a:t>, LIMRA and Life Happens.</a:t>
            </a:r>
          </a:p>
        </p:txBody>
      </p:sp>
    </p:spTree>
    <p:extLst>
      <p:ext uri="{BB962C8B-B14F-4D97-AF65-F5344CB8AC3E}">
        <p14:creationId xmlns:p14="http://schemas.microsoft.com/office/powerpoint/2010/main" val="1014623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A753F-756E-973B-EAC3-AD31777D29B6}"/>
              </a:ext>
            </a:extLst>
          </p:cNvPr>
          <p:cNvSpPr>
            <a:spLocks noGrp="1"/>
          </p:cNvSpPr>
          <p:nvPr>
            <p:ph type="title"/>
          </p:nvPr>
        </p:nvSpPr>
        <p:spPr/>
        <p:txBody>
          <a:bodyPr/>
          <a:lstStyle/>
          <a:p>
            <a:r>
              <a:rPr lang="en-US" dirty="0"/>
              <a:t>Series Infographic</a:t>
            </a:r>
          </a:p>
        </p:txBody>
      </p:sp>
      <p:sp>
        <p:nvSpPr>
          <p:cNvPr id="8" name="TextBox 7">
            <a:extLst>
              <a:ext uri="{FF2B5EF4-FFF2-40B4-BE49-F238E27FC236}">
                <a16:creationId xmlns:a16="http://schemas.microsoft.com/office/drawing/2014/main" id="{BEFD6425-4634-C67A-0F0A-646C78CC7F06}"/>
              </a:ext>
            </a:extLst>
          </p:cNvPr>
          <p:cNvSpPr txBox="1"/>
          <p:nvPr/>
        </p:nvSpPr>
        <p:spPr>
          <a:xfrm>
            <a:off x="648676" y="1377393"/>
            <a:ext cx="3595520" cy="2246769"/>
          </a:xfrm>
          <a:prstGeom prst="rect">
            <a:avLst/>
          </a:prstGeom>
          <a:noFill/>
        </p:spPr>
        <p:txBody>
          <a:bodyPr wrap="square">
            <a:spAutoFit/>
          </a:bodyPr>
          <a:lstStyle/>
          <a:p>
            <a:pPr marL="285750" indent="-285750">
              <a:lnSpc>
                <a:spcPct val="100000"/>
              </a:lnSpc>
              <a:buClr>
                <a:schemeClr val="tx2"/>
              </a:buClr>
              <a:buFont typeface="Arial" panose="020B0604020202020204" pitchFamily="34" charset="0"/>
              <a:buChar char="•"/>
            </a:pPr>
            <a:r>
              <a:rPr lang="en-US" sz="2000" dirty="0">
                <a:hlinkClick r:id="rId2"/>
              </a:rPr>
              <a:t>2024 Insurance Barometer Study </a:t>
            </a:r>
            <a:endParaRPr lang="en-US" sz="2000" dirty="0"/>
          </a:p>
          <a:p>
            <a:pPr marL="285750" indent="-285750">
              <a:lnSpc>
                <a:spcPct val="100000"/>
              </a:lnSpc>
              <a:buClr>
                <a:schemeClr val="tx2"/>
              </a:buClr>
              <a:buFont typeface="Arial" panose="020B0604020202020204" pitchFamily="34" charset="0"/>
              <a:buChar char="•"/>
            </a:pPr>
            <a:endParaRPr lang="en-US" sz="2000" dirty="0"/>
          </a:p>
          <a:p>
            <a:pPr marL="285750" indent="-285750">
              <a:buClr>
                <a:schemeClr val="tx2"/>
              </a:buClr>
              <a:buFont typeface="Arial" panose="020B0604020202020204" pitchFamily="34" charset="0"/>
              <a:buChar char="•"/>
            </a:pPr>
            <a:r>
              <a:rPr lang="en-US" sz="2000" dirty="0">
                <a:hlinkClick r:id="rId3"/>
              </a:rPr>
              <a:t>Insurance Barometer Series</a:t>
            </a:r>
            <a:endParaRPr lang="en-US" sz="2000" dirty="0"/>
          </a:p>
          <a:p>
            <a:pPr>
              <a:lnSpc>
                <a:spcPct val="100000"/>
              </a:lnSpc>
              <a:buClr>
                <a:schemeClr val="tx2"/>
              </a:buClr>
            </a:pPr>
            <a:endParaRPr lang="en-US" sz="2000" dirty="0"/>
          </a:p>
          <a:p>
            <a:pPr marL="285750" indent="-285750">
              <a:lnSpc>
                <a:spcPct val="100000"/>
              </a:lnSpc>
              <a:buClr>
                <a:schemeClr val="tx2"/>
              </a:buClr>
              <a:buFont typeface="Arial" panose="020B0604020202020204" pitchFamily="34" charset="0"/>
              <a:buChar char="•"/>
            </a:pPr>
            <a:endParaRPr lang="en-US" sz="2000" dirty="0"/>
          </a:p>
        </p:txBody>
      </p:sp>
      <p:pic>
        <p:nvPicPr>
          <p:cNvPr id="10" name="Picture 9">
            <a:extLst>
              <a:ext uri="{FF2B5EF4-FFF2-40B4-BE49-F238E27FC236}">
                <a16:creationId xmlns:a16="http://schemas.microsoft.com/office/drawing/2014/main" id="{892AFA45-C195-9C8E-DC36-BD59DA84B258}"/>
              </a:ext>
            </a:extLst>
          </p:cNvPr>
          <p:cNvPicPr>
            <a:picLocks noChangeAspect="1"/>
          </p:cNvPicPr>
          <p:nvPr/>
        </p:nvPicPr>
        <p:blipFill>
          <a:blip r:embed="rId4"/>
          <a:stretch>
            <a:fillRect/>
          </a:stretch>
        </p:blipFill>
        <p:spPr>
          <a:xfrm>
            <a:off x="6942332" y="1203419"/>
            <a:ext cx="2934470" cy="445116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25296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CBA24-EA09-FC20-6B87-469AE4F086D6}"/>
              </a:ext>
            </a:extLst>
          </p:cNvPr>
          <p:cNvSpPr>
            <a:spLocks noGrp="1"/>
          </p:cNvSpPr>
          <p:nvPr>
            <p:ph type="title"/>
          </p:nvPr>
        </p:nvSpPr>
        <p:spPr/>
        <p:txBody>
          <a:bodyPr/>
          <a:lstStyle/>
          <a:p>
            <a:r>
              <a:rPr lang="en-US" dirty="0"/>
              <a:t>Future Reports</a:t>
            </a:r>
          </a:p>
        </p:txBody>
      </p:sp>
      <p:sp>
        <p:nvSpPr>
          <p:cNvPr id="5" name="TextBox 4">
            <a:extLst>
              <a:ext uri="{FF2B5EF4-FFF2-40B4-BE49-F238E27FC236}">
                <a16:creationId xmlns:a16="http://schemas.microsoft.com/office/drawing/2014/main" id="{0281145E-85DE-BCAE-9DDD-EA07953D64E9}"/>
              </a:ext>
            </a:extLst>
          </p:cNvPr>
          <p:cNvSpPr txBox="1"/>
          <p:nvPr/>
        </p:nvSpPr>
        <p:spPr>
          <a:xfrm>
            <a:off x="675286" y="1368606"/>
            <a:ext cx="4214115" cy="1477328"/>
          </a:xfrm>
          <a:prstGeom prst="rect">
            <a:avLst/>
          </a:prstGeom>
          <a:noFill/>
        </p:spPr>
        <p:txBody>
          <a:bodyPr wrap="square">
            <a:spAutoFit/>
          </a:bodyPr>
          <a:lstStyle/>
          <a:p>
            <a:pPr marL="285750" indent="-285750">
              <a:lnSpc>
                <a:spcPct val="100000"/>
              </a:lnSpc>
              <a:buClr>
                <a:schemeClr val="tx2"/>
              </a:buClr>
              <a:buFont typeface="Arial" panose="020B0604020202020204" pitchFamily="34" charset="0"/>
              <a:buChar char="•"/>
            </a:pPr>
            <a:r>
              <a:rPr lang="en-US" dirty="0"/>
              <a:t>Report 2: Reaching New Life Insurance Buyers: What Works?</a:t>
            </a:r>
          </a:p>
          <a:p>
            <a:pPr marL="285750" indent="-285750">
              <a:lnSpc>
                <a:spcPct val="100000"/>
              </a:lnSpc>
              <a:buClr>
                <a:schemeClr val="tx2"/>
              </a:buClr>
              <a:buFont typeface="Arial" panose="020B0604020202020204" pitchFamily="34" charset="0"/>
              <a:buChar char="•"/>
            </a:pPr>
            <a:endParaRPr lang="en-US" dirty="0"/>
          </a:p>
          <a:p>
            <a:pPr marL="285750" indent="-285750">
              <a:lnSpc>
                <a:spcPct val="100000"/>
              </a:lnSpc>
              <a:buClr>
                <a:schemeClr val="tx2"/>
              </a:buClr>
              <a:buFont typeface="Arial" panose="020B0604020202020204" pitchFamily="34" charset="0"/>
              <a:buChar char="•"/>
            </a:pPr>
            <a:r>
              <a:rPr lang="en-US" i="1" dirty="0"/>
              <a:t>2024 Insurance Barometer Technical Supplement</a:t>
            </a:r>
          </a:p>
        </p:txBody>
      </p:sp>
      <p:pic>
        <p:nvPicPr>
          <p:cNvPr id="6" name="Picture 5">
            <a:extLst>
              <a:ext uri="{FF2B5EF4-FFF2-40B4-BE49-F238E27FC236}">
                <a16:creationId xmlns:a16="http://schemas.microsoft.com/office/drawing/2014/main" id="{A360C192-628D-5DA2-EF77-ABC39AF18071}"/>
              </a:ext>
            </a:extLst>
          </p:cNvPr>
          <p:cNvPicPr>
            <a:picLocks noChangeAspect="1"/>
          </p:cNvPicPr>
          <p:nvPr/>
        </p:nvPicPr>
        <p:blipFill>
          <a:blip r:embed="rId2"/>
          <a:srcRect/>
          <a:stretch/>
        </p:blipFill>
        <p:spPr>
          <a:xfrm>
            <a:off x="6649254" y="1239209"/>
            <a:ext cx="3486784" cy="450661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03181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3C838-9FE1-976C-554E-53C585875DDA}"/>
              </a:ext>
            </a:extLst>
          </p:cNvPr>
          <p:cNvSpPr>
            <a:spLocks noGrp="1"/>
          </p:cNvSpPr>
          <p:nvPr>
            <p:ph type="title"/>
          </p:nvPr>
        </p:nvSpPr>
        <p:spPr/>
        <p:txBody>
          <a:bodyPr/>
          <a:lstStyle/>
          <a:p>
            <a:r>
              <a:rPr lang="en-US" dirty="0"/>
              <a:t>Empowering Our Members</a:t>
            </a:r>
          </a:p>
        </p:txBody>
      </p:sp>
      <p:grpSp>
        <p:nvGrpSpPr>
          <p:cNvPr id="4" name="Group 3">
            <a:extLst>
              <a:ext uri="{FF2B5EF4-FFF2-40B4-BE49-F238E27FC236}">
                <a16:creationId xmlns:a16="http://schemas.microsoft.com/office/drawing/2014/main" id="{41C0B330-FC7A-97A4-65BA-AD6AB6441BB4}"/>
              </a:ext>
            </a:extLst>
          </p:cNvPr>
          <p:cNvGrpSpPr/>
          <p:nvPr/>
        </p:nvGrpSpPr>
        <p:grpSpPr>
          <a:xfrm>
            <a:off x="1741922" y="2932043"/>
            <a:ext cx="8708156" cy="2478820"/>
            <a:chOff x="1165953" y="2732433"/>
            <a:chExt cx="9570006" cy="2724150"/>
          </a:xfrm>
        </p:grpSpPr>
        <p:sp>
          <p:nvSpPr>
            <p:cNvPr id="5" name="Rectangle 4">
              <a:extLst>
                <a:ext uri="{FF2B5EF4-FFF2-40B4-BE49-F238E27FC236}">
                  <a16:creationId xmlns:a16="http://schemas.microsoft.com/office/drawing/2014/main" id="{E17F7212-90FC-4DB6-DC90-D82BD5454006}"/>
                </a:ext>
              </a:extLst>
            </p:cNvPr>
            <p:cNvSpPr/>
            <p:nvPr/>
          </p:nvSpPr>
          <p:spPr>
            <a:xfrm>
              <a:off x="1165953" y="2732433"/>
              <a:ext cx="2232932" cy="2724150"/>
            </a:xfrm>
            <a:prstGeom prst="rect">
              <a:avLst/>
            </a:prstGeom>
            <a:solidFill>
              <a:srgbClr val="0B9E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2099701-4FBF-D0D7-0F64-A0030870F844}"/>
                </a:ext>
              </a:extLst>
            </p:cNvPr>
            <p:cNvSpPr/>
            <p:nvPr/>
          </p:nvSpPr>
          <p:spPr>
            <a:xfrm>
              <a:off x="8497584" y="2732433"/>
              <a:ext cx="2238375" cy="2724150"/>
            </a:xfrm>
            <a:prstGeom prst="rect">
              <a:avLst/>
            </a:prstGeom>
            <a:solidFill>
              <a:srgbClr val="F792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D3A114D-E454-64E1-1C52-60C2EA8C9089}"/>
                </a:ext>
              </a:extLst>
            </p:cNvPr>
            <p:cNvSpPr/>
            <p:nvPr/>
          </p:nvSpPr>
          <p:spPr>
            <a:xfrm>
              <a:off x="8502347" y="2911743"/>
              <a:ext cx="2228850" cy="389017"/>
            </a:xfrm>
            <a:prstGeom prst="rect">
              <a:avLst/>
            </a:prstGeom>
          </p:spPr>
          <p:txBody>
            <a:bodyPr wrap="square" anchor="ctr">
              <a:spAutoFit/>
            </a:bodyPr>
            <a:lstStyle/>
            <a:p>
              <a:pPr algn="ctr">
                <a:lnSpc>
                  <a:spcPct val="110000"/>
                </a:lnSpc>
                <a:spcBef>
                  <a:spcPts val="75"/>
                </a:spcBef>
                <a:buSzPct val="100000"/>
              </a:pPr>
              <a:r>
                <a:rPr lang="en-US" sz="1900" b="1" dirty="0">
                  <a:solidFill>
                    <a:srgbClr val="002F70"/>
                  </a:solidFill>
                  <a:latin typeface="+mj-lt"/>
                </a:rPr>
                <a:t>SOLUTIONS</a:t>
              </a:r>
            </a:p>
          </p:txBody>
        </p:sp>
        <p:pic>
          <p:nvPicPr>
            <p:cNvPr id="8" name="Picture 7">
              <a:extLst>
                <a:ext uri="{FF2B5EF4-FFF2-40B4-BE49-F238E27FC236}">
                  <a16:creationId xmlns:a16="http://schemas.microsoft.com/office/drawing/2014/main" id="{B7A8755B-8ACD-00E2-0EC1-5A1E3AC1046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30968" y="3660276"/>
              <a:ext cx="1252554" cy="1252554"/>
            </a:xfrm>
            <a:prstGeom prst="rect">
              <a:avLst/>
            </a:prstGeom>
          </p:spPr>
        </p:pic>
        <p:sp>
          <p:nvSpPr>
            <p:cNvPr id="9" name="Rectangle 8">
              <a:extLst>
                <a:ext uri="{FF2B5EF4-FFF2-40B4-BE49-F238E27FC236}">
                  <a16:creationId xmlns:a16="http://schemas.microsoft.com/office/drawing/2014/main" id="{FEFD95D3-2D4E-6548-4EDE-7B4411369EBD}"/>
                </a:ext>
              </a:extLst>
            </p:cNvPr>
            <p:cNvSpPr/>
            <p:nvPr/>
          </p:nvSpPr>
          <p:spPr>
            <a:xfrm>
              <a:off x="1182282" y="2913891"/>
              <a:ext cx="2200275" cy="384721"/>
            </a:xfrm>
            <a:prstGeom prst="rect">
              <a:avLst/>
            </a:prstGeom>
          </p:spPr>
          <p:txBody>
            <a:bodyPr wrap="square" anchor="ctr">
              <a:spAutoFit/>
            </a:bodyPr>
            <a:lstStyle/>
            <a:p>
              <a:pPr algn="ctr"/>
              <a:r>
                <a:rPr lang="en-US" sz="1900" b="1" dirty="0">
                  <a:solidFill>
                    <a:schemeClr val="bg1"/>
                  </a:solidFill>
                  <a:latin typeface="+mj-lt"/>
                </a:rPr>
                <a:t>KNOWLEDGE</a:t>
              </a:r>
            </a:p>
          </p:txBody>
        </p:sp>
        <p:pic>
          <p:nvPicPr>
            <p:cNvPr id="10" name="Picture 9">
              <a:extLst>
                <a:ext uri="{FF2B5EF4-FFF2-40B4-BE49-F238E27FC236}">
                  <a16:creationId xmlns:a16="http://schemas.microsoft.com/office/drawing/2014/main" id="{32996B18-3A1E-713D-2415-5EC0D106B97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60241" y="3748195"/>
              <a:ext cx="1444357" cy="1124932"/>
            </a:xfrm>
            <a:prstGeom prst="rect">
              <a:avLst/>
            </a:prstGeom>
          </p:spPr>
        </p:pic>
        <p:sp>
          <p:nvSpPr>
            <p:cNvPr id="11" name="Rectangle 10">
              <a:extLst>
                <a:ext uri="{FF2B5EF4-FFF2-40B4-BE49-F238E27FC236}">
                  <a16:creationId xmlns:a16="http://schemas.microsoft.com/office/drawing/2014/main" id="{543BD30B-3340-C5FC-C4F9-0DC88BA769FC}"/>
                </a:ext>
              </a:extLst>
            </p:cNvPr>
            <p:cNvSpPr/>
            <p:nvPr/>
          </p:nvSpPr>
          <p:spPr>
            <a:xfrm>
              <a:off x="3602562" y="2732433"/>
              <a:ext cx="2240280" cy="2724150"/>
            </a:xfrm>
            <a:prstGeom prst="rect">
              <a:avLst/>
            </a:prstGeom>
            <a:solidFill>
              <a:srgbClr val="FAC8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67AE79C-29A1-18AA-4C88-0CC2FA6EEAC4}"/>
                </a:ext>
              </a:extLst>
            </p:cNvPr>
            <p:cNvSpPr/>
            <p:nvPr/>
          </p:nvSpPr>
          <p:spPr>
            <a:xfrm>
              <a:off x="3617802" y="2913891"/>
              <a:ext cx="2209800" cy="384721"/>
            </a:xfrm>
            <a:prstGeom prst="rect">
              <a:avLst/>
            </a:prstGeom>
          </p:spPr>
          <p:txBody>
            <a:bodyPr wrap="square" anchor="ctr">
              <a:spAutoFit/>
            </a:bodyPr>
            <a:lstStyle/>
            <a:p>
              <a:pPr algn="ctr"/>
              <a:r>
                <a:rPr lang="en-US" sz="1900" b="1" dirty="0">
                  <a:solidFill>
                    <a:srgbClr val="002F70"/>
                  </a:solidFill>
                  <a:latin typeface="+mj-lt"/>
                </a:rPr>
                <a:t>INSIGHTS</a:t>
              </a:r>
              <a:r>
                <a:rPr lang="en-US" sz="1900" b="1" dirty="0">
                  <a:solidFill>
                    <a:srgbClr val="FFFFFF"/>
                  </a:solidFill>
                  <a:latin typeface="+mj-lt"/>
                </a:rPr>
                <a:t> </a:t>
              </a:r>
            </a:p>
          </p:txBody>
        </p:sp>
        <p:pic>
          <p:nvPicPr>
            <p:cNvPr id="13" name="Picture 12">
              <a:extLst>
                <a:ext uri="{FF2B5EF4-FFF2-40B4-BE49-F238E27FC236}">
                  <a16:creationId xmlns:a16="http://schemas.microsoft.com/office/drawing/2014/main" id="{CC3EA5A0-0B5E-D9A1-4B10-C4268822B2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84527" y="3580089"/>
              <a:ext cx="1276350" cy="1327149"/>
            </a:xfrm>
            <a:prstGeom prst="rect">
              <a:avLst/>
            </a:prstGeom>
          </p:spPr>
        </p:pic>
        <p:sp>
          <p:nvSpPr>
            <p:cNvPr id="14" name="Rectangle 13">
              <a:extLst>
                <a:ext uri="{FF2B5EF4-FFF2-40B4-BE49-F238E27FC236}">
                  <a16:creationId xmlns:a16="http://schemas.microsoft.com/office/drawing/2014/main" id="{617C85E4-1E6A-E189-87C3-36569ABB605E}"/>
                </a:ext>
              </a:extLst>
            </p:cNvPr>
            <p:cNvSpPr/>
            <p:nvPr/>
          </p:nvSpPr>
          <p:spPr>
            <a:xfrm>
              <a:off x="6035904" y="2732433"/>
              <a:ext cx="2238375" cy="2724150"/>
            </a:xfrm>
            <a:prstGeom prst="rect">
              <a:avLst/>
            </a:prstGeom>
            <a:solidFill>
              <a:srgbClr val="008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706F781C-1F61-21FC-F9E6-BA26FE42C3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60731" y="3629280"/>
              <a:ext cx="1188720" cy="1293972"/>
            </a:xfrm>
            <a:prstGeom prst="rect">
              <a:avLst/>
            </a:prstGeom>
          </p:spPr>
        </p:pic>
        <p:sp>
          <p:nvSpPr>
            <p:cNvPr id="16" name="Rectangle 15">
              <a:extLst>
                <a:ext uri="{FF2B5EF4-FFF2-40B4-BE49-F238E27FC236}">
                  <a16:creationId xmlns:a16="http://schemas.microsoft.com/office/drawing/2014/main" id="{A0681D0B-BEF4-F46B-20D4-8DC6BD148DBE}"/>
                </a:ext>
              </a:extLst>
            </p:cNvPr>
            <p:cNvSpPr/>
            <p:nvPr/>
          </p:nvSpPr>
          <p:spPr>
            <a:xfrm>
              <a:off x="6026379" y="2913891"/>
              <a:ext cx="2257425" cy="384721"/>
            </a:xfrm>
            <a:prstGeom prst="rect">
              <a:avLst/>
            </a:prstGeom>
          </p:spPr>
          <p:txBody>
            <a:bodyPr wrap="square" anchor="ctr">
              <a:spAutoFit/>
            </a:bodyPr>
            <a:lstStyle/>
            <a:p>
              <a:pPr algn="ctr"/>
              <a:r>
                <a:rPr lang="en-US" sz="1900" b="1" dirty="0">
                  <a:solidFill>
                    <a:srgbClr val="FFFFFF"/>
                  </a:solidFill>
                  <a:latin typeface="+mj-lt"/>
                </a:rPr>
                <a:t>CONNECTIONS </a:t>
              </a:r>
            </a:p>
          </p:txBody>
        </p:sp>
      </p:grpSp>
      <p:sp>
        <p:nvSpPr>
          <p:cNvPr id="17" name="Rectangle 16">
            <a:extLst>
              <a:ext uri="{FF2B5EF4-FFF2-40B4-BE49-F238E27FC236}">
                <a16:creationId xmlns:a16="http://schemas.microsoft.com/office/drawing/2014/main" id="{E20081B9-8EC7-B946-BADF-C766625E217E}"/>
              </a:ext>
            </a:extLst>
          </p:cNvPr>
          <p:cNvSpPr/>
          <p:nvPr/>
        </p:nvSpPr>
        <p:spPr>
          <a:xfrm>
            <a:off x="1273629" y="1281533"/>
            <a:ext cx="9644742" cy="1183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5F9F"/>
                </a:solidFill>
                <a:latin typeface="+mj-lt"/>
              </a:rPr>
              <a:t>Advancing the</a:t>
            </a:r>
          </a:p>
          <a:p>
            <a:pPr algn="ctr"/>
            <a:r>
              <a:rPr lang="en-US" sz="2400" b="1" dirty="0">
                <a:solidFill>
                  <a:srgbClr val="005F9F"/>
                </a:solidFill>
                <a:latin typeface="+mj-lt"/>
              </a:rPr>
              <a:t>financial services industry</a:t>
            </a:r>
          </a:p>
          <a:p>
            <a:pPr algn="ctr"/>
            <a:r>
              <a:rPr lang="en-US" sz="2400" b="1" dirty="0">
                <a:solidFill>
                  <a:srgbClr val="005F9F"/>
                </a:solidFill>
                <a:latin typeface="+mj-lt"/>
              </a:rPr>
              <a:t>by empowering our members with:</a:t>
            </a:r>
          </a:p>
        </p:txBody>
      </p:sp>
    </p:spTree>
    <p:extLst>
      <p:ext uri="{BB962C8B-B14F-4D97-AF65-F5344CB8AC3E}">
        <p14:creationId xmlns:p14="http://schemas.microsoft.com/office/powerpoint/2010/main" val="1565483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pointing at a whiteboard&#10;&#10;Description automatically generated">
            <a:extLst>
              <a:ext uri="{FF2B5EF4-FFF2-40B4-BE49-F238E27FC236}">
                <a16:creationId xmlns:a16="http://schemas.microsoft.com/office/drawing/2014/main" id="{7874B331-6963-7847-99C6-30ED3CECF8E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4395" b="24395"/>
          <a:stretch>
            <a:fillRect/>
          </a:stretch>
        </p:blipFill>
        <p:spPr/>
      </p:pic>
      <p:sp>
        <p:nvSpPr>
          <p:cNvPr id="2" name="Title 1">
            <a:extLst>
              <a:ext uri="{FF2B5EF4-FFF2-40B4-BE49-F238E27FC236}">
                <a16:creationId xmlns:a16="http://schemas.microsoft.com/office/drawing/2014/main" id="{28D10127-8254-616E-AA48-E239597A2E89}"/>
              </a:ext>
            </a:extLst>
          </p:cNvPr>
          <p:cNvSpPr>
            <a:spLocks noGrp="1"/>
          </p:cNvSpPr>
          <p:nvPr>
            <p:ph type="title"/>
          </p:nvPr>
        </p:nvSpPr>
        <p:spPr/>
        <p:txBody>
          <a:bodyPr/>
          <a:lstStyle/>
          <a:p>
            <a:r>
              <a:rPr lang="en-US" dirty="0"/>
              <a:t>Addressing the Life Insurance Need Gap</a:t>
            </a:r>
          </a:p>
        </p:txBody>
      </p:sp>
    </p:spTree>
    <p:extLst>
      <p:ext uri="{BB962C8B-B14F-4D97-AF65-F5344CB8AC3E}">
        <p14:creationId xmlns:p14="http://schemas.microsoft.com/office/powerpoint/2010/main" val="4264640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7364A-51F7-8B39-87D3-B132F7D67FD8}"/>
              </a:ext>
            </a:extLst>
          </p:cNvPr>
          <p:cNvSpPr>
            <a:spLocks noGrp="1"/>
          </p:cNvSpPr>
          <p:nvPr>
            <p:ph type="title"/>
          </p:nvPr>
        </p:nvSpPr>
        <p:spPr/>
        <p:txBody>
          <a:bodyPr/>
          <a:lstStyle/>
          <a:p>
            <a:r>
              <a:rPr lang="en-US" dirty="0"/>
              <a:t>People Still Recognize the Need</a:t>
            </a:r>
          </a:p>
        </p:txBody>
      </p:sp>
      <p:sp>
        <p:nvSpPr>
          <p:cNvPr id="5" name="TextBox 4">
            <a:extLst>
              <a:ext uri="{FF2B5EF4-FFF2-40B4-BE49-F238E27FC236}">
                <a16:creationId xmlns:a16="http://schemas.microsoft.com/office/drawing/2014/main" id="{A11B222A-3B1A-C78B-4E24-3602CE7B597D}"/>
              </a:ext>
            </a:extLst>
          </p:cNvPr>
          <p:cNvSpPr txBox="1"/>
          <p:nvPr/>
        </p:nvSpPr>
        <p:spPr>
          <a:xfrm>
            <a:off x="2940550" y="1191371"/>
            <a:ext cx="6310900" cy="461665"/>
          </a:xfrm>
          <a:prstGeom prst="rect">
            <a:avLst/>
          </a:prstGeom>
          <a:noFill/>
        </p:spPr>
        <p:txBody>
          <a:bodyPr wrap="square" rtlCol="0">
            <a:spAutoFit/>
          </a:bodyPr>
          <a:lstStyle/>
          <a:p>
            <a:pPr algn="ctr"/>
            <a:r>
              <a:rPr lang="en-US" sz="2400" dirty="0"/>
              <a:t>Un-insured and under-insured need-gap:</a:t>
            </a:r>
          </a:p>
        </p:txBody>
      </p:sp>
      <p:sp>
        <p:nvSpPr>
          <p:cNvPr id="6" name="Speech Bubble: Rectangle with Corners Rounded 5">
            <a:extLst>
              <a:ext uri="{FF2B5EF4-FFF2-40B4-BE49-F238E27FC236}">
                <a16:creationId xmlns:a16="http://schemas.microsoft.com/office/drawing/2014/main" id="{A8C198D4-D9D1-321B-77CF-9ECF435F9AE6}"/>
              </a:ext>
            </a:extLst>
          </p:cNvPr>
          <p:cNvSpPr/>
          <p:nvPr/>
        </p:nvSpPr>
        <p:spPr>
          <a:xfrm>
            <a:off x="1951430" y="2345939"/>
            <a:ext cx="3812876" cy="2070340"/>
          </a:xfrm>
          <a:prstGeom prst="wedgeRoundRectCallout">
            <a:avLst>
              <a:gd name="adj1" fmla="val -9795"/>
              <a:gd name="adj2" fmla="val 72177"/>
              <a:gd name="adj3" fmla="val 16667"/>
            </a:avLst>
          </a:prstGeom>
          <a:solidFill>
            <a:schemeClr val="accent1"/>
          </a:solidFill>
          <a:ln w="1270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peech Bubble: Rectangle with Corners Rounded 6">
            <a:extLst>
              <a:ext uri="{FF2B5EF4-FFF2-40B4-BE49-F238E27FC236}">
                <a16:creationId xmlns:a16="http://schemas.microsoft.com/office/drawing/2014/main" id="{8B117C4E-0041-D191-D7F4-CEA967F8A163}"/>
              </a:ext>
            </a:extLst>
          </p:cNvPr>
          <p:cNvSpPr/>
          <p:nvPr/>
        </p:nvSpPr>
        <p:spPr>
          <a:xfrm flipH="1">
            <a:off x="5638800" y="2852467"/>
            <a:ext cx="3812876" cy="2070340"/>
          </a:xfrm>
          <a:prstGeom prst="wedgeRoundRectCallout">
            <a:avLst>
              <a:gd name="adj1" fmla="val -9795"/>
              <a:gd name="adj2" fmla="val 72177"/>
              <a:gd name="adj3" fmla="val 16667"/>
            </a:avLst>
          </a:prstGeom>
          <a:solidFill>
            <a:schemeClr val="bg2">
              <a:lumMod val="40000"/>
              <a:lumOff val="60000"/>
            </a:schemeClr>
          </a:solidFill>
          <a:ln w="1270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AB58EB3-7D7F-02DC-4FD2-351F6B273247}"/>
              </a:ext>
            </a:extLst>
          </p:cNvPr>
          <p:cNvSpPr txBox="1"/>
          <p:nvPr/>
        </p:nvSpPr>
        <p:spPr>
          <a:xfrm>
            <a:off x="2869466" y="2637993"/>
            <a:ext cx="1851299" cy="769441"/>
          </a:xfrm>
          <a:prstGeom prst="rect">
            <a:avLst/>
          </a:prstGeom>
          <a:noFill/>
        </p:spPr>
        <p:txBody>
          <a:bodyPr wrap="square" rtlCol="0">
            <a:spAutoFit/>
          </a:bodyPr>
          <a:lstStyle/>
          <a:p>
            <a:pPr algn="ctr"/>
            <a:r>
              <a:rPr lang="en-US" sz="4400" b="1" dirty="0"/>
              <a:t>30%</a:t>
            </a:r>
          </a:p>
        </p:txBody>
      </p:sp>
      <p:sp>
        <p:nvSpPr>
          <p:cNvPr id="9" name="TextBox 8">
            <a:extLst>
              <a:ext uri="{FF2B5EF4-FFF2-40B4-BE49-F238E27FC236}">
                <a16:creationId xmlns:a16="http://schemas.microsoft.com/office/drawing/2014/main" id="{08B3C5A4-6ED2-AB45-A646-B0DC4A8D70D6}"/>
              </a:ext>
            </a:extLst>
          </p:cNvPr>
          <p:cNvSpPr txBox="1"/>
          <p:nvPr/>
        </p:nvSpPr>
        <p:spPr>
          <a:xfrm>
            <a:off x="6682341" y="3342022"/>
            <a:ext cx="1851299" cy="769441"/>
          </a:xfrm>
          <a:prstGeom prst="rect">
            <a:avLst/>
          </a:prstGeom>
          <a:noFill/>
        </p:spPr>
        <p:txBody>
          <a:bodyPr wrap="square" rtlCol="0">
            <a:spAutoFit/>
          </a:bodyPr>
          <a:lstStyle/>
          <a:p>
            <a:pPr algn="ctr"/>
            <a:r>
              <a:rPr lang="en-US" sz="4400" b="1" dirty="0"/>
              <a:t>11%</a:t>
            </a:r>
          </a:p>
        </p:txBody>
      </p:sp>
      <p:sp>
        <p:nvSpPr>
          <p:cNvPr id="10" name="TextBox 9">
            <a:extLst>
              <a:ext uri="{FF2B5EF4-FFF2-40B4-BE49-F238E27FC236}">
                <a16:creationId xmlns:a16="http://schemas.microsoft.com/office/drawing/2014/main" id="{38297C51-666F-4263-D17C-B6B3EB4FB50F}"/>
              </a:ext>
            </a:extLst>
          </p:cNvPr>
          <p:cNvSpPr txBox="1"/>
          <p:nvPr/>
        </p:nvSpPr>
        <p:spPr>
          <a:xfrm>
            <a:off x="2389474" y="3381109"/>
            <a:ext cx="2936787" cy="400110"/>
          </a:xfrm>
          <a:prstGeom prst="rect">
            <a:avLst/>
          </a:prstGeom>
          <a:noFill/>
        </p:spPr>
        <p:txBody>
          <a:bodyPr wrap="square" rtlCol="0">
            <a:spAutoFit/>
          </a:bodyPr>
          <a:lstStyle/>
          <a:p>
            <a:pPr algn="ctr"/>
            <a:r>
              <a:rPr lang="en-US" sz="2000" dirty="0"/>
              <a:t>Need life insurance</a:t>
            </a:r>
          </a:p>
        </p:txBody>
      </p:sp>
      <p:sp>
        <p:nvSpPr>
          <p:cNvPr id="11" name="TextBox 10">
            <a:extLst>
              <a:ext uri="{FF2B5EF4-FFF2-40B4-BE49-F238E27FC236}">
                <a16:creationId xmlns:a16="http://schemas.microsoft.com/office/drawing/2014/main" id="{FB80DFD0-DE5C-9BF5-E9D6-4529DAEC2D19}"/>
              </a:ext>
            </a:extLst>
          </p:cNvPr>
          <p:cNvSpPr txBox="1"/>
          <p:nvPr/>
        </p:nvSpPr>
        <p:spPr>
          <a:xfrm>
            <a:off x="6059558" y="4016169"/>
            <a:ext cx="3096863" cy="400110"/>
          </a:xfrm>
          <a:prstGeom prst="rect">
            <a:avLst/>
          </a:prstGeom>
          <a:noFill/>
        </p:spPr>
        <p:txBody>
          <a:bodyPr wrap="square" rtlCol="0">
            <a:spAutoFit/>
          </a:bodyPr>
          <a:lstStyle/>
          <a:p>
            <a:pPr algn="ctr"/>
            <a:r>
              <a:rPr lang="en-US" sz="2000" dirty="0"/>
              <a:t>Need </a:t>
            </a:r>
            <a:r>
              <a:rPr lang="en-US" sz="2000" b="1" dirty="0"/>
              <a:t>more </a:t>
            </a:r>
            <a:r>
              <a:rPr lang="en-US" sz="2000" dirty="0"/>
              <a:t>life insurance</a:t>
            </a:r>
          </a:p>
        </p:txBody>
      </p:sp>
      <p:sp>
        <p:nvSpPr>
          <p:cNvPr id="12" name="Flowchart: Connector 11">
            <a:extLst>
              <a:ext uri="{FF2B5EF4-FFF2-40B4-BE49-F238E27FC236}">
                <a16:creationId xmlns:a16="http://schemas.microsoft.com/office/drawing/2014/main" id="{CD969CBE-8CCA-1D57-67B5-511CDDE0AEE3}"/>
              </a:ext>
            </a:extLst>
          </p:cNvPr>
          <p:cNvSpPr/>
          <p:nvPr/>
        </p:nvSpPr>
        <p:spPr>
          <a:xfrm>
            <a:off x="5155721" y="3287229"/>
            <a:ext cx="966158" cy="984957"/>
          </a:xfrm>
          <a:prstGeom prst="flowChartConnector">
            <a:avLst/>
          </a:prstGeom>
          <a:solidFill>
            <a:schemeClr val="bg1"/>
          </a:solidFill>
          <a:ln>
            <a:solidFill>
              <a:schemeClr val="accent2"/>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BDAA42A2-8848-88D0-D32F-61D341B43AF7}"/>
              </a:ext>
            </a:extLst>
          </p:cNvPr>
          <p:cNvSpPr txBox="1"/>
          <p:nvPr/>
        </p:nvSpPr>
        <p:spPr>
          <a:xfrm>
            <a:off x="5259249" y="3606130"/>
            <a:ext cx="948906" cy="400110"/>
          </a:xfrm>
          <a:prstGeom prst="rect">
            <a:avLst/>
          </a:prstGeom>
          <a:noFill/>
        </p:spPr>
        <p:txBody>
          <a:bodyPr wrap="square" rtlCol="0">
            <a:spAutoFit/>
          </a:bodyPr>
          <a:lstStyle/>
          <a:p>
            <a:r>
              <a:rPr lang="en-US" sz="2000" b="1" dirty="0">
                <a:solidFill>
                  <a:schemeClr val="accent1"/>
                </a:solidFill>
              </a:rPr>
              <a:t>Plus</a:t>
            </a:r>
          </a:p>
        </p:txBody>
      </p:sp>
      <p:sp>
        <p:nvSpPr>
          <p:cNvPr id="3" name="TextBox 2">
            <a:extLst>
              <a:ext uri="{FF2B5EF4-FFF2-40B4-BE49-F238E27FC236}">
                <a16:creationId xmlns:a16="http://schemas.microsoft.com/office/drawing/2014/main" id="{FDE1E2A9-E314-3F21-8E08-B27643DB93E9}"/>
              </a:ext>
            </a:extLst>
          </p:cNvPr>
          <p:cNvSpPr txBox="1"/>
          <p:nvPr/>
        </p:nvSpPr>
        <p:spPr>
          <a:xfrm>
            <a:off x="414617" y="6422706"/>
            <a:ext cx="6806241" cy="338554"/>
          </a:xfrm>
          <a:prstGeom prst="rect">
            <a:avLst/>
          </a:prstGeom>
          <a:noFill/>
        </p:spPr>
        <p:txBody>
          <a:bodyPr wrap="square" rtlCol="0">
            <a:spAutoFit/>
          </a:bodyPr>
          <a:lstStyle/>
          <a:p>
            <a:r>
              <a:rPr lang="en-US" sz="800" dirty="0"/>
              <a:t>Source: </a:t>
            </a:r>
            <a:r>
              <a:rPr lang="en-US" sz="800" i="1" dirty="0"/>
              <a:t>2024 Insurance Barometer Study</a:t>
            </a:r>
            <a:r>
              <a:rPr lang="en-US" sz="800" dirty="0"/>
              <a:t>, LIMRA and Life Happens.</a:t>
            </a:r>
          </a:p>
          <a:p>
            <a:r>
              <a:rPr lang="en-US" sz="800" dirty="0"/>
              <a:t>*Owner + non-owners may not equal total due to rounding. </a:t>
            </a:r>
          </a:p>
        </p:txBody>
      </p:sp>
    </p:spTree>
    <p:extLst>
      <p:ext uri="{BB962C8B-B14F-4D97-AF65-F5344CB8AC3E}">
        <p14:creationId xmlns:p14="http://schemas.microsoft.com/office/powerpoint/2010/main" val="1336459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7364A-51F7-8B39-87D3-B132F7D67FD8}"/>
              </a:ext>
            </a:extLst>
          </p:cNvPr>
          <p:cNvSpPr>
            <a:spLocks noGrp="1"/>
          </p:cNvSpPr>
          <p:nvPr>
            <p:ph type="title"/>
          </p:nvPr>
        </p:nvSpPr>
        <p:spPr/>
        <p:txBody>
          <a:bodyPr/>
          <a:lstStyle/>
          <a:p>
            <a:r>
              <a:rPr lang="en-US" dirty="0"/>
              <a:t>People Still Recognize the Need</a:t>
            </a:r>
          </a:p>
        </p:txBody>
      </p:sp>
      <p:sp>
        <p:nvSpPr>
          <p:cNvPr id="5" name="TextBox 4">
            <a:extLst>
              <a:ext uri="{FF2B5EF4-FFF2-40B4-BE49-F238E27FC236}">
                <a16:creationId xmlns:a16="http://schemas.microsoft.com/office/drawing/2014/main" id="{A11B222A-3B1A-C78B-4E24-3602CE7B597D}"/>
              </a:ext>
            </a:extLst>
          </p:cNvPr>
          <p:cNvSpPr txBox="1"/>
          <p:nvPr/>
        </p:nvSpPr>
        <p:spPr>
          <a:xfrm>
            <a:off x="2940550" y="1191371"/>
            <a:ext cx="6310900" cy="461665"/>
          </a:xfrm>
          <a:prstGeom prst="rect">
            <a:avLst/>
          </a:prstGeom>
          <a:noFill/>
        </p:spPr>
        <p:txBody>
          <a:bodyPr wrap="square" rtlCol="0">
            <a:spAutoFit/>
          </a:bodyPr>
          <a:lstStyle/>
          <a:p>
            <a:pPr algn="ctr"/>
            <a:r>
              <a:rPr lang="en-US" sz="2400" dirty="0"/>
              <a:t>Un-insured and under-insured need-gap:</a:t>
            </a:r>
          </a:p>
        </p:txBody>
      </p:sp>
      <p:sp>
        <p:nvSpPr>
          <p:cNvPr id="6" name="Speech Bubble: Rectangle with Corners Rounded 5">
            <a:extLst>
              <a:ext uri="{FF2B5EF4-FFF2-40B4-BE49-F238E27FC236}">
                <a16:creationId xmlns:a16="http://schemas.microsoft.com/office/drawing/2014/main" id="{A8C198D4-D9D1-321B-77CF-9ECF435F9AE6}"/>
              </a:ext>
            </a:extLst>
          </p:cNvPr>
          <p:cNvSpPr/>
          <p:nvPr/>
        </p:nvSpPr>
        <p:spPr>
          <a:xfrm>
            <a:off x="1951430" y="2345939"/>
            <a:ext cx="3812876" cy="2070340"/>
          </a:xfrm>
          <a:prstGeom prst="wedgeRoundRectCallout">
            <a:avLst>
              <a:gd name="adj1" fmla="val -9795"/>
              <a:gd name="adj2" fmla="val 72177"/>
              <a:gd name="adj3" fmla="val 16667"/>
            </a:avLst>
          </a:prstGeom>
          <a:solidFill>
            <a:schemeClr val="accent1"/>
          </a:solidFill>
          <a:ln w="1270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peech Bubble: Rectangle with Corners Rounded 6">
            <a:extLst>
              <a:ext uri="{FF2B5EF4-FFF2-40B4-BE49-F238E27FC236}">
                <a16:creationId xmlns:a16="http://schemas.microsoft.com/office/drawing/2014/main" id="{8B117C4E-0041-D191-D7F4-CEA967F8A163}"/>
              </a:ext>
            </a:extLst>
          </p:cNvPr>
          <p:cNvSpPr/>
          <p:nvPr/>
        </p:nvSpPr>
        <p:spPr>
          <a:xfrm flipH="1">
            <a:off x="5638800" y="2852467"/>
            <a:ext cx="3812876" cy="2070340"/>
          </a:xfrm>
          <a:prstGeom prst="wedgeRoundRectCallout">
            <a:avLst>
              <a:gd name="adj1" fmla="val -9795"/>
              <a:gd name="adj2" fmla="val 72177"/>
              <a:gd name="adj3" fmla="val 16667"/>
            </a:avLst>
          </a:prstGeom>
          <a:solidFill>
            <a:schemeClr val="bg2">
              <a:lumMod val="40000"/>
              <a:lumOff val="60000"/>
            </a:schemeClr>
          </a:solidFill>
          <a:ln w="1270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AB58EB3-7D7F-02DC-4FD2-351F6B273247}"/>
              </a:ext>
            </a:extLst>
          </p:cNvPr>
          <p:cNvSpPr txBox="1"/>
          <p:nvPr/>
        </p:nvSpPr>
        <p:spPr>
          <a:xfrm>
            <a:off x="2869466" y="2637993"/>
            <a:ext cx="1851299" cy="769441"/>
          </a:xfrm>
          <a:prstGeom prst="rect">
            <a:avLst/>
          </a:prstGeom>
          <a:noFill/>
        </p:spPr>
        <p:txBody>
          <a:bodyPr wrap="square" rtlCol="0">
            <a:spAutoFit/>
          </a:bodyPr>
          <a:lstStyle/>
          <a:p>
            <a:pPr algn="ctr"/>
            <a:r>
              <a:rPr lang="en-US" sz="4400" b="1" dirty="0"/>
              <a:t>75</a:t>
            </a:r>
          </a:p>
        </p:txBody>
      </p:sp>
      <p:sp>
        <p:nvSpPr>
          <p:cNvPr id="9" name="TextBox 8">
            <a:extLst>
              <a:ext uri="{FF2B5EF4-FFF2-40B4-BE49-F238E27FC236}">
                <a16:creationId xmlns:a16="http://schemas.microsoft.com/office/drawing/2014/main" id="{08B3C5A4-6ED2-AB45-A646-B0DC4A8D70D6}"/>
              </a:ext>
            </a:extLst>
          </p:cNvPr>
          <p:cNvSpPr txBox="1"/>
          <p:nvPr/>
        </p:nvSpPr>
        <p:spPr>
          <a:xfrm>
            <a:off x="6682341" y="3342023"/>
            <a:ext cx="1851299" cy="769441"/>
          </a:xfrm>
          <a:prstGeom prst="rect">
            <a:avLst/>
          </a:prstGeom>
          <a:noFill/>
        </p:spPr>
        <p:txBody>
          <a:bodyPr wrap="square" rtlCol="0">
            <a:spAutoFit/>
          </a:bodyPr>
          <a:lstStyle/>
          <a:p>
            <a:pPr algn="ctr"/>
            <a:r>
              <a:rPr lang="en-US" sz="4400" b="1" dirty="0"/>
              <a:t>27</a:t>
            </a:r>
          </a:p>
        </p:txBody>
      </p:sp>
      <p:sp>
        <p:nvSpPr>
          <p:cNvPr id="10" name="TextBox 9">
            <a:extLst>
              <a:ext uri="{FF2B5EF4-FFF2-40B4-BE49-F238E27FC236}">
                <a16:creationId xmlns:a16="http://schemas.microsoft.com/office/drawing/2014/main" id="{38297C51-666F-4263-D17C-B6B3EB4FB50F}"/>
              </a:ext>
            </a:extLst>
          </p:cNvPr>
          <p:cNvSpPr txBox="1"/>
          <p:nvPr/>
        </p:nvSpPr>
        <p:spPr>
          <a:xfrm>
            <a:off x="2389474" y="3381109"/>
            <a:ext cx="2936787" cy="400110"/>
          </a:xfrm>
          <a:prstGeom prst="rect">
            <a:avLst/>
          </a:prstGeom>
          <a:noFill/>
        </p:spPr>
        <p:txBody>
          <a:bodyPr wrap="square" rtlCol="0">
            <a:spAutoFit/>
          </a:bodyPr>
          <a:lstStyle/>
          <a:p>
            <a:pPr algn="ctr"/>
            <a:r>
              <a:rPr lang="en-US" sz="2000" dirty="0"/>
              <a:t>Million Americans</a:t>
            </a:r>
          </a:p>
        </p:txBody>
      </p:sp>
      <p:sp>
        <p:nvSpPr>
          <p:cNvPr id="11" name="TextBox 10">
            <a:extLst>
              <a:ext uri="{FF2B5EF4-FFF2-40B4-BE49-F238E27FC236}">
                <a16:creationId xmlns:a16="http://schemas.microsoft.com/office/drawing/2014/main" id="{FB80DFD0-DE5C-9BF5-E9D6-4529DAEC2D19}"/>
              </a:ext>
            </a:extLst>
          </p:cNvPr>
          <p:cNvSpPr txBox="1"/>
          <p:nvPr/>
        </p:nvSpPr>
        <p:spPr>
          <a:xfrm>
            <a:off x="6059559" y="4031206"/>
            <a:ext cx="3096863" cy="400110"/>
          </a:xfrm>
          <a:prstGeom prst="rect">
            <a:avLst/>
          </a:prstGeom>
          <a:noFill/>
        </p:spPr>
        <p:txBody>
          <a:bodyPr wrap="square" rtlCol="0">
            <a:spAutoFit/>
          </a:bodyPr>
          <a:lstStyle/>
          <a:p>
            <a:pPr algn="ctr"/>
            <a:r>
              <a:rPr lang="en-US" sz="2000" dirty="0"/>
              <a:t>Million Americans</a:t>
            </a:r>
          </a:p>
        </p:txBody>
      </p:sp>
      <p:sp>
        <p:nvSpPr>
          <p:cNvPr id="12" name="Flowchart: Connector 11">
            <a:extLst>
              <a:ext uri="{FF2B5EF4-FFF2-40B4-BE49-F238E27FC236}">
                <a16:creationId xmlns:a16="http://schemas.microsoft.com/office/drawing/2014/main" id="{CD969CBE-8CCA-1D57-67B5-511CDDE0AEE3}"/>
              </a:ext>
            </a:extLst>
          </p:cNvPr>
          <p:cNvSpPr/>
          <p:nvPr/>
        </p:nvSpPr>
        <p:spPr>
          <a:xfrm>
            <a:off x="5155721" y="3287229"/>
            <a:ext cx="966158" cy="984957"/>
          </a:xfrm>
          <a:prstGeom prst="flowChartConnector">
            <a:avLst/>
          </a:prstGeom>
          <a:solidFill>
            <a:schemeClr val="bg1"/>
          </a:solidFill>
          <a:ln>
            <a:solidFill>
              <a:schemeClr val="accent2"/>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BDAA42A2-8848-88D0-D32F-61D341B43AF7}"/>
              </a:ext>
            </a:extLst>
          </p:cNvPr>
          <p:cNvSpPr txBox="1"/>
          <p:nvPr/>
        </p:nvSpPr>
        <p:spPr>
          <a:xfrm>
            <a:off x="5259249" y="3606130"/>
            <a:ext cx="948906" cy="400110"/>
          </a:xfrm>
          <a:prstGeom prst="rect">
            <a:avLst/>
          </a:prstGeom>
          <a:noFill/>
        </p:spPr>
        <p:txBody>
          <a:bodyPr wrap="square" rtlCol="0">
            <a:spAutoFit/>
          </a:bodyPr>
          <a:lstStyle/>
          <a:p>
            <a:r>
              <a:rPr lang="en-US" sz="2000" b="1" dirty="0">
                <a:solidFill>
                  <a:schemeClr val="accent1"/>
                </a:solidFill>
              </a:rPr>
              <a:t>Plus</a:t>
            </a:r>
          </a:p>
        </p:txBody>
      </p:sp>
      <p:sp>
        <p:nvSpPr>
          <p:cNvPr id="3" name="TextBox 2">
            <a:extLst>
              <a:ext uri="{FF2B5EF4-FFF2-40B4-BE49-F238E27FC236}">
                <a16:creationId xmlns:a16="http://schemas.microsoft.com/office/drawing/2014/main" id="{C819BE1F-79C5-330E-2338-573DA21BAAFC}"/>
              </a:ext>
            </a:extLst>
          </p:cNvPr>
          <p:cNvSpPr txBox="1"/>
          <p:nvPr/>
        </p:nvSpPr>
        <p:spPr>
          <a:xfrm>
            <a:off x="414617" y="6422706"/>
            <a:ext cx="6806241" cy="215444"/>
          </a:xfrm>
          <a:prstGeom prst="rect">
            <a:avLst/>
          </a:prstGeom>
          <a:noFill/>
        </p:spPr>
        <p:txBody>
          <a:bodyPr wrap="square" rtlCol="0">
            <a:spAutoFit/>
          </a:bodyPr>
          <a:lstStyle/>
          <a:p>
            <a:r>
              <a:rPr lang="en-US" sz="800" dirty="0"/>
              <a:t>Source: </a:t>
            </a:r>
            <a:r>
              <a:rPr lang="en-US" sz="800" i="1" dirty="0"/>
              <a:t>2024 Insurance Barometer Study</a:t>
            </a:r>
            <a:r>
              <a:rPr lang="en-US" sz="800" dirty="0"/>
              <a:t>, LIMRA and Life Happens.</a:t>
            </a:r>
          </a:p>
        </p:txBody>
      </p:sp>
    </p:spTree>
    <p:extLst>
      <p:ext uri="{BB962C8B-B14F-4D97-AF65-F5344CB8AC3E}">
        <p14:creationId xmlns:p14="http://schemas.microsoft.com/office/powerpoint/2010/main" val="303654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Picture Placeholder 13">
            <a:extLst>
              <a:ext uri="{FF2B5EF4-FFF2-40B4-BE49-F238E27FC236}">
                <a16:creationId xmlns:a16="http://schemas.microsoft.com/office/drawing/2014/main" id="{1D289391-D137-0FF4-03A5-0FFD2F3D8297}"/>
              </a:ext>
            </a:extLst>
          </p:cNvPr>
          <p:cNvGraphicFramePr>
            <a:graphicFrameLocks/>
          </p:cNvGraphicFramePr>
          <p:nvPr>
            <p:extLst>
              <p:ext uri="{D42A27DB-BD31-4B8C-83A1-F6EECF244321}">
                <p14:modId xmlns:p14="http://schemas.microsoft.com/office/powerpoint/2010/main" val="3808996929"/>
              </p:ext>
            </p:extLst>
          </p:nvPr>
        </p:nvGraphicFramePr>
        <p:xfrm>
          <a:off x="-490194" y="1169349"/>
          <a:ext cx="5676900" cy="4594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421B2272-50BC-1121-E6B5-A47B9D44133B}"/>
              </a:ext>
            </a:extLst>
          </p:cNvPr>
          <p:cNvSpPr>
            <a:spLocks noGrp="1"/>
          </p:cNvSpPr>
          <p:nvPr>
            <p:ph type="title"/>
          </p:nvPr>
        </p:nvSpPr>
        <p:spPr/>
        <p:txBody>
          <a:bodyPr/>
          <a:lstStyle/>
          <a:p>
            <a:r>
              <a:rPr lang="en-US" dirty="0"/>
              <a:t>The Life Insurance Need-Gap</a:t>
            </a:r>
          </a:p>
        </p:txBody>
      </p:sp>
      <p:pic>
        <p:nvPicPr>
          <p:cNvPr id="8" name="Picture Placeholder 7" descr="A stack of papers on a table&#10;&#10;Description automatically generated">
            <a:extLst>
              <a:ext uri="{FF2B5EF4-FFF2-40B4-BE49-F238E27FC236}">
                <a16:creationId xmlns:a16="http://schemas.microsoft.com/office/drawing/2014/main" id="{82C83DF8-E80B-D829-79B6-D5B4483D1CE6}"/>
              </a:ext>
            </a:extLst>
          </p:cNvPr>
          <p:cNvPicPr>
            <a:picLocks noGrp="1" noChangeAspect="1"/>
          </p:cNvPicPr>
          <p:nvPr>
            <p:ph type="pic" sz="quarter" idx="11"/>
          </p:nvPr>
        </p:nvPicPr>
        <p:blipFill>
          <a:blip r:embed="rId8" cstate="screen">
            <a:extLst>
              <a:ext uri="{28A0092B-C50C-407E-A947-70E740481C1C}">
                <a14:useLocalDpi xmlns:a14="http://schemas.microsoft.com/office/drawing/2010/main" val="0"/>
              </a:ext>
            </a:extLst>
          </a:blip>
          <a:srcRect l="8807" r="8807"/>
          <a:stretch>
            <a:fillRect/>
          </a:stretch>
        </p:blipFill>
        <p:spPr/>
      </p:pic>
      <p:sp>
        <p:nvSpPr>
          <p:cNvPr id="14" name="TextBox 13">
            <a:extLst>
              <a:ext uri="{FF2B5EF4-FFF2-40B4-BE49-F238E27FC236}">
                <a16:creationId xmlns:a16="http://schemas.microsoft.com/office/drawing/2014/main" id="{746FAF83-2F1F-7F70-B066-D08F7A398517}"/>
              </a:ext>
            </a:extLst>
          </p:cNvPr>
          <p:cNvSpPr txBox="1"/>
          <p:nvPr/>
        </p:nvSpPr>
        <p:spPr>
          <a:xfrm>
            <a:off x="4031489" y="2143022"/>
            <a:ext cx="1892668" cy="1323439"/>
          </a:xfrm>
          <a:prstGeom prst="rect">
            <a:avLst/>
          </a:prstGeom>
          <a:noFill/>
        </p:spPr>
        <p:txBody>
          <a:bodyPr wrap="square" rtlCol="0">
            <a:spAutoFit/>
          </a:bodyPr>
          <a:lstStyle/>
          <a:p>
            <a:r>
              <a:rPr lang="en-US" sz="2000" b="1" dirty="0"/>
              <a:t>of Americans live with a life insurance need-gap</a:t>
            </a:r>
          </a:p>
        </p:txBody>
      </p:sp>
      <p:sp>
        <p:nvSpPr>
          <p:cNvPr id="15" name="TextBox 14">
            <a:extLst>
              <a:ext uri="{FF2B5EF4-FFF2-40B4-BE49-F238E27FC236}">
                <a16:creationId xmlns:a16="http://schemas.microsoft.com/office/drawing/2014/main" id="{EDD358FD-2511-0466-B546-D10E7D69F2A1}"/>
              </a:ext>
            </a:extLst>
          </p:cNvPr>
          <p:cNvSpPr txBox="1"/>
          <p:nvPr/>
        </p:nvSpPr>
        <p:spPr>
          <a:xfrm>
            <a:off x="3169450" y="4440134"/>
            <a:ext cx="2651794" cy="707886"/>
          </a:xfrm>
          <a:prstGeom prst="rect">
            <a:avLst/>
          </a:prstGeom>
          <a:noFill/>
        </p:spPr>
        <p:txBody>
          <a:bodyPr wrap="square" rtlCol="0">
            <a:spAutoFit/>
          </a:bodyPr>
          <a:lstStyle/>
          <a:p>
            <a:r>
              <a:rPr lang="en-US" sz="2000" b="1" dirty="0"/>
              <a:t>million adult customers</a:t>
            </a:r>
          </a:p>
        </p:txBody>
      </p:sp>
      <p:sp>
        <p:nvSpPr>
          <p:cNvPr id="2" name="TextBox 1">
            <a:extLst>
              <a:ext uri="{FF2B5EF4-FFF2-40B4-BE49-F238E27FC236}">
                <a16:creationId xmlns:a16="http://schemas.microsoft.com/office/drawing/2014/main" id="{78914F3D-9014-658F-36EE-660C5A81B78D}"/>
              </a:ext>
            </a:extLst>
          </p:cNvPr>
          <p:cNvSpPr txBox="1"/>
          <p:nvPr/>
        </p:nvSpPr>
        <p:spPr>
          <a:xfrm>
            <a:off x="414617" y="6422706"/>
            <a:ext cx="6806241" cy="215444"/>
          </a:xfrm>
          <a:prstGeom prst="rect">
            <a:avLst/>
          </a:prstGeom>
          <a:noFill/>
        </p:spPr>
        <p:txBody>
          <a:bodyPr wrap="square" rtlCol="0">
            <a:spAutoFit/>
          </a:bodyPr>
          <a:lstStyle/>
          <a:p>
            <a:r>
              <a:rPr lang="en-US" sz="800" dirty="0"/>
              <a:t>Source: </a:t>
            </a:r>
            <a:r>
              <a:rPr lang="en-US" sz="800" i="1" dirty="0"/>
              <a:t>2024 Insurance Barometer Study</a:t>
            </a:r>
            <a:r>
              <a:rPr lang="en-US" sz="800" dirty="0"/>
              <a:t>, LIMRA and Life Happens.</a:t>
            </a:r>
          </a:p>
        </p:txBody>
      </p:sp>
    </p:spTree>
    <p:extLst>
      <p:ext uri="{BB962C8B-B14F-4D97-AF65-F5344CB8AC3E}">
        <p14:creationId xmlns:p14="http://schemas.microsoft.com/office/powerpoint/2010/main" val="2189019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ADE88-884C-1F04-DEC2-65DD1B103A0F}"/>
              </a:ext>
            </a:extLst>
          </p:cNvPr>
          <p:cNvSpPr>
            <a:spLocks noGrp="1"/>
          </p:cNvSpPr>
          <p:nvPr>
            <p:ph type="title"/>
          </p:nvPr>
        </p:nvSpPr>
        <p:spPr/>
        <p:txBody>
          <a:bodyPr/>
          <a:lstStyle/>
          <a:p>
            <a:r>
              <a:rPr lang="en-US" dirty="0"/>
              <a:t>Need-Gap Over Time 	</a:t>
            </a:r>
          </a:p>
        </p:txBody>
      </p:sp>
      <p:graphicFrame>
        <p:nvGraphicFramePr>
          <p:cNvPr id="4" name="Chart 3">
            <a:extLst>
              <a:ext uri="{FF2B5EF4-FFF2-40B4-BE49-F238E27FC236}">
                <a16:creationId xmlns:a16="http://schemas.microsoft.com/office/drawing/2014/main" id="{1EC147CD-AC81-D1BE-6DFA-BDD2999CE696}"/>
              </a:ext>
            </a:extLst>
          </p:cNvPr>
          <p:cNvGraphicFramePr>
            <a:graphicFrameLocks noChangeAspect="1"/>
          </p:cNvGraphicFramePr>
          <p:nvPr>
            <p:extLst>
              <p:ext uri="{D42A27DB-BD31-4B8C-83A1-F6EECF244321}">
                <p14:modId xmlns:p14="http://schemas.microsoft.com/office/powerpoint/2010/main" val="1660832739"/>
              </p:ext>
            </p:extLst>
          </p:nvPr>
        </p:nvGraphicFramePr>
        <p:xfrm>
          <a:off x="609600" y="1104925"/>
          <a:ext cx="10972800" cy="46481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9848240-DD7E-B27B-7016-25745084072F}"/>
              </a:ext>
            </a:extLst>
          </p:cNvPr>
          <p:cNvSpPr txBox="1"/>
          <p:nvPr/>
        </p:nvSpPr>
        <p:spPr>
          <a:xfrm>
            <a:off x="414617" y="6422706"/>
            <a:ext cx="6806241" cy="215444"/>
          </a:xfrm>
          <a:prstGeom prst="rect">
            <a:avLst/>
          </a:prstGeom>
          <a:noFill/>
        </p:spPr>
        <p:txBody>
          <a:bodyPr wrap="square" rtlCol="0">
            <a:spAutoFit/>
          </a:bodyPr>
          <a:lstStyle/>
          <a:p>
            <a:r>
              <a:rPr lang="en-US" sz="800" dirty="0"/>
              <a:t>Source: </a:t>
            </a:r>
            <a:r>
              <a:rPr lang="en-US" sz="800" i="1" dirty="0"/>
              <a:t>2024 Insurance Barometer Study</a:t>
            </a:r>
            <a:r>
              <a:rPr lang="en-US" sz="800" dirty="0"/>
              <a:t>, LIMRA and Life Happens.</a:t>
            </a:r>
          </a:p>
        </p:txBody>
      </p:sp>
    </p:spTree>
    <p:extLst>
      <p:ext uri="{BB962C8B-B14F-4D97-AF65-F5344CB8AC3E}">
        <p14:creationId xmlns:p14="http://schemas.microsoft.com/office/powerpoint/2010/main" val="1602407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4CA24-12AD-5F99-CD33-5DC9E963DA72}"/>
              </a:ext>
            </a:extLst>
          </p:cNvPr>
          <p:cNvSpPr>
            <a:spLocks noGrp="1"/>
          </p:cNvSpPr>
          <p:nvPr>
            <p:ph type="title"/>
          </p:nvPr>
        </p:nvSpPr>
        <p:spPr/>
        <p:txBody>
          <a:bodyPr/>
          <a:lstStyle/>
          <a:p>
            <a:r>
              <a:rPr lang="en-US" dirty="0"/>
              <a:t>Perceived Security for Middle Income Households</a:t>
            </a:r>
          </a:p>
        </p:txBody>
      </p:sp>
      <p:sp>
        <p:nvSpPr>
          <p:cNvPr id="4" name="Speech Bubble: Rectangle with Corners Rounded 3">
            <a:extLst>
              <a:ext uri="{FF2B5EF4-FFF2-40B4-BE49-F238E27FC236}">
                <a16:creationId xmlns:a16="http://schemas.microsoft.com/office/drawing/2014/main" id="{9C683752-AADC-A09F-C109-25BD5FDCEA75}"/>
              </a:ext>
            </a:extLst>
          </p:cNvPr>
          <p:cNvSpPr/>
          <p:nvPr/>
        </p:nvSpPr>
        <p:spPr>
          <a:xfrm>
            <a:off x="1951430" y="1664898"/>
            <a:ext cx="3812876" cy="2751381"/>
          </a:xfrm>
          <a:prstGeom prst="wedgeRoundRectCallout">
            <a:avLst/>
          </a:prstGeom>
          <a:solidFill>
            <a:schemeClr val="accent1"/>
          </a:solidFill>
          <a:ln w="63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peech Bubble: Rectangle with Corners Rounded 4">
            <a:extLst>
              <a:ext uri="{FF2B5EF4-FFF2-40B4-BE49-F238E27FC236}">
                <a16:creationId xmlns:a16="http://schemas.microsoft.com/office/drawing/2014/main" id="{7BB39D5B-FD12-5D5D-8245-A65C6CED0210}"/>
              </a:ext>
            </a:extLst>
          </p:cNvPr>
          <p:cNvSpPr/>
          <p:nvPr/>
        </p:nvSpPr>
        <p:spPr>
          <a:xfrm flipH="1">
            <a:off x="5638800" y="2852467"/>
            <a:ext cx="3812876" cy="2070340"/>
          </a:xfrm>
          <a:prstGeom prst="wedgeRoundRectCallout">
            <a:avLst/>
          </a:prstGeom>
          <a:solidFill>
            <a:schemeClr val="bg2">
              <a:lumMod val="60000"/>
              <a:lumOff val="40000"/>
            </a:schemeClr>
          </a:solidFill>
          <a:ln w="6350">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DB43780-FF36-EEBE-501B-AC468029264C}"/>
              </a:ext>
            </a:extLst>
          </p:cNvPr>
          <p:cNvSpPr txBox="1"/>
          <p:nvPr/>
        </p:nvSpPr>
        <p:spPr>
          <a:xfrm>
            <a:off x="2869466" y="2139658"/>
            <a:ext cx="1851299" cy="769441"/>
          </a:xfrm>
          <a:prstGeom prst="rect">
            <a:avLst/>
          </a:prstGeom>
          <a:noFill/>
        </p:spPr>
        <p:txBody>
          <a:bodyPr wrap="square" rtlCol="0">
            <a:spAutoFit/>
          </a:bodyPr>
          <a:lstStyle/>
          <a:p>
            <a:pPr algn="ctr"/>
            <a:r>
              <a:rPr lang="en-US" sz="4400" b="1" dirty="0"/>
              <a:t>60</a:t>
            </a:r>
            <a:r>
              <a:rPr lang="en-US" sz="3600" b="1" dirty="0"/>
              <a:t>%</a:t>
            </a:r>
            <a:endParaRPr lang="en-US" sz="4400" b="1" dirty="0"/>
          </a:p>
        </p:txBody>
      </p:sp>
      <p:sp>
        <p:nvSpPr>
          <p:cNvPr id="7" name="TextBox 6">
            <a:extLst>
              <a:ext uri="{FF2B5EF4-FFF2-40B4-BE49-F238E27FC236}">
                <a16:creationId xmlns:a16="http://schemas.microsoft.com/office/drawing/2014/main" id="{5B413043-6A0B-ACF6-CD1C-A08371DA2C1C}"/>
              </a:ext>
            </a:extLst>
          </p:cNvPr>
          <p:cNvSpPr txBox="1"/>
          <p:nvPr/>
        </p:nvSpPr>
        <p:spPr>
          <a:xfrm>
            <a:off x="6682341" y="3342023"/>
            <a:ext cx="1851299" cy="769441"/>
          </a:xfrm>
          <a:prstGeom prst="rect">
            <a:avLst/>
          </a:prstGeom>
          <a:noFill/>
        </p:spPr>
        <p:txBody>
          <a:bodyPr wrap="square" rtlCol="0">
            <a:spAutoFit/>
          </a:bodyPr>
          <a:lstStyle/>
          <a:p>
            <a:pPr algn="ctr"/>
            <a:r>
              <a:rPr lang="en-US" sz="4400" b="1" dirty="0"/>
              <a:t>50</a:t>
            </a:r>
            <a:r>
              <a:rPr lang="en-US" sz="3600" b="1" dirty="0"/>
              <a:t>%</a:t>
            </a:r>
            <a:endParaRPr lang="en-US" sz="4400" b="1" dirty="0"/>
          </a:p>
        </p:txBody>
      </p:sp>
      <p:sp>
        <p:nvSpPr>
          <p:cNvPr id="8" name="TextBox 7">
            <a:extLst>
              <a:ext uri="{FF2B5EF4-FFF2-40B4-BE49-F238E27FC236}">
                <a16:creationId xmlns:a16="http://schemas.microsoft.com/office/drawing/2014/main" id="{00CDB0FB-B456-E5A5-BB94-DD7AB20DF894}"/>
              </a:ext>
            </a:extLst>
          </p:cNvPr>
          <p:cNvSpPr txBox="1"/>
          <p:nvPr/>
        </p:nvSpPr>
        <p:spPr>
          <a:xfrm>
            <a:off x="2389474" y="2891616"/>
            <a:ext cx="2936787" cy="1015663"/>
          </a:xfrm>
          <a:prstGeom prst="rect">
            <a:avLst/>
          </a:prstGeom>
          <a:noFill/>
        </p:spPr>
        <p:txBody>
          <a:bodyPr wrap="square" rtlCol="0">
            <a:spAutoFit/>
          </a:bodyPr>
          <a:lstStyle/>
          <a:p>
            <a:pPr algn="ctr"/>
            <a:r>
              <a:rPr lang="en-US" sz="2000" dirty="0"/>
              <a:t>Of life insurance owners say they feel financially secure</a:t>
            </a:r>
          </a:p>
        </p:txBody>
      </p:sp>
      <p:sp>
        <p:nvSpPr>
          <p:cNvPr id="9" name="TextBox 8">
            <a:extLst>
              <a:ext uri="{FF2B5EF4-FFF2-40B4-BE49-F238E27FC236}">
                <a16:creationId xmlns:a16="http://schemas.microsoft.com/office/drawing/2014/main" id="{5E73F177-F860-60DC-2C14-C333E7CA2DC7}"/>
              </a:ext>
            </a:extLst>
          </p:cNvPr>
          <p:cNvSpPr txBox="1"/>
          <p:nvPr/>
        </p:nvSpPr>
        <p:spPr>
          <a:xfrm>
            <a:off x="6059559" y="4031206"/>
            <a:ext cx="3096863" cy="400110"/>
          </a:xfrm>
          <a:prstGeom prst="rect">
            <a:avLst/>
          </a:prstGeom>
          <a:noFill/>
        </p:spPr>
        <p:txBody>
          <a:bodyPr wrap="square" rtlCol="0">
            <a:spAutoFit/>
          </a:bodyPr>
          <a:lstStyle/>
          <a:p>
            <a:pPr algn="ctr"/>
            <a:r>
              <a:rPr lang="en-US" sz="2000" dirty="0"/>
              <a:t>Of Non-Owners</a:t>
            </a:r>
          </a:p>
        </p:txBody>
      </p:sp>
      <p:sp>
        <p:nvSpPr>
          <p:cNvPr id="10" name="Flowchart: Connector 9">
            <a:extLst>
              <a:ext uri="{FF2B5EF4-FFF2-40B4-BE49-F238E27FC236}">
                <a16:creationId xmlns:a16="http://schemas.microsoft.com/office/drawing/2014/main" id="{B0A25CC8-E41C-B9E6-4D9D-888C490B0843}"/>
              </a:ext>
            </a:extLst>
          </p:cNvPr>
          <p:cNvSpPr/>
          <p:nvPr/>
        </p:nvSpPr>
        <p:spPr>
          <a:xfrm>
            <a:off x="5155721" y="3287229"/>
            <a:ext cx="966158" cy="984957"/>
          </a:xfrm>
          <a:prstGeom prst="flowChartConnector">
            <a:avLst/>
          </a:prstGeom>
          <a:solidFill>
            <a:schemeClr val="bg1"/>
          </a:solidFill>
          <a:ln>
            <a:solidFill>
              <a:schemeClr val="accent2"/>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A49903A4-2181-0B79-3826-5F1113178BB8}"/>
              </a:ext>
            </a:extLst>
          </p:cNvPr>
          <p:cNvSpPr txBox="1"/>
          <p:nvPr/>
        </p:nvSpPr>
        <p:spPr>
          <a:xfrm>
            <a:off x="5172973" y="3579216"/>
            <a:ext cx="948906" cy="400110"/>
          </a:xfrm>
          <a:prstGeom prst="rect">
            <a:avLst/>
          </a:prstGeom>
          <a:noFill/>
        </p:spPr>
        <p:txBody>
          <a:bodyPr wrap="square" rtlCol="0">
            <a:spAutoFit/>
          </a:bodyPr>
          <a:lstStyle/>
          <a:p>
            <a:pPr algn="ctr"/>
            <a:r>
              <a:rPr lang="en-US" sz="2000" b="1" dirty="0"/>
              <a:t>vs.</a:t>
            </a:r>
          </a:p>
        </p:txBody>
      </p:sp>
      <p:sp>
        <p:nvSpPr>
          <p:cNvPr id="13" name="TextBox 12">
            <a:extLst>
              <a:ext uri="{FF2B5EF4-FFF2-40B4-BE49-F238E27FC236}">
                <a16:creationId xmlns:a16="http://schemas.microsoft.com/office/drawing/2014/main" id="{B0237BB1-BE54-6D1B-B29B-89083BC395D4}"/>
              </a:ext>
            </a:extLst>
          </p:cNvPr>
          <p:cNvSpPr txBox="1"/>
          <p:nvPr/>
        </p:nvSpPr>
        <p:spPr>
          <a:xfrm>
            <a:off x="414617" y="6422706"/>
            <a:ext cx="6806241" cy="215444"/>
          </a:xfrm>
          <a:prstGeom prst="rect">
            <a:avLst/>
          </a:prstGeom>
          <a:noFill/>
        </p:spPr>
        <p:txBody>
          <a:bodyPr wrap="square" rtlCol="0">
            <a:spAutoFit/>
          </a:bodyPr>
          <a:lstStyle/>
          <a:p>
            <a:r>
              <a:rPr lang="en-US" sz="800" dirty="0"/>
              <a:t>Source: </a:t>
            </a:r>
            <a:r>
              <a:rPr lang="en-US" sz="800" i="1" dirty="0"/>
              <a:t>2024 Insurance Barometer Study</a:t>
            </a:r>
            <a:r>
              <a:rPr lang="en-US" sz="800" dirty="0"/>
              <a:t>, LIMRA and Life Happens.</a:t>
            </a:r>
          </a:p>
        </p:txBody>
      </p:sp>
    </p:spTree>
    <p:extLst>
      <p:ext uri="{BB962C8B-B14F-4D97-AF65-F5344CB8AC3E}">
        <p14:creationId xmlns:p14="http://schemas.microsoft.com/office/powerpoint/2010/main" val="1011821371"/>
      </p:ext>
    </p:extLst>
  </p:cSld>
  <p:clrMapOvr>
    <a:masterClrMapping/>
  </p:clrMapOvr>
</p:sld>
</file>

<file path=ppt/theme/theme1.xml><?xml version="1.0" encoding="utf-8"?>
<a:theme xmlns:a="http://schemas.openxmlformats.org/drawingml/2006/main" name="2022 LIMRA-LOMA Presentation">
  <a:themeElements>
    <a:clrScheme name="2022 Branding Colors">
      <a:dk1>
        <a:srgbClr val="000000"/>
      </a:dk1>
      <a:lt1>
        <a:srgbClr val="FFFFFF"/>
      </a:lt1>
      <a:dk2>
        <a:srgbClr val="004C9D"/>
      </a:dk2>
      <a:lt2>
        <a:srgbClr val="9D9795"/>
      </a:lt2>
      <a:accent1>
        <a:srgbClr val="0B9EC1"/>
      </a:accent1>
      <a:accent2>
        <a:srgbClr val="FAC809"/>
      </a:accent2>
      <a:accent3>
        <a:srgbClr val="008145"/>
      </a:accent3>
      <a:accent4>
        <a:srgbClr val="F7921E"/>
      </a:accent4>
      <a:accent5>
        <a:srgbClr val="603F99"/>
      </a:accent5>
      <a:accent6>
        <a:srgbClr val="51B9EA"/>
      </a:accent6>
      <a:hlink>
        <a:srgbClr val="008599"/>
      </a:hlink>
      <a:folHlink>
        <a:srgbClr val="8270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2.xml><?xml version="1.0" encoding="utf-8"?>
<a:theme xmlns:a="http://schemas.openxmlformats.org/drawingml/2006/main" name="1_2022 LIMRA-LOMA Presentation">
  <a:themeElements>
    <a:clrScheme name="2022 Branding Colors">
      <a:dk1>
        <a:srgbClr val="000000"/>
      </a:dk1>
      <a:lt1>
        <a:srgbClr val="FFFFFF"/>
      </a:lt1>
      <a:dk2>
        <a:srgbClr val="004C9D"/>
      </a:dk2>
      <a:lt2>
        <a:srgbClr val="9D9795"/>
      </a:lt2>
      <a:accent1>
        <a:srgbClr val="0B9EC1"/>
      </a:accent1>
      <a:accent2>
        <a:srgbClr val="FAC809"/>
      </a:accent2>
      <a:accent3>
        <a:srgbClr val="008145"/>
      </a:accent3>
      <a:accent4>
        <a:srgbClr val="F7921E"/>
      </a:accent4>
      <a:accent5>
        <a:srgbClr val="603F99"/>
      </a:accent5>
      <a:accent6>
        <a:srgbClr val="51B9EA"/>
      </a:accent6>
      <a:hlink>
        <a:srgbClr val="008599"/>
      </a:hlink>
      <a:folHlink>
        <a:srgbClr val="8270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BRAND_LIMRA presentation WIDE_BC_v4.potx" id="{F4562832-B1FA-4A7D-A12E-13EFD0F1BD1D}" vid="{083A3FF9-75F6-496A-88AC-B0AC9D7FEE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ample_x0020_Report_x0020_Image xmlns="f9a02c79-f89a-4756-8ef1-377f3f7b1aa2">
      <Url xsi:nil="true"/>
      <Description xsi:nil="true"/>
    </Sample_x0020_Report_x0020_Image>
    <Description0 xmlns="f9a02c79-f89a-4756-8ef1-377f3f7b1aa2" xsi:nil="true"/>
    <Sensitivity xmlns="ff47d776-8114-4207-8cc3-ed44e79849e7">Internal Use</Sensitivit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708C23D927C0442A2C8F4B217F22280" ma:contentTypeVersion="6" ma:contentTypeDescription="Create a new document." ma:contentTypeScope="" ma:versionID="221e4f7ad853a2917699c5d67c535f5a">
  <xsd:schema xmlns:xsd="http://www.w3.org/2001/XMLSchema" xmlns:xs="http://www.w3.org/2001/XMLSchema" xmlns:p="http://schemas.microsoft.com/office/2006/metadata/properties" xmlns:ns2="ff47d776-8114-4207-8cc3-ed44e79849e7" xmlns:ns3="f9a02c79-f89a-4756-8ef1-377f3f7b1aa2" xmlns:ns4="05c452c8-1c6f-4d8e-b449-e328afff9455" targetNamespace="http://schemas.microsoft.com/office/2006/metadata/properties" ma:root="true" ma:fieldsID="20df2b0be6429b9078baca214a11ae36" ns2:_="" ns3:_="" ns4:_="">
    <xsd:import namespace="ff47d776-8114-4207-8cc3-ed44e79849e7"/>
    <xsd:import namespace="f9a02c79-f89a-4756-8ef1-377f3f7b1aa2"/>
    <xsd:import namespace="05c452c8-1c6f-4d8e-b449-e328afff9455"/>
    <xsd:element name="properties">
      <xsd:complexType>
        <xsd:sequence>
          <xsd:element name="documentManagement">
            <xsd:complexType>
              <xsd:all>
                <xsd:element ref="ns2:Sensitivity" minOccurs="0"/>
                <xsd:element ref="ns3:Description0" minOccurs="0"/>
                <xsd:element ref="ns3:Sample_x0020_Report_x0020_Image"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47d776-8114-4207-8cc3-ed44e79849e7" elementFormDefault="qualified">
    <xsd:import namespace="http://schemas.microsoft.com/office/2006/documentManagement/types"/>
    <xsd:import namespace="http://schemas.microsoft.com/office/infopath/2007/PartnerControls"/>
    <xsd:element name="Sensitivity" ma:index="8" nillable="true" ma:displayName="Sensitivity" ma:default="Internal Use" ma:format="Dropdown" ma:internalName="Sensitivity">
      <xsd:simpleType>
        <xsd:restriction base="dms:Choice">
          <xsd:enumeration value="Public"/>
          <xsd:enumeration value="Member Only"/>
          <xsd:enumeration value="Internal Use"/>
          <xsd:enumeration value="Confidential"/>
          <xsd:enumeration value="Secret"/>
        </xsd:restriction>
      </xsd:simpleType>
    </xsd:element>
  </xsd:schema>
  <xsd:schema xmlns:xsd="http://www.w3.org/2001/XMLSchema" xmlns:xs="http://www.w3.org/2001/XMLSchema" xmlns:dms="http://schemas.microsoft.com/office/2006/documentManagement/types" xmlns:pc="http://schemas.microsoft.com/office/infopath/2007/PartnerControls" targetNamespace="f9a02c79-f89a-4756-8ef1-377f3f7b1aa2" elementFormDefault="qualified">
    <xsd:import namespace="http://schemas.microsoft.com/office/2006/documentManagement/types"/>
    <xsd:import namespace="http://schemas.microsoft.com/office/infopath/2007/PartnerControls"/>
    <xsd:element name="Description0" ma:index="9" nillable="true" ma:displayName="Description" ma:internalName="Description0">
      <xsd:simpleType>
        <xsd:restriction base="dms:Note">
          <xsd:maxLength value="255"/>
        </xsd:restriction>
      </xsd:simpleType>
    </xsd:element>
    <xsd:element name="Sample_x0020_Report_x0020_Image" ma:index="10" nillable="true" ma:displayName="Sample Report Image" ma:format="Image" ma:internalName="Sample_x0020_Report_x0020_Imag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5c452c8-1c6f-4d8e-b449-e328afff9455"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739A3B-44F2-4B1D-86F9-B06C3C6995D1}">
  <ds:schemaRefs>
    <ds:schemaRef ds:uri="http://schemas.microsoft.com/sharepoint/v3/contenttype/forms"/>
  </ds:schemaRefs>
</ds:datastoreItem>
</file>

<file path=customXml/itemProps2.xml><?xml version="1.0" encoding="utf-8"?>
<ds:datastoreItem xmlns:ds="http://schemas.openxmlformats.org/officeDocument/2006/customXml" ds:itemID="{287CD4A8-A75F-4042-8B00-3ABE0B150ACA}">
  <ds:schemaRefs>
    <ds:schemaRef ds:uri="http://purl.org/dc/terms/"/>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05c452c8-1c6f-4d8e-b449-e328afff9455"/>
    <ds:schemaRef ds:uri="ff47d776-8114-4207-8cc3-ed44e79849e7"/>
    <ds:schemaRef ds:uri="f9a02c79-f89a-4756-8ef1-377f3f7b1aa2"/>
    <ds:schemaRef ds:uri="http://www.w3.org/XML/1998/namespace"/>
  </ds:schemaRefs>
</ds:datastoreItem>
</file>

<file path=customXml/itemProps3.xml><?xml version="1.0" encoding="utf-8"?>
<ds:datastoreItem xmlns:ds="http://schemas.openxmlformats.org/officeDocument/2006/customXml" ds:itemID="{349EA1E3-D9AE-4E87-A843-710C8174BF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47d776-8114-4207-8cc3-ed44e79849e7"/>
    <ds:schemaRef ds:uri="f9a02c79-f89a-4756-8ef1-377f3f7b1aa2"/>
    <ds:schemaRef ds:uri="05c452c8-1c6f-4d8e-b449-e328afff94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 BRAND_LIMRA presentation WIDE_BC_v4</Template>
  <TotalTime>17047</TotalTime>
  <Words>2585</Words>
  <Application>Microsoft Office PowerPoint</Application>
  <PresentationFormat>Widescreen</PresentationFormat>
  <Paragraphs>316</Paragraphs>
  <Slides>36</Slides>
  <Notes>23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Aptos</vt:lpstr>
      <vt:lpstr>Arial</vt:lpstr>
      <vt:lpstr>Arial Black</vt:lpstr>
      <vt:lpstr>Calibri</vt:lpstr>
      <vt:lpstr>Montserrat</vt:lpstr>
      <vt:lpstr>Montserrat Black</vt:lpstr>
      <vt:lpstr>Tiempos Headline Black</vt:lpstr>
      <vt:lpstr>Times New Roman</vt:lpstr>
      <vt:lpstr>2022 LIMRA-LOMA Presentation</vt:lpstr>
      <vt:lpstr>1_2022 LIMRA-LOMA Presentation</vt:lpstr>
      <vt:lpstr>PowerPoint Presentation</vt:lpstr>
      <vt:lpstr>2024 Insurance Barometer</vt:lpstr>
      <vt:lpstr>The Path Forward for Life Insurers</vt:lpstr>
      <vt:lpstr>Addressing the Life Insurance Need Gap</vt:lpstr>
      <vt:lpstr>People Still Recognize the Need</vt:lpstr>
      <vt:lpstr>People Still Recognize the Need</vt:lpstr>
      <vt:lpstr>The Life Insurance Need-Gap</vt:lpstr>
      <vt:lpstr>Need-Gap Over Time  </vt:lpstr>
      <vt:lpstr>Perceived Security for Middle Income Households</vt:lpstr>
      <vt:lpstr>Perceptions</vt:lpstr>
      <vt:lpstr>Life Insurance Ownership </vt:lpstr>
      <vt:lpstr>Demographic Insights and Life Insurance</vt:lpstr>
      <vt:lpstr>Gender Ownership Gap</vt:lpstr>
      <vt:lpstr>Bridging The Gender Gap </vt:lpstr>
      <vt:lpstr>Who Needs it Most? </vt:lpstr>
      <vt:lpstr>A Generational Shift is Underway </vt:lpstr>
      <vt:lpstr>Top Financial Concern by Generation</vt:lpstr>
      <vt:lpstr>Financial Concerns Are High Among Younger Generations</vt:lpstr>
      <vt:lpstr>The LGBTQ+ Community &amp; Life Insurance </vt:lpstr>
      <vt:lpstr>The LGBTQ+ Community &amp; Life Insurance </vt:lpstr>
      <vt:lpstr>LGBTQ+ Financial Concerns</vt:lpstr>
      <vt:lpstr>A Matter of Trust?</vt:lpstr>
      <vt:lpstr>Barriers to Purchase</vt:lpstr>
      <vt:lpstr>Primary Reasons For Not Owning (More) Life Insurance</vt:lpstr>
      <vt:lpstr>Understanding the True Cost of Ownership</vt:lpstr>
      <vt:lpstr>Reaching New Consumers</vt:lpstr>
      <vt:lpstr>Reaching People Where They Are</vt:lpstr>
      <vt:lpstr>Personalize Content to Educate and Inform</vt:lpstr>
      <vt:lpstr>Influencer Data</vt:lpstr>
      <vt:lpstr>Combination Life + LTC Products and Wellness</vt:lpstr>
      <vt:lpstr>Combination Life and LTC Products</vt:lpstr>
      <vt:lpstr>Wearable, Shareable, Incentivized</vt:lpstr>
      <vt:lpstr>What We Can Do </vt:lpstr>
      <vt:lpstr>Series Infographic</vt:lpstr>
      <vt:lpstr>Future Reports</vt:lpstr>
      <vt:lpstr>Empowering Our Members</vt:lpstr>
    </vt:vector>
  </TitlesOfParts>
  <Company>LL 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Carr, Brittany</dc:creator>
  <cp:lastModifiedBy>Calica, Brandi</cp:lastModifiedBy>
  <cp:revision>171</cp:revision>
  <dcterms:created xsi:type="dcterms:W3CDTF">2022-04-11T13:29:07Z</dcterms:created>
  <dcterms:modified xsi:type="dcterms:W3CDTF">2024-05-13T13:34:27Z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0x010100C708C23D927C0442A2C8F4B217F22280</vt:lpwstr>
  </property>
</Properties>
</file>