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400" r:id="rId5"/>
    <p:sldId id="345" r:id="rId6"/>
    <p:sldId id="351" r:id="rId7"/>
    <p:sldId id="363" r:id="rId8"/>
    <p:sldId id="349" r:id="rId9"/>
    <p:sldId id="347" r:id="rId10"/>
    <p:sldId id="348" r:id="rId11"/>
    <p:sldId id="701" r:id="rId12"/>
    <p:sldId id="703" r:id="rId13"/>
    <p:sldId id="350" r:id="rId14"/>
    <p:sldId id="352" r:id="rId15"/>
    <p:sldId id="705" r:id="rId16"/>
    <p:sldId id="704" r:id="rId17"/>
    <p:sldId id="456" r:id="rId18"/>
    <p:sldId id="393" r:id="rId19"/>
    <p:sldId id="408" r:id="rId20"/>
    <p:sldId id="700" r:id="rId21"/>
    <p:sldId id="410" r:id="rId22"/>
    <p:sldId id="706" r:id="rId23"/>
    <p:sldId id="3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6835D-D7DE-A449-56B4-905675FAA635}" name="Calica, Brandi" initials="BC" userId="S::bcalica@limra.com::32f29b65-f419-4d19-930c-fdfa887dfa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F9C606"/>
    <a:srgbClr val="00437B"/>
    <a:srgbClr val="006EA0"/>
    <a:srgbClr val="002F70"/>
    <a:srgbClr val="404040"/>
    <a:srgbClr val="026EA0"/>
    <a:srgbClr val="769EC7"/>
    <a:srgbClr val="C4BFC0"/>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431" autoAdjust="0"/>
  </p:normalViewPr>
  <p:slideViewPr>
    <p:cSldViewPr snapToGrid="0">
      <p:cViewPr varScale="1">
        <p:scale>
          <a:sx n="104" d="100"/>
          <a:sy n="104" d="100"/>
        </p:scale>
        <p:origin x="816" y="11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tx2"/>
            </a:solidFill>
            <a:ln w="57150">
              <a:noFill/>
            </a:ln>
            <a:effectLst/>
          </c:spPr>
          <c:invertIfNegative val="0"/>
          <c:dPt>
            <c:idx val="18"/>
            <c:invertIfNegative val="0"/>
            <c:bubble3D val="0"/>
            <c:spPr>
              <a:solidFill>
                <a:schemeClr val="tx2"/>
              </a:solidFill>
              <a:ln w="25400">
                <a:noFill/>
              </a:ln>
              <a:effectLst/>
            </c:spPr>
            <c:extLst>
              <c:ext xmlns:c16="http://schemas.microsoft.com/office/drawing/2014/chart" uri="{C3380CC4-5D6E-409C-BE32-E72D297353CC}">
                <c16:uniqueId val="{00000001-09FB-4B8D-AAF1-9F6356E40B62}"/>
              </c:ext>
            </c:extLst>
          </c:dPt>
          <c:dPt>
            <c:idx val="19"/>
            <c:invertIfNegative val="0"/>
            <c:bubble3D val="0"/>
            <c:spPr>
              <a:solidFill>
                <a:schemeClr val="tx2"/>
              </a:solidFill>
              <a:ln w="57150">
                <a:solidFill>
                  <a:srgbClr val="DAAA00"/>
                </a:solidFill>
              </a:ln>
              <a:effectLst/>
            </c:spPr>
            <c:extLst>
              <c:ext xmlns:c16="http://schemas.microsoft.com/office/drawing/2014/chart" uri="{C3380CC4-5D6E-409C-BE32-E72D297353CC}">
                <c16:uniqueId val="{00000000-D662-40F8-9BEC-E0E1B454D0C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B10-4B1E-83AC-1A01C5E173F9}"/>
                </c:ext>
              </c:extLst>
            </c:dLbl>
            <c:dLbl>
              <c:idx val="2"/>
              <c:layout>
                <c:manualLayout>
                  <c:x val="1.2920260728826584E-3"/>
                  <c:y val="6.7654472049370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03-4AA6-842D-24DDFE45968C}"/>
                </c:ext>
              </c:extLst>
            </c:dLbl>
            <c:dLbl>
              <c:idx val="13"/>
              <c:layout>
                <c:manualLayout>
                  <c:x val="0"/>
                  <c:y val="9.67667789653719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C0-4FBF-BCB8-D861F6438D68}"/>
                </c:ext>
              </c:extLst>
            </c:dLbl>
            <c:dLbl>
              <c:idx val="16"/>
              <c:layout>
                <c:manualLayout>
                  <c:x val="0"/>
                  <c:y val="6.6796334071817683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8-49D4-9915-6C9F95D13D12}"/>
                </c:ext>
              </c:extLst>
            </c:dLbl>
            <c:dLbl>
              <c:idx val="18"/>
              <c:layout>
                <c:manualLayout>
                  <c:x val="-4.9822265220822393E-2"/>
                  <c:y val="0.17601276504964711"/>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ptos" panose="020B0004020202020204" pitchFamily="34" charset="0"/>
                        <a:ea typeface="+mn-ea"/>
                        <a:cs typeface="+mn-cs"/>
                      </a:defRPr>
                    </a:pPr>
                    <a:r>
                      <a:rPr lang="en-US" sz="1600" dirty="0">
                        <a:latin typeface="Aptos" panose="020B0004020202020204" pitchFamily="34" charset="0"/>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912450921101165E-2"/>
                      <c:h val="7.1209777067087532E-2"/>
                    </c:manualLayout>
                  </c15:layout>
                  <c15:showDataLabelsRange val="0"/>
                </c:ext>
                <c:ext xmlns:c16="http://schemas.microsoft.com/office/drawing/2014/chart" uri="{C3380CC4-5D6E-409C-BE32-E72D297353CC}">
                  <c16:uniqueId val="{00000001-09FB-4B8D-AAF1-9F6356E40B6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0.01</c:v>
                </c:pt>
                <c:pt idx="1">
                  <c:v>-0.05</c:v>
                </c:pt>
                <c:pt idx="2">
                  <c:v>0.03</c:v>
                </c:pt>
                <c:pt idx="3">
                  <c:v>-0.08</c:v>
                </c:pt>
                <c:pt idx="4">
                  <c:v>0.15</c:v>
                </c:pt>
                <c:pt idx="5">
                  <c:v>0.21</c:v>
                </c:pt>
                <c:pt idx="6">
                  <c:v>0.18</c:v>
                </c:pt>
                <c:pt idx="7">
                  <c:v>0.26</c:v>
                </c:pt>
                <c:pt idx="8">
                  <c:v>0.18</c:v>
                </c:pt>
                <c:pt idx="9">
                  <c:v>7.0000000000000007E-2</c:v>
                </c:pt>
                <c:pt idx="10">
                  <c:v>-0.05</c:v>
                </c:pt>
                <c:pt idx="11">
                  <c:v>-0.13</c:v>
                </c:pt>
                <c:pt idx="12">
                  <c:v>-0.06</c:v>
                </c:pt>
                <c:pt idx="13">
                  <c:v>0.02</c:v>
                </c:pt>
                <c:pt idx="14">
                  <c:v>0.05</c:v>
                </c:pt>
                <c:pt idx="15">
                  <c:v>0.04</c:v>
                </c:pt>
                <c:pt idx="16">
                  <c:v>-0.02</c:v>
                </c:pt>
                <c:pt idx="17">
                  <c:v>0</c:v>
                </c:pt>
                <c:pt idx="18">
                  <c:v>0.06</c:v>
                </c:pt>
                <c:pt idx="19">
                  <c:v>0.14000000000000001</c:v>
                </c:pt>
              </c:numCache>
            </c:numRef>
          </c:val>
          <c:extLst>
            <c:ext xmlns:c16="http://schemas.microsoft.com/office/drawing/2014/chart" uri="{C3380CC4-5D6E-409C-BE32-E72D297353CC}">
              <c16:uniqueId val="{00000002-CF89-44D5-9D29-BFD84D12B423}"/>
            </c:ext>
          </c:extLst>
        </c:ser>
        <c:dLbls>
          <c:dLblPos val="outEnd"/>
          <c:showLegendKey val="0"/>
          <c:showVal val="1"/>
          <c:showCatName val="0"/>
          <c:showSerName val="0"/>
          <c:showPercent val="0"/>
          <c:showBubbleSize val="0"/>
        </c:dLbls>
        <c:gapWidth val="19"/>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rgbClr val="ED8C00"/>
            </a:solidFill>
            <a:ln>
              <a:noFill/>
            </a:ln>
            <a:effectLst/>
          </c:spPr>
          <c:invertIfNegative val="0"/>
          <c:dPt>
            <c:idx val="18"/>
            <c:invertIfNegative val="0"/>
            <c:bubble3D val="0"/>
            <c:spPr>
              <a:solidFill>
                <a:srgbClr val="ED8C00"/>
              </a:solidFill>
              <a:ln w="57150">
                <a:noFill/>
              </a:ln>
              <a:effectLst/>
            </c:spPr>
            <c:extLst>
              <c:ext xmlns:c16="http://schemas.microsoft.com/office/drawing/2014/chart" uri="{C3380CC4-5D6E-409C-BE32-E72D297353CC}">
                <c16:uniqueId val="{00000001-82F8-47FC-AF00-356621662351}"/>
              </c:ext>
            </c:extLst>
          </c:dPt>
          <c:dPt>
            <c:idx val="19"/>
            <c:invertIfNegative val="0"/>
            <c:bubble3D val="0"/>
            <c:spPr>
              <a:solidFill>
                <a:srgbClr val="ED8C00"/>
              </a:solidFill>
              <a:ln w="57150">
                <a:solidFill>
                  <a:srgbClr val="DAAA00"/>
                </a:solidFill>
              </a:ln>
              <a:effectLst/>
            </c:spPr>
            <c:extLst>
              <c:ext xmlns:c16="http://schemas.microsoft.com/office/drawing/2014/chart" uri="{C3380CC4-5D6E-409C-BE32-E72D297353CC}">
                <c16:uniqueId val="{00000000-DBE2-43DD-8DCD-AC8A4FC18210}"/>
              </c:ext>
            </c:extLst>
          </c:dPt>
          <c:dLbls>
            <c:dLbl>
              <c:idx val="18"/>
              <c:layout>
                <c:manualLayout>
                  <c:x val="1.4482416604025673E-3"/>
                  <c:y val="7.1748859261363929E-2"/>
                </c:manualLayout>
              </c:layout>
              <c:tx>
                <c:rich>
                  <a:bodyPr/>
                  <a:lstStyle/>
                  <a:p>
                    <a:r>
                      <a:rPr lang="en-US" sz="1400" dirty="0">
                        <a:solidFill>
                          <a:schemeClr val="tx1"/>
                        </a:solidFill>
                      </a:rPr>
                      <a:t>727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F8-47FC-AF00-356621662351}"/>
                </c:ext>
              </c:extLst>
            </c:dLbl>
            <c:dLbl>
              <c:idx val="19"/>
              <c:layout>
                <c:manualLayout>
                  <c:x val="-2.2716814780598823E-3"/>
                  <c:y val="-2.5058651055324625E-3"/>
                </c:manualLayout>
              </c:layout>
              <c:tx>
                <c:rich>
                  <a:bodyPr/>
                  <a:lstStyle/>
                  <a:p>
                    <a:r>
                      <a:rPr lang="en-US" sz="1600" dirty="0">
                        <a:latin typeface="Aptos" panose="020B0004020202020204" pitchFamily="34" charset="0"/>
                      </a:rPr>
                      <a:t>$</a:t>
                    </a:r>
                    <a:fld id="{6CA4AD54-0B76-44DB-AEFF-DF4D9358EB84}" type="VALUE">
                      <a:rPr lang="en-US" sz="1600" smtClean="0">
                        <a:latin typeface="Aptos" panose="020B0004020202020204" pitchFamily="34" charset="0"/>
                      </a:rPr>
                      <a:pPr/>
                      <a:t>[VALUE]</a:t>
                    </a:fld>
                    <a:r>
                      <a:rPr lang="en-US" sz="1600" dirty="0">
                        <a:latin typeface="Aptos" panose="020B0004020202020204" pitchFamily="34" charset="0"/>
                      </a:rPr>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E2-43DD-8DCD-AC8A4FC1821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689.48100648645755</c:v>
                </c:pt>
                <c:pt idx="1">
                  <c:v>729.42252677742442</c:v>
                </c:pt>
                <c:pt idx="2">
                  <c:v>711.21682271331315</c:v>
                </c:pt>
                <c:pt idx="3">
                  <c:v>750.81512165860386</c:v>
                </c:pt>
                <c:pt idx="4">
                  <c:v>730.55990106633772</c:v>
                </c:pt>
                <c:pt idx="5">
                  <c:v>784.1307605549822</c:v>
                </c:pt>
                <c:pt idx="6">
                  <c:v>733.35702118791789</c:v>
                </c:pt>
                <c:pt idx="7">
                  <c:v>739.04470390392282</c:v>
                </c:pt>
                <c:pt idx="8">
                  <c:v>724.51306257077556</c:v>
                </c:pt>
                <c:pt idx="9">
                  <c:v>742.73905797182988</c:v>
                </c:pt>
                <c:pt idx="10">
                  <c:v>701.19844894835467</c:v>
                </c:pt>
                <c:pt idx="11">
                  <c:v>708.61959920614117</c:v>
                </c:pt>
                <c:pt idx="12">
                  <c:v>733.24103803580715</c:v>
                </c:pt>
                <c:pt idx="13">
                  <c:v>765.50906501557972</c:v>
                </c:pt>
                <c:pt idx="14">
                  <c:v>737.31878893454711</c:v>
                </c:pt>
                <c:pt idx="15">
                  <c:v>752.71405768144461</c:v>
                </c:pt>
                <c:pt idx="16">
                  <c:v>754.1384076198276</c:v>
                </c:pt>
                <c:pt idx="17">
                  <c:v>775.99653920629316</c:v>
                </c:pt>
                <c:pt idx="18">
                  <c:v>727.36498528393076</c:v>
                </c:pt>
                <c:pt idx="19">
                  <c:v>768</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accent5"/>
            </a:solidFill>
            <a:ln>
              <a:noFill/>
            </a:ln>
            <a:effectLst/>
          </c:spPr>
          <c:invertIfNegative val="0"/>
          <c:dPt>
            <c:idx val="18"/>
            <c:invertIfNegative val="0"/>
            <c:bubble3D val="0"/>
            <c:spPr>
              <a:solidFill>
                <a:schemeClr val="accent5"/>
              </a:solidFill>
              <a:ln w="57150">
                <a:noFill/>
              </a:ln>
              <a:effectLst/>
            </c:spPr>
            <c:extLst>
              <c:ext xmlns:c16="http://schemas.microsoft.com/office/drawing/2014/chart" uri="{C3380CC4-5D6E-409C-BE32-E72D297353CC}">
                <c16:uniqueId val="{00000001-F733-4B5C-8D56-20FA9E552383}"/>
              </c:ext>
            </c:extLst>
          </c:dPt>
          <c:dPt>
            <c:idx val="19"/>
            <c:invertIfNegative val="0"/>
            <c:bubble3D val="0"/>
            <c:spPr>
              <a:solidFill>
                <a:schemeClr val="accent5"/>
              </a:solidFill>
              <a:ln w="57150">
                <a:solidFill>
                  <a:srgbClr val="DAAA00"/>
                </a:solidFill>
              </a:ln>
              <a:effectLst/>
            </c:spPr>
            <c:extLst>
              <c:ext xmlns:c16="http://schemas.microsoft.com/office/drawing/2014/chart" uri="{C3380CC4-5D6E-409C-BE32-E72D297353CC}">
                <c16:uniqueId val="{00000000-3E1C-4A5A-8A30-A023C7CE8A0D}"/>
              </c:ext>
            </c:extLst>
          </c:dPt>
          <c:dLbls>
            <c:dLbl>
              <c:idx val="18"/>
              <c:layout>
                <c:manualLayout>
                  <c:x val="-8.3407946228475154E-4"/>
                  <c:y val="7.197308437144464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r>
                      <a:rPr lang="en-US" sz="1400" dirty="0">
                        <a:solidFill>
                          <a:schemeClr val="bg1"/>
                        </a:solidFill>
                        <a:latin typeface="Aptos" panose="020B0004020202020204" pitchFamily="34" charset="0"/>
                      </a:rPr>
                      <a:t>1,343</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33-4B5C-8D56-20FA9E552383}"/>
                </c:ext>
              </c:extLst>
            </c:dLbl>
            <c:dLbl>
              <c:idx val="19"/>
              <c:layout>
                <c:manualLayout>
                  <c:x val="-2.2787585610447121E-3"/>
                  <c:y val="5.072878871682688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r>
                      <a:rPr lang="en-US" dirty="0">
                        <a:latin typeface="Aptos" panose="020B0004020202020204" pitchFamily="34" charset="0"/>
                      </a:rPr>
                      <a:t>$1.6B</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1C-4A5A-8A30-A023C7CE8A0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1223.3318625272261</c:v>
                </c:pt>
                <c:pt idx="1">
                  <c:v>1230.3723828841739</c:v>
                </c:pt>
                <c:pt idx="2">
                  <c:v>1303.6272245992741</c:v>
                </c:pt>
                <c:pt idx="3">
                  <c:v>1525.8841721340048</c:v>
                </c:pt>
                <c:pt idx="4">
                  <c:v>1403.2913305370512</c:v>
                </c:pt>
                <c:pt idx="5">
                  <c:v>1483.6239259025738</c:v>
                </c:pt>
                <c:pt idx="6">
                  <c:v>1363.2022564164847</c:v>
                </c:pt>
                <c:pt idx="7">
                  <c:v>1886.6076781130705</c:v>
                </c:pt>
                <c:pt idx="8">
                  <c:v>1574.8904077967829</c:v>
                </c:pt>
                <c:pt idx="9">
                  <c:v>1493.8195726907268</c:v>
                </c:pt>
                <c:pt idx="10">
                  <c:v>1387.4180210118473</c:v>
                </c:pt>
                <c:pt idx="11">
                  <c:v>1578.1991417522602</c:v>
                </c:pt>
                <c:pt idx="12">
                  <c:v>1549.4419976068723</c:v>
                </c:pt>
                <c:pt idx="13">
                  <c:v>1578.6585182526883</c:v>
                </c:pt>
                <c:pt idx="14">
                  <c:v>1385.1900019832635</c:v>
                </c:pt>
                <c:pt idx="15">
                  <c:v>1537.6175049121719</c:v>
                </c:pt>
                <c:pt idx="16">
                  <c:v>1424.8668609992797</c:v>
                </c:pt>
                <c:pt idx="17">
                  <c:v>1490.0957753787125</c:v>
                </c:pt>
                <c:pt idx="18">
                  <c:v>1343.0802259229724</c:v>
                </c:pt>
                <c:pt idx="19">
                  <c:v>1568</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21"/>
        <c:overlap val="-23"/>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Affiliated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Whole life</c:v>
                </c:pt>
                <c:pt idx="1">
                  <c:v>Term</c:v>
                </c:pt>
                <c:pt idx="2">
                  <c:v>Variable universal life</c:v>
                </c:pt>
                <c:pt idx="3">
                  <c:v>Fixed universal life</c:v>
                </c:pt>
                <c:pt idx="4">
                  <c:v>Indexed universal life</c:v>
                </c:pt>
                <c:pt idx="5">
                  <c:v>Total</c:v>
                </c:pt>
              </c:strCache>
            </c:strRef>
          </c:cat>
          <c:val>
            <c:numRef>
              <c:f>Sheet1!$B$2:$G$2</c:f>
              <c:numCache>
                <c:formatCode>0%</c:formatCode>
                <c:ptCount val="6"/>
                <c:pt idx="0">
                  <c:v>0.6</c:v>
                </c:pt>
                <c:pt idx="1">
                  <c:v>0.4</c:v>
                </c:pt>
                <c:pt idx="2">
                  <c:v>0.31</c:v>
                </c:pt>
                <c:pt idx="3">
                  <c:v>0.39</c:v>
                </c:pt>
                <c:pt idx="4">
                  <c:v>7.0000000000000007E-2</c:v>
                </c:pt>
                <c:pt idx="5">
                  <c:v>0.36</c:v>
                </c:pt>
              </c:numCache>
            </c:numRef>
          </c:val>
          <c:extLst>
            <c:ext xmlns:c16="http://schemas.microsoft.com/office/drawing/2014/chart" uri="{C3380CC4-5D6E-409C-BE32-E72D297353CC}">
              <c16:uniqueId val="{00000000-6EBD-48E0-9F29-9812E9DE480C}"/>
            </c:ext>
          </c:extLst>
        </c:ser>
        <c:ser>
          <c:idx val="1"/>
          <c:order val="1"/>
          <c:tx>
            <c:strRef>
              <c:f>Sheet1!$A$3</c:f>
              <c:strCache>
                <c:ptCount val="1"/>
                <c:pt idx="0">
                  <c:v>Independent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Whole life</c:v>
                </c:pt>
                <c:pt idx="1">
                  <c:v>Term</c:v>
                </c:pt>
                <c:pt idx="2">
                  <c:v>Variable universal life</c:v>
                </c:pt>
                <c:pt idx="3">
                  <c:v>Fixed universal life</c:v>
                </c:pt>
                <c:pt idx="4">
                  <c:v>Indexed universal life</c:v>
                </c:pt>
                <c:pt idx="5">
                  <c:v>Total</c:v>
                </c:pt>
              </c:strCache>
            </c:strRef>
          </c:cat>
          <c:val>
            <c:numRef>
              <c:f>Sheet1!$B$3:$G$3</c:f>
              <c:numCache>
                <c:formatCode>0%</c:formatCode>
                <c:ptCount val="6"/>
                <c:pt idx="0">
                  <c:v>0.25</c:v>
                </c:pt>
                <c:pt idx="1">
                  <c:v>0.53</c:v>
                </c:pt>
                <c:pt idx="2">
                  <c:v>0.68</c:v>
                </c:pt>
                <c:pt idx="3">
                  <c:v>0.59</c:v>
                </c:pt>
                <c:pt idx="4">
                  <c:v>0.93</c:v>
                </c:pt>
                <c:pt idx="5">
                  <c:v>0.57999999999999996</c:v>
                </c:pt>
              </c:numCache>
            </c:numRef>
          </c:val>
          <c:extLst>
            <c:ext xmlns:c16="http://schemas.microsoft.com/office/drawing/2014/chart" uri="{C3380CC4-5D6E-409C-BE32-E72D297353CC}">
              <c16:uniqueId val="{00000001-6EBD-48E0-9F29-9812E9DE480C}"/>
            </c:ext>
          </c:extLst>
        </c:ser>
        <c:ser>
          <c:idx val="2"/>
          <c:order val="2"/>
          <c:tx>
            <c:strRef>
              <c:f>Sheet1!$A$4</c:f>
              <c:strCache>
                <c:ptCount val="1"/>
                <c:pt idx="0">
                  <c:v>Direct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Whole life</c:v>
                </c:pt>
                <c:pt idx="1">
                  <c:v>Term</c:v>
                </c:pt>
                <c:pt idx="2">
                  <c:v>Variable universal life</c:v>
                </c:pt>
                <c:pt idx="3">
                  <c:v>Fixed universal life</c:v>
                </c:pt>
                <c:pt idx="4">
                  <c:v>Indexed universal life</c:v>
                </c:pt>
                <c:pt idx="5">
                  <c:v>Total</c:v>
                </c:pt>
              </c:strCache>
            </c:strRef>
          </c:cat>
          <c:val>
            <c:numRef>
              <c:f>Sheet1!$B$4:$G$4</c:f>
              <c:numCache>
                <c:formatCode>0%</c:formatCode>
                <c:ptCount val="6"/>
                <c:pt idx="0">
                  <c:v>0.13</c:v>
                </c:pt>
                <c:pt idx="1">
                  <c:v>7.0000000000000007E-2</c:v>
                </c:pt>
                <c:pt idx="5">
                  <c:v>0.05</c:v>
                </c:pt>
              </c:numCache>
            </c:numRef>
          </c:val>
          <c:extLst>
            <c:ext xmlns:c16="http://schemas.microsoft.com/office/drawing/2014/chart" uri="{C3380CC4-5D6E-409C-BE32-E72D297353CC}">
              <c16:uniqueId val="{00000002-6EBD-48E0-9F29-9812E9DE480C}"/>
            </c:ext>
          </c:extLst>
        </c:ser>
        <c:ser>
          <c:idx val="3"/>
          <c:order val="3"/>
          <c:tx>
            <c:strRef>
              <c:f>Sheet1!$A$5</c:f>
              <c:strCache>
                <c:ptCount val="1"/>
                <c:pt idx="0">
                  <c:v>Other</c:v>
                </c:pt>
              </c:strCache>
            </c:strRef>
          </c:tx>
          <c:spPr>
            <a:solidFill>
              <a:schemeClr val="accent4"/>
            </a:solidFill>
            <a:ln>
              <a:noFill/>
            </a:ln>
            <a:effectLst/>
          </c:spPr>
          <c:invertIfNegative val="0"/>
          <c:dLbls>
            <c:dLbl>
              <c:idx val="0"/>
              <c:layout>
                <c:manualLayout>
                  <c:x val="9.445100354191262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9-47FC-8FD8-FB1DDA7D03B6}"/>
                </c:ext>
              </c:extLst>
            </c:dLbl>
            <c:dLbl>
              <c:idx val="5"/>
              <c:layout>
                <c:manualLayout>
                  <c:x val="7.083825265643447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9-47FC-8FD8-FB1DDA7D03B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Whole life</c:v>
                </c:pt>
                <c:pt idx="1">
                  <c:v>Term</c:v>
                </c:pt>
                <c:pt idx="2">
                  <c:v>Variable universal life</c:v>
                </c:pt>
                <c:pt idx="3">
                  <c:v>Fixed universal life</c:v>
                </c:pt>
                <c:pt idx="4">
                  <c:v>Indexed universal life</c:v>
                </c:pt>
                <c:pt idx="5">
                  <c:v>Total</c:v>
                </c:pt>
              </c:strCache>
            </c:strRef>
          </c:cat>
          <c:val>
            <c:numRef>
              <c:f>Sheet1!$B$5:$G$5</c:f>
              <c:numCache>
                <c:formatCode>General</c:formatCode>
                <c:ptCount val="6"/>
                <c:pt idx="0" formatCode="0%">
                  <c:v>0.02</c:v>
                </c:pt>
                <c:pt idx="2" formatCode="0%">
                  <c:v>0.01</c:v>
                </c:pt>
                <c:pt idx="3" formatCode="0%">
                  <c:v>0.02</c:v>
                </c:pt>
                <c:pt idx="5" formatCode="0%">
                  <c:v>0.01</c:v>
                </c:pt>
              </c:numCache>
            </c:numRef>
          </c:val>
          <c:extLst>
            <c:ext xmlns:c16="http://schemas.microsoft.com/office/drawing/2014/chart" uri="{C3380CC4-5D6E-409C-BE32-E72D297353CC}">
              <c16:uniqueId val="{00000003-6EBD-48E0-9F29-9812E9DE480C}"/>
            </c:ext>
          </c:extLst>
        </c:ser>
        <c:dLbls>
          <c:showLegendKey val="0"/>
          <c:showVal val="0"/>
          <c:showCatName val="0"/>
          <c:showSerName val="0"/>
          <c:showPercent val="0"/>
          <c:showBubbleSize val="0"/>
        </c:dLbls>
        <c:gapWidth val="50"/>
        <c:overlap val="100"/>
        <c:axId val="1219425280"/>
        <c:axId val="1219425760"/>
      </c:barChart>
      <c:catAx>
        <c:axId val="121942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1219425760"/>
        <c:crosses val="autoZero"/>
        <c:auto val="1"/>
        <c:lblAlgn val="ctr"/>
        <c:lblOffset val="100"/>
        <c:noMultiLvlLbl val="0"/>
      </c:catAx>
      <c:valAx>
        <c:axId val="12194257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121942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5"/>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AA-4BBD-A8C2-1B8DFCFCE2B6}"/>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Agency-Building</c:v>
                </c:pt>
                <c:pt idx="1">
                  <c:v>MLEA</c:v>
                </c:pt>
                <c:pt idx="2">
                  <c:v>Brokerage</c:v>
                </c:pt>
                <c:pt idx="3">
                  <c:v>PPGA</c:v>
                </c:pt>
                <c:pt idx="4">
                  <c:v>Full Service Broker-Dealer</c:v>
                </c:pt>
                <c:pt idx="5">
                  <c:v>Direct</c:v>
                </c:pt>
                <c:pt idx="6">
                  <c:v>Banks</c:v>
                </c:pt>
              </c:strCache>
            </c:strRef>
          </c:cat>
          <c:val>
            <c:numRef>
              <c:f>Sheet1!$B$2:$B$8</c:f>
              <c:numCache>
                <c:formatCode>0%</c:formatCode>
                <c:ptCount val="7"/>
                <c:pt idx="0">
                  <c:v>-0.04</c:v>
                </c:pt>
                <c:pt idx="1">
                  <c:v>-0.04</c:v>
                </c:pt>
                <c:pt idx="2">
                  <c:v>0.05</c:v>
                </c:pt>
                <c:pt idx="3">
                  <c:v>0.03</c:v>
                </c:pt>
                <c:pt idx="4">
                  <c:v>0.24</c:v>
                </c:pt>
                <c:pt idx="5" formatCode="General">
                  <c:v>0</c:v>
                </c:pt>
                <c:pt idx="6">
                  <c:v>-0.04</c:v>
                </c:pt>
              </c:numCache>
            </c:numRef>
          </c:val>
          <c:extLst>
            <c:ext xmlns:c16="http://schemas.microsoft.com/office/drawing/2014/chart" uri="{C3380CC4-5D6E-409C-BE32-E72D297353CC}">
              <c16:uniqueId val="{00000000-56AA-4BBD-A8C2-1B8DFCFCE2B6}"/>
            </c:ext>
          </c:extLst>
        </c:ser>
        <c:dLbls>
          <c:showLegendKey val="0"/>
          <c:showVal val="0"/>
          <c:showCatName val="0"/>
          <c:showSerName val="0"/>
          <c:showPercent val="0"/>
          <c:showBubbleSize val="0"/>
        </c:dLbls>
        <c:gapWidth val="50"/>
        <c:axId val="1342826144"/>
        <c:axId val="1342828064"/>
      </c:barChart>
      <c:catAx>
        <c:axId val="134282614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1342828064"/>
        <c:crosses val="autoZero"/>
        <c:auto val="1"/>
        <c:lblAlgn val="ctr"/>
        <c:lblOffset val="100"/>
        <c:noMultiLvlLbl val="0"/>
      </c:catAx>
      <c:valAx>
        <c:axId val="13428280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134282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tos" panose="020B0004020202020204" pitchFamily="34" charset="0"/>
                <a:ea typeface="+mn-ea"/>
                <a:cs typeface="+mn-cs"/>
              </a:defRPr>
            </a:pPr>
            <a:r>
              <a:rPr lang="en-US" sz="2000" b="1" dirty="0">
                <a:solidFill>
                  <a:schemeClr val="tx2"/>
                </a:solidFill>
                <a:latin typeface="Aptos" panose="020B0004020202020204" pitchFamily="34" charset="0"/>
              </a:rPr>
              <a:t>Annualized</a:t>
            </a:r>
            <a:r>
              <a:rPr lang="en-US" sz="2000" b="1" baseline="0" dirty="0">
                <a:solidFill>
                  <a:schemeClr val="tx2"/>
                </a:solidFill>
                <a:latin typeface="Aptos" panose="020B0004020202020204" pitchFamily="34" charset="0"/>
              </a:rPr>
              <a:t> Premium </a:t>
            </a:r>
            <a:endParaRPr lang="en-US" sz="2000" b="1" dirty="0">
              <a:solidFill>
                <a:schemeClr val="tx2"/>
              </a:solidFill>
              <a:latin typeface="Aptos" panose="020B0004020202020204" pitchFamily="34" charset="0"/>
            </a:endParaRPr>
          </a:p>
        </c:rich>
      </c:tx>
      <c:layout>
        <c:manualLayout>
          <c:xMode val="edge"/>
          <c:yMode val="edge"/>
          <c:x val="0.23526126676025963"/>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Indexed 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Sheet1!$B$2:$B$9</c:f>
              <c:numCache>
                <c:formatCode>0%</c:formatCode>
                <c:ptCount val="8"/>
                <c:pt idx="0">
                  <c:v>0.14000000000000001</c:v>
                </c:pt>
                <c:pt idx="1">
                  <c:v>0.18</c:v>
                </c:pt>
                <c:pt idx="2">
                  <c:v>0.19</c:v>
                </c:pt>
                <c:pt idx="3">
                  <c:v>0.21</c:v>
                </c:pt>
                <c:pt idx="4">
                  <c:v>0.22</c:v>
                </c:pt>
                <c:pt idx="5">
                  <c:v>0.25</c:v>
                </c:pt>
                <c:pt idx="6">
                  <c:v>0.24</c:v>
                </c:pt>
                <c:pt idx="7">
                  <c:v>0.23</c:v>
                </c:pt>
              </c:numCache>
            </c:numRef>
          </c:val>
          <c:extLst>
            <c:ext xmlns:c16="http://schemas.microsoft.com/office/drawing/2014/chart" uri="{C3380CC4-5D6E-409C-BE32-E72D297353CC}">
              <c16:uniqueId val="{00000000-4656-4661-AF81-D7617CB64C8A}"/>
            </c:ext>
          </c:extLst>
        </c:ser>
        <c:ser>
          <c:idx val="1"/>
          <c:order val="1"/>
          <c:tx>
            <c:strRef>
              <c:f>Sheet1!$C$1</c:f>
              <c:strCache>
                <c:ptCount val="1"/>
                <c:pt idx="0">
                  <c:v>Fixed UL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Sheet1!$C$2:$C$9</c:f>
              <c:numCache>
                <c:formatCode>0%</c:formatCode>
                <c:ptCount val="8"/>
                <c:pt idx="0">
                  <c:v>0.26</c:v>
                </c:pt>
                <c:pt idx="1">
                  <c:v>0.18</c:v>
                </c:pt>
                <c:pt idx="2">
                  <c:v>0.15</c:v>
                </c:pt>
                <c:pt idx="3">
                  <c:v>0.12</c:v>
                </c:pt>
                <c:pt idx="4">
                  <c:v>0.09</c:v>
                </c:pt>
                <c:pt idx="5">
                  <c:v>0.06</c:v>
                </c:pt>
                <c:pt idx="6">
                  <c:v>0.06</c:v>
                </c:pt>
                <c:pt idx="7">
                  <c:v>7.0000000000000007E-2</c:v>
                </c:pt>
              </c:numCache>
            </c:numRef>
          </c:val>
          <c:extLst>
            <c:ext xmlns:c16="http://schemas.microsoft.com/office/drawing/2014/chart" uri="{C3380CC4-5D6E-409C-BE32-E72D297353CC}">
              <c16:uniqueId val="{00000001-4656-4661-AF81-D7617CB64C8A}"/>
            </c:ext>
          </c:extLst>
        </c:ser>
        <c:ser>
          <c:idx val="2"/>
          <c:order val="2"/>
          <c:tx>
            <c:strRef>
              <c:f>Sheet1!$D$1</c:f>
              <c:strCache>
                <c:ptCount val="1"/>
                <c:pt idx="0">
                  <c:v>Variable 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Sheet1!$D$2:$D$9</c:f>
              <c:numCache>
                <c:formatCode>0%</c:formatCode>
                <c:ptCount val="8"/>
                <c:pt idx="0">
                  <c:v>0.04</c:v>
                </c:pt>
                <c:pt idx="1">
                  <c:v>0.06</c:v>
                </c:pt>
                <c:pt idx="2">
                  <c:v>0.05</c:v>
                </c:pt>
                <c:pt idx="3">
                  <c:v>0.06</c:v>
                </c:pt>
                <c:pt idx="4">
                  <c:v>7.0000000000000007E-2</c:v>
                </c:pt>
                <c:pt idx="5">
                  <c:v>0.11</c:v>
                </c:pt>
                <c:pt idx="6">
                  <c:v>0.12</c:v>
                </c:pt>
                <c:pt idx="7">
                  <c:v>0.15</c:v>
                </c:pt>
              </c:numCache>
            </c:numRef>
          </c:val>
          <c:extLst>
            <c:ext xmlns:c16="http://schemas.microsoft.com/office/drawing/2014/chart" uri="{C3380CC4-5D6E-409C-BE32-E72D297353CC}">
              <c16:uniqueId val="{00000002-4656-4661-AF81-D7617CB64C8A}"/>
            </c:ext>
          </c:extLst>
        </c:ser>
        <c:ser>
          <c:idx val="3"/>
          <c:order val="3"/>
          <c:tx>
            <c:strRef>
              <c:f>Sheet1!$E$1</c:f>
              <c:strCache>
                <c:ptCount val="1"/>
                <c:pt idx="0">
                  <c:v>Term</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Sheet1!$E$2:$E$9</c:f>
              <c:numCache>
                <c:formatCode>0%</c:formatCode>
                <c:ptCount val="8"/>
                <c:pt idx="0">
                  <c:v>0.21</c:v>
                </c:pt>
                <c:pt idx="1">
                  <c:v>0.22</c:v>
                </c:pt>
                <c:pt idx="2">
                  <c:v>0.21</c:v>
                </c:pt>
                <c:pt idx="3">
                  <c:v>0.21</c:v>
                </c:pt>
                <c:pt idx="4">
                  <c:v>0.22</c:v>
                </c:pt>
                <c:pt idx="5">
                  <c:v>0.19</c:v>
                </c:pt>
                <c:pt idx="6">
                  <c:v>0.19</c:v>
                </c:pt>
                <c:pt idx="7">
                  <c:v>0.19</c:v>
                </c:pt>
              </c:numCache>
            </c:numRef>
          </c:val>
          <c:extLst>
            <c:ext xmlns:c16="http://schemas.microsoft.com/office/drawing/2014/chart" uri="{C3380CC4-5D6E-409C-BE32-E72D297353CC}">
              <c16:uniqueId val="{00000003-4656-4661-AF81-D7617CB64C8A}"/>
            </c:ext>
          </c:extLst>
        </c:ser>
        <c:ser>
          <c:idx val="4"/>
          <c:order val="4"/>
          <c:tx>
            <c:strRef>
              <c:f>Sheet1!$F$1</c:f>
              <c:strCache>
                <c:ptCount val="1"/>
                <c:pt idx="0">
                  <c:v>Whole life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Sheet1!$F$2:$F$9</c:f>
              <c:numCache>
                <c:formatCode>0%</c:formatCode>
                <c:ptCount val="8"/>
                <c:pt idx="0">
                  <c:v>0.35</c:v>
                </c:pt>
                <c:pt idx="1">
                  <c:v>0.36</c:v>
                </c:pt>
                <c:pt idx="2">
                  <c:v>0.4</c:v>
                </c:pt>
                <c:pt idx="3">
                  <c:v>0.4</c:v>
                </c:pt>
                <c:pt idx="4">
                  <c:v>0.4</c:v>
                </c:pt>
                <c:pt idx="5">
                  <c:v>0.39</c:v>
                </c:pt>
                <c:pt idx="6">
                  <c:v>0.39</c:v>
                </c:pt>
                <c:pt idx="7">
                  <c:v>0.36</c:v>
                </c:pt>
              </c:numCache>
            </c:numRef>
          </c:val>
          <c:extLst>
            <c:ext xmlns:c16="http://schemas.microsoft.com/office/drawing/2014/chart" uri="{C3380CC4-5D6E-409C-BE32-E72D297353CC}">
              <c16:uniqueId val="{00000004-4656-4661-AF81-D7617CB64C8A}"/>
            </c:ext>
          </c:extLst>
        </c:ser>
        <c:dLbls>
          <c:showLegendKey val="0"/>
          <c:showVal val="0"/>
          <c:showCatName val="0"/>
          <c:showSerName val="0"/>
          <c:showPercent val="0"/>
          <c:showBubbleSize val="0"/>
        </c:dLbls>
        <c:gapWidth val="53"/>
        <c:overlap val="100"/>
        <c:axId val="507559888"/>
        <c:axId val="507563168"/>
      </c:barChart>
      <c:catAx>
        <c:axId val="50755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507563168"/>
        <c:crosses val="autoZero"/>
        <c:auto val="1"/>
        <c:lblAlgn val="ctr"/>
        <c:lblOffset val="100"/>
        <c:noMultiLvlLbl val="0"/>
      </c:catAx>
      <c:valAx>
        <c:axId val="507563168"/>
        <c:scaling>
          <c:orientation val="minMax"/>
        </c:scaling>
        <c:delete val="1"/>
        <c:axPos val="l"/>
        <c:numFmt formatCode="0%" sourceLinked="1"/>
        <c:majorTickMark val="none"/>
        <c:minorTickMark val="none"/>
        <c:tickLblPos val="nextTo"/>
        <c:crossAx val="507559888"/>
        <c:crosses val="autoZero"/>
        <c:crossBetween val="between"/>
      </c:valAx>
      <c:spPr>
        <a:noFill/>
        <a:ln>
          <a:noFill/>
        </a:ln>
        <a:effectLst/>
      </c:spPr>
    </c:plotArea>
    <c:legend>
      <c:legendPos val="r"/>
      <c:layout>
        <c:manualLayout>
          <c:xMode val="edge"/>
          <c:yMode val="edge"/>
          <c:x val="0.82103823068628046"/>
          <c:y val="0.30885719072349999"/>
          <c:w val="0.16655803915734135"/>
          <c:h val="0.614534619342794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tos" panose="020B0004020202020204" pitchFamily="34" charset="0"/>
                <a:ea typeface="+mn-ea"/>
                <a:cs typeface="+mn-cs"/>
              </a:defRPr>
            </a:pPr>
            <a:r>
              <a:rPr lang="en-US" sz="2000" b="1" dirty="0">
                <a:solidFill>
                  <a:schemeClr val="tx2"/>
                </a:solidFill>
                <a:latin typeface="Aptos" panose="020B0004020202020204" pitchFamily="34" charset="0"/>
              </a:rPr>
              <a:t>Policies</a:t>
            </a:r>
          </a:p>
        </c:rich>
      </c:tx>
      <c:layout>
        <c:manualLayout>
          <c:xMode val="edge"/>
          <c:yMode val="edge"/>
          <c:x val="0.36816706912390595"/>
          <c:y val="1.557571261039178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2.6458729212046922E-2"/>
          <c:y val="0.1258662613981763"/>
          <c:w val="0.88661426536102184"/>
          <c:h val="0.79178302180312565"/>
        </c:manualLayout>
      </c:layout>
      <c:barChart>
        <c:barDir val="col"/>
        <c:grouping val="percentStacked"/>
        <c:varyColors val="0"/>
        <c:ser>
          <c:idx val="0"/>
          <c:order val="0"/>
          <c:tx>
            <c:strRef>
              <c:f>Sheet1!$B$1</c:f>
              <c:strCache>
                <c:ptCount val="1"/>
                <c:pt idx="0">
                  <c:v>IUL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Sheet1!$B$2:$B$9</c:f>
              <c:numCache>
                <c:formatCode>0%</c:formatCode>
                <c:ptCount val="8"/>
                <c:pt idx="0">
                  <c:v>0.03</c:v>
                </c:pt>
                <c:pt idx="1">
                  <c:v>0.03</c:v>
                </c:pt>
                <c:pt idx="2">
                  <c:v>0.04</c:v>
                </c:pt>
                <c:pt idx="3">
                  <c:v>0.04</c:v>
                </c:pt>
                <c:pt idx="4">
                  <c:v>0.04</c:v>
                </c:pt>
                <c:pt idx="5">
                  <c:v>0.06</c:v>
                </c:pt>
                <c:pt idx="6">
                  <c:v>7.0000000000000007E-2</c:v>
                </c:pt>
                <c:pt idx="7">
                  <c:v>0.12</c:v>
                </c:pt>
              </c:numCache>
            </c:numRef>
          </c:val>
          <c:extLst>
            <c:ext xmlns:c16="http://schemas.microsoft.com/office/drawing/2014/chart" uri="{C3380CC4-5D6E-409C-BE32-E72D297353CC}">
              <c16:uniqueId val="{00000000-6221-465A-8678-05ED21A9C99A}"/>
            </c:ext>
          </c:extLst>
        </c:ser>
        <c:ser>
          <c:idx val="1"/>
          <c:order val="1"/>
          <c:tx>
            <c:strRef>
              <c:f>Sheet1!$C$1</c:f>
              <c:strCache>
                <c:ptCount val="1"/>
                <c:pt idx="0">
                  <c:v>Fixed UL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Sheet1!$C$2:$C$9</c:f>
              <c:numCache>
                <c:formatCode>0%</c:formatCode>
                <c:ptCount val="8"/>
                <c:pt idx="0">
                  <c:v>0.11</c:v>
                </c:pt>
                <c:pt idx="1">
                  <c:v>0.09</c:v>
                </c:pt>
                <c:pt idx="2">
                  <c:v>0.06</c:v>
                </c:pt>
                <c:pt idx="3">
                  <c:v>0.05</c:v>
                </c:pt>
                <c:pt idx="4">
                  <c:v>0.04</c:v>
                </c:pt>
                <c:pt idx="5">
                  <c:v>0.03</c:v>
                </c:pt>
                <c:pt idx="6">
                  <c:v>0.03</c:v>
                </c:pt>
                <c:pt idx="7">
                  <c:v>0.04</c:v>
                </c:pt>
              </c:numCache>
            </c:numRef>
          </c:val>
          <c:extLst>
            <c:ext xmlns:c16="http://schemas.microsoft.com/office/drawing/2014/chart" uri="{C3380CC4-5D6E-409C-BE32-E72D297353CC}">
              <c16:uniqueId val="{00000001-6221-465A-8678-05ED21A9C99A}"/>
            </c:ext>
          </c:extLst>
        </c:ser>
        <c:ser>
          <c:idx val="2"/>
          <c:order val="2"/>
          <c:tx>
            <c:strRef>
              <c:f>Sheet1!$D$1</c:f>
              <c:strCache>
                <c:ptCount val="1"/>
                <c:pt idx="0">
                  <c:v>VUL</c:v>
                </c:pt>
              </c:strCache>
            </c:strRef>
          </c:tx>
          <c:spPr>
            <a:solidFill>
              <a:schemeClr val="accent3"/>
            </a:solidFill>
            <a:ln>
              <a:noFill/>
            </a:ln>
            <a:effectLst/>
          </c:spPr>
          <c:invertIfNegative val="0"/>
          <c:dLbls>
            <c:dLbl>
              <c:idx val="0"/>
              <c:layout>
                <c:manualLayout>
                  <c:x val="5.8423470354139036E-2"/>
                  <c:y val="-3.0395136778115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E9-4817-B284-F43A5846DBFC}"/>
                </c:ext>
              </c:extLst>
            </c:dLbl>
            <c:dLbl>
              <c:idx val="1"/>
              <c:layout>
                <c:manualLayout>
                  <c:x val="5.38194086345520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E9-4817-B284-F43A5846DBFC}"/>
                </c:ext>
              </c:extLst>
            </c:dLbl>
            <c:dLbl>
              <c:idx val="2"/>
              <c:layout>
                <c:manualLayout>
                  <c:x val="5.8740891057212988E-2"/>
                  <c:y val="-1.108873121004472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E9-4817-B284-F43A5846DBFC}"/>
                </c:ext>
              </c:extLst>
            </c:dLbl>
            <c:dLbl>
              <c:idx val="3"/>
              <c:layout>
                <c:manualLayout>
                  <c:x val="5.6518292140966736E-2"/>
                  <c:y val="-3.0242343567310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E9-4817-B284-F43A5846DBFC}"/>
                </c:ext>
              </c:extLst>
            </c:dLbl>
            <c:dLbl>
              <c:idx val="4"/>
              <c:layout>
                <c:manualLayout>
                  <c:x val="5.6359468106371227E-2"/>
                  <c:y val="-3.02423435673117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E9-4817-B284-F43A5846DBFC}"/>
                </c:ext>
              </c:extLst>
            </c:dLbl>
            <c:dLbl>
              <c:idx val="5"/>
              <c:layout>
                <c:manualLayout>
                  <c:x val="5.6518292140966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9-4817-B284-F43A5846DBFC}"/>
                </c:ext>
              </c:extLst>
            </c:dLbl>
            <c:dLbl>
              <c:idx val="6"/>
              <c:layout>
                <c:manualLayout>
                  <c:x val="5.477272786936134E-2"/>
                  <c:y val="-6.0484687134621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C1-4A10-87A8-22597A4CFF61}"/>
                </c:ext>
              </c:extLst>
            </c:dLbl>
            <c:dLbl>
              <c:idx val="7"/>
              <c:layout>
                <c:manualLayout>
                  <c:x val="5.4772727869361514E-2"/>
                  <c:y val="3.0242343567309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C1-4A10-87A8-22597A4CFF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Sheet1!$D$2:$D$9</c:f>
              <c:numCache>
                <c:formatCode>0%</c:formatCode>
                <c:ptCount val="8"/>
                <c:pt idx="0">
                  <c:v>0.01</c:v>
                </c:pt>
                <c:pt idx="1">
                  <c:v>0.01</c:v>
                </c:pt>
                <c:pt idx="2">
                  <c:v>0.01</c:v>
                </c:pt>
                <c:pt idx="3">
                  <c:v>0.01</c:v>
                </c:pt>
                <c:pt idx="4">
                  <c:v>0.01</c:v>
                </c:pt>
                <c:pt idx="5">
                  <c:v>0.01</c:v>
                </c:pt>
                <c:pt idx="6">
                  <c:v>0.01</c:v>
                </c:pt>
                <c:pt idx="7">
                  <c:v>0.02</c:v>
                </c:pt>
              </c:numCache>
            </c:numRef>
          </c:val>
          <c:extLst>
            <c:ext xmlns:c16="http://schemas.microsoft.com/office/drawing/2014/chart" uri="{C3380CC4-5D6E-409C-BE32-E72D297353CC}">
              <c16:uniqueId val="{00000002-6221-465A-8678-05ED21A9C99A}"/>
            </c:ext>
          </c:extLst>
        </c:ser>
        <c:ser>
          <c:idx val="3"/>
          <c:order val="3"/>
          <c:tx>
            <c:strRef>
              <c:f>Sheet1!$E$1</c:f>
              <c:strCache>
                <c:ptCount val="1"/>
                <c:pt idx="0">
                  <c:v>Term</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Sheet1!$E$2:$E$9</c:f>
              <c:numCache>
                <c:formatCode>0%</c:formatCode>
                <c:ptCount val="8"/>
                <c:pt idx="0">
                  <c:v>0.35</c:v>
                </c:pt>
                <c:pt idx="1">
                  <c:v>0.37</c:v>
                </c:pt>
                <c:pt idx="2">
                  <c:v>0.39</c:v>
                </c:pt>
                <c:pt idx="3">
                  <c:v>0.39</c:v>
                </c:pt>
                <c:pt idx="4">
                  <c:v>0.42</c:v>
                </c:pt>
                <c:pt idx="5">
                  <c:v>0.4</c:v>
                </c:pt>
                <c:pt idx="6">
                  <c:v>0.39</c:v>
                </c:pt>
                <c:pt idx="7">
                  <c:v>0.4</c:v>
                </c:pt>
              </c:numCache>
            </c:numRef>
          </c:val>
          <c:extLst>
            <c:ext xmlns:c16="http://schemas.microsoft.com/office/drawing/2014/chart" uri="{C3380CC4-5D6E-409C-BE32-E72D297353CC}">
              <c16:uniqueId val="{00000003-6221-465A-8678-05ED21A9C99A}"/>
            </c:ext>
          </c:extLst>
        </c:ser>
        <c:ser>
          <c:idx val="4"/>
          <c:order val="4"/>
          <c:tx>
            <c:strRef>
              <c:f>Sheet1!$F$1</c:f>
              <c:strCache>
                <c:ptCount val="1"/>
                <c:pt idx="0">
                  <c:v>Whole life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2012</c:v>
                </c:pt>
                <c:pt idx="1">
                  <c:v>2014</c:v>
                </c:pt>
                <c:pt idx="2">
                  <c:v>2016</c:v>
                </c:pt>
                <c:pt idx="3">
                  <c:v>2018</c:v>
                </c:pt>
                <c:pt idx="4">
                  <c:v>2020</c:v>
                </c:pt>
                <c:pt idx="5">
                  <c:v>2022</c:v>
                </c:pt>
                <c:pt idx="6">
                  <c:v>2023</c:v>
                </c:pt>
                <c:pt idx="7">
                  <c:v>2024*</c:v>
                </c:pt>
              </c:strCache>
            </c:strRef>
          </c:cat>
          <c:val>
            <c:numRef>
              <c:f>Sheet1!$F$2:$F$9</c:f>
              <c:numCache>
                <c:formatCode>0%</c:formatCode>
                <c:ptCount val="8"/>
                <c:pt idx="0">
                  <c:v>0.5</c:v>
                </c:pt>
                <c:pt idx="1">
                  <c:v>0.5</c:v>
                </c:pt>
                <c:pt idx="2">
                  <c:v>0.5</c:v>
                </c:pt>
                <c:pt idx="3">
                  <c:v>0.51</c:v>
                </c:pt>
                <c:pt idx="4">
                  <c:v>0.49</c:v>
                </c:pt>
                <c:pt idx="5">
                  <c:v>0.5</c:v>
                </c:pt>
                <c:pt idx="6">
                  <c:v>0.5</c:v>
                </c:pt>
                <c:pt idx="7">
                  <c:v>0.42</c:v>
                </c:pt>
              </c:numCache>
            </c:numRef>
          </c:val>
          <c:extLst>
            <c:ext xmlns:c16="http://schemas.microsoft.com/office/drawing/2014/chart" uri="{C3380CC4-5D6E-409C-BE32-E72D297353CC}">
              <c16:uniqueId val="{00000004-6221-465A-8678-05ED21A9C99A}"/>
            </c:ext>
          </c:extLst>
        </c:ser>
        <c:dLbls>
          <c:showLegendKey val="0"/>
          <c:showVal val="0"/>
          <c:showCatName val="0"/>
          <c:showSerName val="0"/>
          <c:showPercent val="0"/>
          <c:showBubbleSize val="0"/>
        </c:dLbls>
        <c:gapWidth val="55"/>
        <c:overlap val="100"/>
        <c:axId val="507559888"/>
        <c:axId val="507563168"/>
      </c:barChart>
      <c:catAx>
        <c:axId val="50755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507563168"/>
        <c:crosses val="autoZero"/>
        <c:auto val="1"/>
        <c:lblAlgn val="ctr"/>
        <c:lblOffset val="100"/>
        <c:noMultiLvlLbl val="0"/>
      </c:catAx>
      <c:valAx>
        <c:axId val="507563168"/>
        <c:scaling>
          <c:orientation val="minMax"/>
        </c:scaling>
        <c:delete val="1"/>
        <c:axPos val="l"/>
        <c:numFmt formatCode="0%" sourceLinked="1"/>
        <c:majorTickMark val="none"/>
        <c:minorTickMark val="none"/>
        <c:tickLblPos val="nextTo"/>
        <c:crossAx val="50755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mn-ea"/>
                <a:cs typeface="+mn-cs"/>
              </a:defRPr>
            </a:pPr>
            <a:r>
              <a:rPr lang="en-US" dirty="0">
                <a:solidFill>
                  <a:schemeClr val="tx1"/>
                </a:solidFill>
                <a:latin typeface="Aptos" panose="020B0004020202020204" pitchFamily="34" charset="0"/>
              </a:rPr>
              <a:t>Individual Life Sales,</a:t>
            </a:r>
            <a:r>
              <a:rPr lang="en-US" baseline="0" dirty="0">
                <a:solidFill>
                  <a:schemeClr val="tx1"/>
                </a:solidFill>
                <a:latin typeface="Aptos" panose="020B0004020202020204" pitchFamily="34" charset="0"/>
              </a:rPr>
              <a:t> 2018 - 2023 and Projected Sales 2024 - 2027</a:t>
            </a:r>
          </a:p>
          <a:p>
            <a:pPr>
              <a:defRPr>
                <a:solidFill>
                  <a:schemeClr val="tx1"/>
                </a:solidFill>
                <a:latin typeface="Aptos" panose="020B0004020202020204" pitchFamily="34" charset="0"/>
              </a:defRPr>
            </a:pPr>
            <a:r>
              <a:rPr lang="en-US" baseline="0" dirty="0">
                <a:solidFill>
                  <a:schemeClr val="tx1"/>
                </a:solidFill>
                <a:latin typeface="Aptos" panose="020B0004020202020204" pitchFamily="34" charset="0"/>
              </a:rPr>
              <a:t>{Annualized Premium in ($billions)}</a:t>
            </a:r>
            <a:endParaRPr lang="en-US" dirty="0">
              <a:solidFill>
                <a:schemeClr val="tx1"/>
              </a:solidFill>
              <a:latin typeface="Aptos" panose="020B00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5"/>
          <c:order val="5"/>
          <c:tx>
            <c:strRef>
              <c:f>Sheet1!$G$1</c:f>
              <c:strCache>
                <c:ptCount val="1"/>
                <c:pt idx="0">
                  <c:v>Total</c:v>
                </c:pt>
              </c:strCache>
            </c:strRef>
          </c:tx>
          <c:spPr>
            <a:solidFill>
              <a:schemeClr val="tx2">
                <a:lumMod val="75000"/>
                <a:lumOff val="25000"/>
              </a:schemeClr>
            </a:solidFill>
            <a:ln>
              <a:noFill/>
            </a:ln>
            <a:effectLst/>
          </c:spPr>
          <c:invertIfNegative val="0"/>
          <c:dPt>
            <c:idx val="6"/>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1-9824-4EDC-8C34-B7DC228DB843}"/>
              </c:ext>
            </c:extLst>
          </c:dPt>
          <c:dPt>
            <c:idx val="7"/>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9824-4EDC-8C34-B7DC228DB843}"/>
              </c:ext>
            </c:extLst>
          </c:dPt>
          <c:dPt>
            <c:idx val="8"/>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9824-4EDC-8C34-B7DC228DB843}"/>
              </c:ext>
            </c:extLst>
          </c:dPt>
          <c:dPt>
            <c:idx val="9"/>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7-9824-4EDC-8C34-B7DC228DB843}"/>
              </c:ext>
            </c:extLst>
          </c:dPt>
          <c:dLbls>
            <c:dLbl>
              <c:idx val="0"/>
              <c:layout>
                <c:manualLayout>
                  <c:x val="0"/>
                  <c:y val="-9.07228395820177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680-4846-AC48-DE2EE314DEB3}"/>
                </c:ext>
              </c:extLst>
            </c:dLbl>
            <c:dLbl>
              <c:idx val="2"/>
              <c:layout>
                <c:manualLayout>
                  <c:x val="0"/>
                  <c:y val="-2.72168518746053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680-4846-AC48-DE2EE314DEB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Sheet1!$G$8:$G$17</c:f>
              <c:numCache>
                <c:formatCode>"$"#,##0.00_);[Red]\("$"#,##0.00\)</c:formatCode>
                <c:ptCount val="10"/>
                <c:pt idx="0">
                  <c:v>13</c:v>
                </c:pt>
                <c:pt idx="1">
                  <c:v>13.5</c:v>
                </c:pt>
                <c:pt idx="2">
                  <c:v>13.1</c:v>
                </c:pt>
                <c:pt idx="3">
                  <c:v>15.4</c:v>
                </c:pt>
                <c:pt idx="4">
                  <c:v>15.549380151433416</c:v>
                </c:pt>
                <c:pt idx="5">
                  <c:v>15.589280118858703</c:v>
                </c:pt>
                <c:pt idx="6">
                  <c:v>16.01097788000834</c:v>
                </c:pt>
                <c:pt idx="7">
                  <c:v>16.602344976430906</c:v>
                </c:pt>
                <c:pt idx="8">
                  <c:v>17.139277660481191</c:v>
                </c:pt>
                <c:pt idx="9">
                  <c:v>17.640760167862545</c:v>
                </c:pt>
              </c:numCache>
              <c:extLst/>
            </c:numRef>
          </c:val>
          <c:extLst xmlns:c15="http://schemas.microsoft.com/office/drawing/2012/chart">
            <c:ext xmlns:c16="http://schemas.microsoft.com/office/drawing/2014/chart" uri="{C3380CC4-5D6E-409C-BE32-E72D297353CC}">
              <c16:uniqueId val="{00000008-9824-4EDC-8C34-B7DC228DB843}"/>
            </c:ext>
          </c:extLst>
        </c:ser>
        <c:dLbls>
          <c:showLegendKey val="0"/>
          <c:showVal val="0"/>
          <c:showCatName val="0"/>
          <c:showSerName val="0"/>
          <c:showPercent val="0"/>
          <c:showBubbleSize val="0"/>
        </c:dLbls>
        <c:gapWidth val="150"/>
        <c:axId val="393082160"/>
        <c:axId val="393064880"/>
      </c:barChart>
      <c:lineChart>
        <c:grouping val="standard"/>
        <c:varyColors val="0"/>
        <c:ser>
          <c:idx val="0"/>
          <c:order val="0"/>
          <c:tx>
            <c:strRef>
              <c:f>Sheet1!$B$1</c:f>
              <c:strCache>
                <c:ptCount val="1"/>
                <c:pt idx="0">
                  <c:v>IUL</c:v>
                </c:pt>
              </c:strCache>
            </c:strRef>
          </c:tx>
          <c:spPr>
            <a:ln w="28575" cap="rnd">
              <a:solidFill>
                <a:srgbClr val="FFC000"/>
              </a:solidFill>
              <a:round/>
            </a:ln>
            <a:effectLst/>
          </c:spPr>
          <c:marker>
            <c:symbol val="none"/>
          </c:marker>
          <c:dPt>
            <c:idx val="5"/>
            <c:marker>
              <c:symbol val="none"/>
            </c:marker>
            <c:bubble3D val="0"/>
            <c:spPr>
              <a:ln w="28575" cap="rnd">
                <a:solidFill>
                  <a:srgbClr val="FFC000"/>
                </a:solidFill>
                <a:prstDash val="solid"/>
                <a:round/>
              </a:ln>
              <a:effectLst/>
            </c:spPr>
            <c:extLst>
              <c:ext xmlns:c16="http://schemas.microsoft.com/office/drawing/2014/chart" uri="{C3380CC4-5D6E-409C-BE32-E72D297353CC}">
                <c16:uniqueId val="{0000000A-9824-4EDC-8C34-B7DC228DB843}"/>
              </c:ext>
            </c:extLst>
          </c:dPt>
          <c:dPt>
            <c:idx val="6"/>
            <c:marker>
              <c:symbol val="none"/>
            </c:marker>
            <c:bubble3D val="0"/>
            <c:spPr>
              <a:ln w="28575" cap="rnd">
                <a:solidFill>
                  <a:srgbClr val="FFC000"/>
                </a:solidFill>
                <a:prstDash val="dash"/>
                <a:round/>
              </a:ln>
              <a:effectLst/>
            </c:spPr>
            <c:extLst>
              <c:ext xmlns:c16="http://schemas.microsoft.com/office/drawing/2014/chart" uri="{C3380CC4-5D6E-409C-BE32-E72D297353CC}">
                <c16:uniqueId val="{0000000C-9824-4EDC-8C34-B7DC228DB843}"/>
              </c:ext>
            </c:extLst>
          </c:dPt>
          <c:dPt>
            <c:idx val="7"/>
            <c:marker>
              <c:symbol val="none"/>
            </c:marker>
            <c:bubble3D val="0"/>
            <c:spPr>
              <a:ln w="28575" cap="rnd">
                <a:solidFill>
                  <a:srgbClr val="FFC000"/>
                </a:solidFill>
                <a:prstDash val="dash"/>
                <a:round/>
              </a:ln>
              <a:effectLst/>
            </c:spPr>
            <c:extLst>
              <c:ext xmlns:c16="http://schemas.microsoft.com/office/drawing/2014/chart" uri="{C3380CC4-5D6E-409C-BE32-E72D297353CC}">
                <c16:uniqueId val="{0000000E-9824-4EDC-8C34-B7DC228DB843}"/>
              </c:ext>
            </c:extLst>
          </c:dPt>
          <c:dPt>
            <c:idx val="8"/>
            <c:marker>
              <c:symbol val="none"/>
            </c:marker>
            <c:bubble3D val="0"/>
            <c:spPr>
              <a:ln w="28575" cap="rnd">
                <a:solidFill>
                  <a:srgbClr val="FFC000"/>
                </a:solidFill>
                <a:prstDash val="dash"/>
                <a:round/>
              </a:ln>
              <a:effectLst/>
            </c:spPr>
            <c:extLst>
              <c:ext xmlns:c16="http://schemas.microsoft.com/office/drawing/2014/chart" uri="{C3380CC4-5D6E-409C-BE32-E72D297353CC}">
                <c16:uniqueId val="{00000010-9824-4EDC-8C34-B7DC228DB843}"/>
              </c:ext>
            </c:extLst>
          </c:dPt>
          <c:dPt>
            <c:idx val="9"/>
            <c:marker>
              <c:symbol val="none"/>
            </c:marker>
            <c:bubble3D val="0"/>
            <c:spPr>
              <a:ln w="28575" cap="rnd">
                <a:solidFill>
                  <a:srgbClr val="FFC000"/>
                </a:solidFill>
                <a:prstDash val="dash"/>
                <a:round/>
              </a:ln>
              <a:effectLst/>
            </c:spPr>
            <c:extLst>
              <c:ext xmlns:c16="http://schemas.microsoft.com/office/drawing/2014/chart" uri="{C3380CC4-5D6E-409C-BE32-E72D297353CC}">
                <c16:uniqueId val="{00000012-9824-4EDC-8C34-B7DC228DB843}"/>
              </c:ext>
            </c:extLst>
          </c:dPt>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Sheet1!$B$8:$B$17</c:f>
              <c:numCache>
                <c:formatCode>"$"#,##0.00_);[Red]\("$"#,##0.00\)</c:formatCode>
                <c:ptCount val="10"/>
                <c:pt idx="0">
                  <c:v>2.7</c:v>
                </c:pt>
                <c:pt idx="1">
                  <c:v>3.1</c:v>
                </c:pt>
                <c:pt idx="2">
                  <c:v>2.8</c:v>
                </c:pt>
                <c:pt idx="3">
                  <c:v>3.4</c:v>
                </c:pt>
                <c:pt idx="4">
                  <c:v>3.8791020875549997</c:v>
                </c:pt>
                <c:pt idx="5">
                  <c:v>3.6545958007625003</c:v>
                </c:pt>
                <c:pt idx="6">
                  <c:v>3.833561928528455</c:v>
                </c:pt>
                <c:pt idx="7">
                  <c:v>3.9805602668574975</c:v>
                </c:pt>
                <c:pt idx="8">
                  <c:v>4.1081897549677056</c:v>
                </c:pt>
                <c:pt idx="9">
                  <c:v>4.2314354476167368</c:v>
                </c:pt>
              </c:numCache>
              <c:extLst/>
            </c:numRef>
          </c:val>
          <c:smooth val="0"/>
          <c:extLst>
            <c:ext xmlns:c16="http://schemas.microsoft.com/office/drawing/2014/chart" uri="{C3380CC4-5D6E-409C-BE32-E72D297353CC}">
              <c16:uniqueId val="{00000013-9824-4EDC-8C34-B7DC228DB843}"/>
            </c:ext>
          </c:extLst>
        </c:ser>
        <c:ser>
          <c:idx val="1"/>
          <c:order val="1"/>
          <c:tx>
            <c:strRef>
              <c:f>Sheet1!$C$1</c:f>
              <c:strCache>
                <c:ptCount val="1"/>
                <c:pt idx="0">
                  <c:v>Fixed</c:v>
                </c:pt>
              </c:strCache>
            </c:strRef>
          </c:tx>
          <c:spPr>
            <a:ln w="28575" cap="rnd">
              <a:solidFill>
                <a:schemeClr val="accent4"/>
              </a:solidFill>
              <a:round/>
            </a:ln>
            <a:effectLst/>
          </c:spPr>
          <c:marker>
            <c:symbol val="none"/>
          </c:marker>
          <c:dPt>
            <c:idx val="5"/>
            <c:marker>
              <c:symbol val="none"/>
            </c:marker>
            <c:bubble3D val="0"/>
            <c:spPr>
              <a:ln w="28575" cap="rnd">
                <a:solidFill>
                  <a:schemeClr val="accent4"/>
                </a:solidFill>
                <a:prstDash val="solid"/>
                <a:round/>
              </a:ln>
              <a:effectLst/>
            </c:spPr>
            <c:extLst>
              <c:ext xmlns:c16="http://schemas.microsoft.com/office/drawing/2014/chart" uri="{C3380CC4-5D6E-409C-BE32-E72D297353CC}">
                <c16:uniqueId val="{00000015-9824-4EDC-8C34-B7DC228DB843}"/>
              </c:ext>
            </c:extLst>
          </c:dPt>
          <c:dPt>
            <c:idx val="6"/>
            <c:marker>
              <c:symbol val="none"/>
            </c:marker>
            <c:bubble3D val="0"/>
            <c:spPr>
              <a:ln w="28575" cap="rnd">
                <a:solidFill>
                  <a:schemeClr val="accent4"/>
                </a:solidFill>
                <a:prstDash val="dash"/>
                <a:round/>
              </a:ln>
              <a:effectLst/>
            </c:spPr>
            <c:extLst>
              <c:ext xmlns:c16="http://schemas.microsoft.com/office/drawing/2014/chart" uri="{C3380CC4-5D6E-409C-BE32-E72D297353CC}">
                <c16:uniqueId val="{00000017-9824-4EDC-8C34-B7DC228DB843}"/>
              </c:ext>
            </c:extLst>
          </c:dPt>
          <c:dPt>
            <c:idx val="7"/>
            <c:marker>
              <c:symbol val="none"/>
            </c:marker>
            <c:bubble3D val="0"/>
            <c:spPr>
              <a:ln w="28575" cap="rnd">
                <a:solidFill>
                  <a:schemeClr val="accent4"/>
                </a:solidFill>
                <a:prstDash val="dash"/>
                <a:round/>
              </a:ln>
              <a:effectLst/>
            </c:spPr>
            <c:extLst>
              <c:ext xmlns:c16="http://schemas.microsoft.com/office/drawing/2014/chart" uri="{C3380CC4-5D6E-409C-BE32-E72D297353CC}">
                <c16:uniqueId val="{00000019-9824-4EDC-8C34-B7DC228DB843}"/>
              </c:ext>
            </c:extLst>
          </c:dPt>
          <c:dPt>
            <c:idx val="8"/>
            <c:marker>
              <c:symbol val="none"/>
            </c:marker>
            <c:bubble3D val="0"/>
            <c:spPr>
              <a:ln w="28575" cap="rnd">
                <a:solidFill>
                  <a:schemeClr val="accent4"/>
                </a:solidFill>
                <a:prstDash val="dash"/>
                <a:round/>
              </a:ln>
              <a:effectLst/>
            </c:spPr>
            <c:extLst>
              <c:ext xmlns:c16="http://schemas.microsoft.com/office/drawing/2014/chart" uri="{C3380CC4-5D6E-409C-BE32-E72D297353CC}">
                <c16:uniqueId val="{0000001B-9824-4EDC-8C34-B7DC228DB843}"/>
              </c:ext>
            </c:extLst>
          </c:dPt>
          <c:dPt>
            <c:idx val="9"/>
            <c:marker>
              <c:symbol val="none"/>
            </c:marker>
            <c:bubble3D val="0"/>
            <c:spPr>
              <a:ln w="28575" cap="rnd">
                <a:solidFill>
                  <a:schemeClr val="accent4"/>
                </a:solidFill>
                <a:prstDash val="dash"/>
                <a:round/>
              </a:ln>
              <a:effectLst/>
            </c:spPr>
            <c:extLst>
              <c:ext xmlns:c16="http://schemas.microsoft.com/office/drawing/2014/chart" uri="{C3380CC4-5D6E-409C-BE32-E72D297353CC}">
                <c16:uniqueId val="{0000001D-9824-4EDC-8C34-B7DC228DB843}"/>
              </c:ext>
            </c:extLst>
          </c:dPt>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Sheet1!$C$8:$C$17</c:f>
              <c:numCache>
                <c:formatCode>"$"#,##0.00_);[Red]\("$"#,##0.00\)</c:formatCode>
                <c:ptCount val="10"/>
                <c:pt idx="0">
                  <c:v>1.6</c:v>
                </c:pt>
                <c:pt idx="1">
                  <c:v>1.5</c:v>
                </c:pt>
                <c:pt idx="2">
                  <c:v>1.1000000000000001</c:v>
                </c:pt>
                <c:pt idx="3">
                  <c:v>1.3</c:v>
                </c:pt>
                <c:pt idx="4">
                  <c:v>0.99653949582740009</c:v>
                </c:pt>
                <c:pt idx="5">
                  <c:v>1.0015604485167999</c:v>
                </c:pt>
                <c:pt idx="6">
                  <c:v>1.1017164933684802</c:v>
                </c:pt>
                <c:pt idx="7">
                  <c:v>1.1568023180369043</c:v>
                </c:pt>
                <c:pt idx="8">
                  <c:v>1.1278822600859817</c:v>
                </c:pt>
                <c:pt idx="9">
                  <c:v>1.0431696801438526</c:v>
                </c:pt>
              </c:numCache>
              <c:extLst/>
            </c:numRef>
          </c:val>
          <c:smooth val="0"/>
          <c:extLst>
            <c:ext xmlns:c16="http://schemas.microsoft.com/office/drawing/2014/chart" uri="{C3380CC4-5D6E-409C-BE32-E72D297353CC}">
              <c16:uniqueId val="{0000001E-9824-4EDC-8C34-B7DC228DB843}"/>
            </c:ext>
          </c:extLst>
        </c:ser>
        <c:ser>
          <c:idx val="2"/>
          <c:order val="2"/>
          <c:tx>
            <c:strRef>
              <c:f>Sheet1!$D$1</c:f>
              <c:strCache>
                <c:ptCount val="1"/>
                <c:pt idx="0">
                  <c:v>VL/VUL</c:v>
                </c:pt>
              </c:strCache>
            </c:strRef>
          </c:tx>
          <c:spPr>
            <a:ln w="28575" cap="rnd">
              <a:solidFill>
                <a:schemeClr val="accent3"/>
              </a:solidFill>
              <a:round/>
            </a:ln>
            <a:effectLst/>
          </c:spPr>
          <c:marker>
            <c:symbol val="none"/>
          </c:marker>
          <c:dPt>
            <c:idx val="5"/>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20-9824-4EDC-8C34-B7DC228DB843}"/>
              </c:ext>
            </c:extLst>
          </c:dPt>
          <c:dPt>
            <c:idx val="6"/>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2-9824-4EDC-8C34-B7DC228DB843}"/>
              </c:ext>
            </c:extLst>
          </c:dPt>
          <c:dPt>
            <c:idx val="7"/>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4-9824-4EDC-8C34-B7DC228DB843}"/>
              </c:ext>
            </c:extLst>
          </c:dPt>
          <c:dPt>
            <c:idx val="8"/>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6-9824-4EDC-8C34-B7DC228DB843}"/>
              </c:ext>
            </c:extLst>
          </c:dPt>
          <c:dPt>
            <c:idx val="9"/>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28-9824-4EDC-8C34-B7DC228DB843}"/>
              </c:ext>
            </c:extLst>
          </c:dPt>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Sheet1!$D$8:$D$17</c:f>
              <c:numCache>
                <c:formatCode>"$"#,##0.00_);[Red]\("$"#,##0.00\)</c:formatCode>
                <c:ptCount val="10"/>
                <c:pt idx="0">
                  <c:v>0.8</c:v>
                </c:pt>
                <c:pt idx="1">
                  <c:v>0.9</c:v>
                </c:pt>
                <c:pt idx="2">
                  <c:v>0.9</c:v>
                </c:pt>
                <c:pt idx="3">
                  <c:v>1.6</c:v>
                </c:pt>
                <c:pt idx="4">
                  <c:v>1.7741429043418</c:v>
                </c:pt>
                <c:pt idx="5">
                  <c:v>1.908322412198</c:v>
                </c:pt>
                <c:pt idx="6">
                  <c:v>2.1807320352311543</c:v>
                </c:pt>
                <c:pt idx="7">
                  <c:v>2.3347686383416622</c:v>
                </c:pt>
                <c:pt idx="8">
                  <c:v>2.4965555107910635</c:v>
                </c:pt>
                <c:pt idx="9">
                  <c:v>2.6525296812362948</c:v>
                </c:pt>
              </c:numCache>
              <c:extLst/>
            </c:numRef>
          </c:val>
          <c:smooth val="0"/>
          <c:extLst>
            <c:ext xmlns:c16="http://schemas.microsoft.com/office/drawing/2014/chart" uri="{C3380CC4-5D6E-409C-BE32-E72D297353CC}">
              <c16:uniqueId val="{00000029-9824-4EDC-8C34-B7DC228DB843}"/>
            </c:ext>
          </c:extLst>
        </c:ser>
        <c:ser>
          <c:idx val="3"/>
          <c:order val="3"/>
          <c:tx>
            <c:strRef>
              <c:f>Sheet1!$E$1</c:f>
              <c:strCache>
                <c:ptCount val="1"/>
                <c:pt idx="0">
                  <c:v>Term</c:v>
                </c:pt>
              </c:strCache>
            </c:strRef>
          </c:tx>
          <c:spPr>
            <a:ln w="28575" cap="rnd">
              <a:solidFill>
                <a:schemeClr val="tx2"/>
              </a:solidFill>
              <a:round/>
            </a:ln>
            <a:effectLst/>
          </c:spPr>
          <c:marker>
            <c:symbol val="none"/>
          </c:marker>
          <c:dPt>
            <c:idx val="5"/>
            <c:marker>
              <c:symbol val="none"/>
            </c:marker>
            <c:bubble3D val="0"/>
            <c:spPr>
              <a:ln w="28575" cap="rnd">
                <a:solidFill>
                  <a:schemeClr val="tx2"/>
                </a:solidFill>
                <a:prstDash val="solid"/>
                <a:round/>
              </a:ln>
              <a:effectLst/>
            </c:spPr>
            <c:extLst>
              <c:ext xmlns:c16="http://schemas.microsoft.com/office/drawing/2014/chart" uri="{C3380CC4-5D6E-409C-BE32-E72D297353CC}">
                <c16:uniqueId val="{0000002B-9824-4EDC-8C34-B7DC228DB843}"/>
              </c:ext>
            </c:extLst>
          </c:dPt>
          <c:dPt>
            <c:idx val="6"/>
            <c:marker>
              <c:symbol val="none"/>
            </c:marker>
            <c:bubble3D val="0"/>
            <c:spPr>
              <a:ln w="28575" cap="rnd">
                <a:solidFill>
                  <a:schemeClr val="tx2"/>
                </a:solidFill>
                <a:prstDash val="dash"/>
                <a:round/>
              </a:ln>
              <a:effectLst/>
            </c:spPr>
            <c:extLst>
              <c:ext xmlns:c16="http://schemas.microsoft.com/office/drawing/2014/chart" uri="{C3380CC4-5D6E-409C-BE32-E72D297353CC}">
                <c16:uniqueId val="{0000002D-9824-4EDC-8C34-B7DC228DB843}"/>
              </c:ext>
            </c:extLst>
          </c:dPt>
          <c:dPt>
            <c:idx val="7"/>
            <c:marker>
              <c:symbol val="none"/>
            </c:marker>
            <c:bubble3D val="0"/>
            <c:spPr>
              <a:ln w="28575" cap="rnd">
                <a:solidFill>
                  <a:schemeClr val="tx2"/>
                </a:solidFill>
                <a:prstDash val="dash"/>
                <a:round/>
              </a:ln>
              <a:effectLst/>
            </c:spPr>
            <c:extLst>
              <c:ext xmlns:c16="http://schemas.microsoft.com/office/drawing/2014/chart" uri="{C3380CC4-5D6E-409C-BE32-E72D297353CC}">
                <c16:uniqueId val="{0000002F-9824-4EDC-8C34-B7DC228DB843}"/>
              </c:ext>
            </c:extLst>
          </c:dPt>
          <c:dPt>
            <c:idx val="8"/>
            <c:marker>
              <c:symbol val="none"/>
            </c:marker>
            <c:bubble3D val="0"/>
            <c:spPr>
              <a:ln w="28575" cap="rnd">
                <a:solidFill>
                  <a:schemeClr val="tx2"/>
                </a:solidFill>
                <a:prstDash val="dash"/>
                <a:round/>
              </a:ln>
              <a:effectLst/>
            </c:spPr>
            <c:extLst>
              <c:ext xmlns:c16="http://schemas.microsoft.com/office/drawing/2014/chart" uri="{C3380CC4-5D6E-409C-BE32-E72D297353CC}">
                <c16:uniqueId val="{00000031-9824-4EDC-8C34-B7DC228DB843}"/>
              </c:ext>
            </c:extLst>
          </c:dPt>
          <c:dPt>
            <c:idx val="9"/>
            <c:marker>
              <c:symbol val="none"/>
            </c:marker>
            <c:bubble3D val="0"/>
            <c:spPr>
              <a:ln w="28575" cap="rnd">
                <a:solidFill>
                  <a:schemeClr val="tx2"/>
                </a:solidFill>
                <a:prstDash val="dash"/>
                <a:round/>
              </a:ln>
              <a:effectLst/>
            </c:spPr>
            <c:extLst>
              <c:ext xmlns:c16="http://schemas.microsoft.com/office/drawing/2014/chart" uri="{C3380CC4-5D6E-409C-BE32-E72D297353CC}">
                <c16:uniqueId val="{00000033-9824-4EDC-8C34-B7DC228DB843}"/>
              </c:ext>
            </c:extLst>
          </c:dPt>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Sheet1!$E$8:$E$17</c:f>
              <c:numCache>
                <c:formatCode>"$"#,##0.00_);[Red]\("$"#,##0.00\)</c:formatCode>
                <c:ptCount val="10"/>
                <c:pt idx="0">
                  <c:v>2.7</c:v>
                </c:pt>
                <c:pt idx="1">
                  <c:v>2.8</c:v>
                </c:pt>
                <c:pt idx="2">
                  <c:v>2.9</c:v>
                </c:pt>
                <c:pt idx="3">
                  <c:v>3</c:v>
                </c:pt>
                <c:pt idx="4">
                  <c:v>2.8732599727308856</c:v>
                </c:pt>
                <c:pt idx="5">
                  <c:v>2.9838600459067268</c:v>
                </c:pt>
                <c:pt idx="6">
                  <c:v>3.0281005929064642</c:v>
                </c:pt>
                <c:pt idx="7">
                  <c:v>3.1104588000506626</c:v>
                </c:pt>
                <c:pt idx="8">
                  <c:v>3.2215466143381866</c:v>
                </c:pt>
                <c:pt idx="9">
                  <c:v>3.2770905214819481</c:v>
                </c:pt>
              </c:numCache>
              <c:extLst/>
            </c:numRef>
          </c:val>
          <c:smooth val="0"/>
          <c:extLst>
            <c:ext xmlns:c16="http://schemas.microsoft.com/office/drawing/2014/chart" uri="{C3380CC4-5D6E-409C-BE32-E72D297353CC}">
              <c16:uniqueId val="{00000034-9824-4EDC-8C34-B7DC228DB843}"/>
            </c:ext>
          </c:extLst>
        </c:ser>
        <c:ser>
          <c:idx val="4"/>
          <c:order val="4"/>
          <c:tx>
            <c:strRef>
              <c:f>Sheet1!$F$1</c:f>
              <c:strCache>
                <c:ptCount val="1"/>
                <c:pt idx="0">
                  <c:v>WL</c:v>
                </c:pt>
              </c:strCache>
            </c:strRef>
          </c:tx>
          <c:spPr>
            <a:ln w="28575" cap="rnd">
              <a:solidFill>
                <a:schemeClr val="accent5"/>
              </a:solidFill>
              <a:round/>
            </a:ln>
            <a:effectLst/>
          </c:spPr>
          <c:marker>
            <c:symbol val="none"/>
          </c:marker>
          <c:dPt>
            <c:idx val="5"/>
            <c:marker>
              <c:symbol val="none"/>
            </c:marker>
            <c:bubble3D val="0"/>
            <c:spPr>
              <a:ln w="28575" cap="rnd">
                <a:solidFill>
                  <a:schemeClr val="accent5"/>
                </a:solidFill>
                <a:prstDash val="solid"/>
                <a:round/>
              </a:ln>
              <a:effectLst/>
            </c:spPr>
            <c:extLst>
              <c:ext xmlns:c16="http://schemas.microsoft.com/office/drawing/2014/chart" uri="{C3380CC4-5D6E-409C-BE32-E72D297353CC}">
                <c16:uniqueId val="{00000036-9824-4EDC-8C34-B7DC228DB843}"/>
              </c:ext>
            </c:extLst>
          </c:dPt>
          <c:dPt>
            <c:idx val="6"/>
            <c:marker>
              <c:symbol val="none"/>
            </c:marker>
            <c:bubble3D val="0"/>
            <c:spPr>
              <a:ln w="28575" cap="rnd">
                <a:solidFill>
                  <a:schemeClr val="accent5"/>
                </a:solidFill>
                <a:prstDash val="dash"/>
                <a:round/>
              </a:ln>
              <a:effectLst/>
            </c:spPr>
            <c:extLst>
              <c:ext xmlns:c16="http://schemas.microsoft.com/office/drawing/2014/chart" uri="{C3380CC4-5D6E-409C-BE32-E72D297353CC}">
                <c16:uniqueId val="{00000038-9824-4EDC-8C34-B7DC228DB843}"/>
              </c:ext>
            </c:extLst>
          </c:dPt>
          <c:dPt>
            <c:idx val="7"/>
            <c:marker>
              <c:symbol val="none"/>
            </c:marker>
            <c:bubble3D val="0"/>
            <c:spPr>
              <a:ln w="28575" cap="rnd">
                <a:solidFill>
                  <a:schemeClr val="accent5"/>
                </a:solidFill>
                <a:prstDash val="dash"/>
                <a:round/>
              </a:ln>
              <a:effectLst/>
            </c:spPr>
            <c:extLst>
              <c:ext xmlns:c16="http://schemas.microsoft.com/office/drawing/2014/chart" uri="{C3380CC4-5D6E-409C-BE32-E72D297353CC}">
                <c16:uniqueId val="{0000003A-9824-4EDC-8C34-B7DC228DB843}"/>
              </c:ext>
            </c:extLst>
          </c:dPt>
          <c:dPt>
            <c:idx val="8"/>
            <c:marker>
              <c:symbol val="none"/>
            </c:marker>
            <c:bubble3D val="0"/>
            <c:spPr>
              <a:ln w="28575" cap="rnd">
                <a:solidFill>
                  <a:schemeClr val="accent5"/>
                </a:solidFill>
                <a:prstDash val="dash"/>
                <a:round/>
              </a:ln>
              <a:effectLst/>
            </c:spPr>
            <c:extLst>
              <c:ext xmlns:c16="http://schemas.microsoft.com/office/drawing/2014/chart" uri="{C3380CC4-5D6E-409C-BE32-E72D297353CC}">
                <c16:uniqueId val="{0000003C-9824-4EDC-8C34-B7DC228DB843}"/>
              </c:ext>
            </c:extLst>
          </c:dPt>
          <c:dPt>
            <c:idx val="9"/>
            <c:marker>
              <c:symbol val="none"/>
            </c:marker>
            <c:bubble3D val="0"/>
            <c:spPr>
              <a:ln w="28575" cap="rnd">
                <a:solidFill>
                  <a:schemeClr val="accent5"/>
                </a:solidFill>
                <a:prstDash val="dash"/>
                <a:round/>
              </a:ln>
              <a:effectLst/>
            </c:spPr>
            <c:extLst>
              <c:ext xmlns:c16="http://schemas.microsoft.com/office/drawing/2014/chart" uri="{C3380CC4-5D6E-409C-BE32-E72D297353CC}">
                <c16:uniqueId val="{0000003E-9824-4EDC-8C34-B7DC228DB843}"/>
              </c:ext>
            </c:extLst>
          </c:dPt>
          <c:cat>
            <c:strRef>
              <c:f>Sheet1!$A$8:$A$17</c:f>
              <c:strCache>
                <c:ptCount val="10"/>
                <c:pt idx="0">
                  <c:v>2018</c:v>
                </c:pt>
                <c:pt idx="1">
                  <c:v>2019</c:v>
                </c:pt>
                <c:pt idx="2">
                  <c:v>2020</c:v>
                </c:pt>
                <c:pt idx="3">
                  <c:v>2021</c:v>
                </c:pt>
                <c:pt idx="4">
                  <c:v>2022</c:v>
                </c:pt>
                <c:pt idx="5">
                  <c:v>2023</c:v>
                </c:pt>
                <c:pt idx="6">
                  <c:v>2024(F)</c:v>
                </c:pt>
                <c:pt idx="7">
                  <c:v>2025(F)</c:v>
                </c:pt>
                <c:pt idx="8">
                  <c:v>2026(F)</c:v>
                </c:pt>
                <c:pt idx="9">
                  <c:v>2027(F)</c:v>
                </c:pt>
              </c:strCache>
              <c:extLst/>
            </c:strRef>
          </c:cat>
          <c:val>
            <c:numRef>
              <c:f>Sheet1!$F$8:$F$17</c:f>
              <c:numCache>
                <c:formatCode>"$"#,##0.00_);[Red]\("$"#,##0.00\)</c:formatCode>
                <c:ptCount val="10"/>
                <c:pt idx="0">
                  <c:v>5.2</c:v>
                </c:pt>
                <c:pt idx="1">
                  <c:v>5.2</c:v>
                </c:pt>
                <c:pt idx="2">
                  <c:v>5.3</c:v>
                </c:pt>
                <c:pt idx="3">
                  <c:v>6.1</c:v>
                </c:pt>
                <c:pt idx="4">
                  <c:v>6.026335690978331</c:v>
                </c:pt>
                <c:pt idx="5">
                  <c:v>6.0409414114746776</c:v>
                </c:pt>
                <c:pt idx="6">
                  <c:v>5.8668668299737883</c:v>
                </c:pt>
                <c:pt idx="7">
                  <c:v>6.0261520178213663</c:v>
                </c:pt>
                <c:pt idx="8">
                  <c:v>6.1980243234089647</c:v>
                </c:pt>
                <c:pt idx="9">
                  <c:v>6.4567983565408555</c:v>
                </c:pt>
              </c:numCache>
              <c:extLst/>
            </c:numRef>
          </c:val>
          <c:smooth val="0"/>
          <c:extLst>
            <c:ext xmlns:c16="http://schemas.microsoft.com/office/drawing/2014/chart" uri="{C3380CC4-5D6E-409C-BE32-E72D297353CC}">
              <c16:uniqueId val="{0000003F-9824-4EDC-8C34-B7DC228DB843}"/>
            </c:ext>
          </c:extLst>
        </c:ser>
        <c:dLbls>
          <c:showLegendKey val="0"/>
          <c:showVal val="0"/>
          <c:showCatName val="0"/>
          <c:showSerName val="0"/>
          <c:showPercent val="0"/>
          <c:showBubbleSize val="0"/>
        </c:dLbls>
        <c:marker val="1"/>
        <c:smooth val="0"/>
        <c:axId val="325686911"/>
        <c:axId val="279099519"/>
        <c:extLst/>
      </c:lineChart>
      <c:catAx>
        <c:axId val="325686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crossAx val="279099519"/>
        <c:crosses val="autoZero"/>
        <c:auto val="1"/>
        <c:lblAlgn val="ctr"/>
        <c:lblOffset val="100"/>
        <c:noMultiLvlLbl val="0"/>
      </c:catAx>
      <c:valAx>
        <c:axId val="2790995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686911"/>
        <c:crosses val="autoZero"/>
        <c:crossBetween val="between"/>
      </c:valAx>
      <c:valAx>
        <c:axId val="393064880"/>
        <c:scaling>
          <c:orientation val="minMax"/>
          <c:max val="18"/>
        </c:scaling>
        <c:delete val="0"/>
        <c:axPos val="r"/>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ptos" panose="020B0004020202020204" pitchFamily="34" charset="0"/>
                <a:ea typeface="+mn-ea"/>
                <a:cs typeface="+mn-cs"/>
              </a:defRPr>
            </a:pPr>
            <a:endParaRPr lang="en-US"/>
          </a:p>
        </c:txPr>
        <c:crossAx val="393082160"/>
        <c:crosses val="max"/>
        <c:crossBetween val="between"/>
      </c:valAx>
      <c:catAx>
        <c:axId val="393082160"/>
        <c:scaling>
          <c:orientation val="minMax"/>
        </c:scaling>
        <c:delete val="1"/>
        <c:axPos val="b"/>
        <c:numFmt formatCode="General" sourceLinked="1"/>
        <c:majorTickMark val="out"/>
        <c:minorTickMark val="none"/>
        <c:tickLblPos val="nextTo"/>
        <c:crossAx val="393064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tx2"/>
            </a:solidFill>
            <a:ln>
              <a:noFill/>
            </a:ln>
            <a:effectLst/>
          </c:spPr>
          <c:invertIfNegative val="0"/>
          <c:dPt>
            <c:idx val="18"/>
            <c:invertIfNegative val="0"/>
            <c:bubble3D val="0"/>
            <c:spPr>
              <a:solidFill>
                <a:schemeClr val="tx2"/>
              </a:solidFill>
              <a:ln w="25400">
                <a:solidFill>
                  <a:schemeClr val="accent4"/>
                </a:solidFill>
              </a:ln>
              <a:effectLst/>
            </c:spPr>
            <c:extLst>
              <c:ext xmlns:c16="http://schemas.microsoft.com/office/drawing/2014/chart" uri="{C3380CC4-5D6E-409C-BE32-E72D297353CC}">
                <c16:uniqueId val="{00000001-5616-4289-A6EB-72FA5B18E7EF}"/>
              </c:ext>
            </c:extLst>
          </c:dPt>
          <c:dLbls>
            <c:dLbl>
              <c:idx val="0"/>
              <c:layout>
                <c:manualLayout>
                  <c:x val="-5.9217177591900855E-18"/>
                  <c:y val="4.630422252857360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0-4B1E-83AC-1A01C5E173F9}"/>
                </c:ext>
              </c:extLst>
            </c:dLbl>
            <c:dLbl>
              <c:idx val="1"/>
              <c:layout>
                <c:manualLayout>
                  <c:x val="1.1660172623806015E-3"/>
                  <c:y val="6.76541565256661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59-4237-BABD-834A6E2695E7}"/>
                </c:ext>
              </c:extLst>
            </c:dLbl>
            <c:dLbl>
              <c:idx val="3"/>
              <c:layout>
                <c:manualLayout>
                  <c:x val="-1.1660172623806015E-3"/>
                  <c:y val="6.76541565256661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59-4237-BABD-834A6E2695E7}"/>
                </c:ext>
              </c:extLst>
            </c:dLbl>
            <c:dLbl>
              <c:idx val="6"/>
              <c:layout>
                <c:manualLayout>
                  <c:x val="2.33203452476111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8F-4FAF-B603-537B88C85C02}"/>
                </c:ext>
              </c:extLst>
            </c:dLbl>
            <c:dLbl>
              <c:idx val="7"/>
              <c:layout>
                <c:manualLayout>
                  <c:x val="9.6109202382673961E-4"/>
                  <c:y val="5.815594208068842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326426624415832E-2"/>
                      <c:h val="4.177172837704983E-2"/>
                    </c:manualLayout>
                  </c15:layout>
                </c:ext>
                <c:ext xmlns:c16="http://schemas.microsoft.com/office/drawing/2014/chart" uri="{C3380CC4-5D6E-409C-BE32-E72D297353CC}">
                  <c16:uniqueId val="{00000000-ED59-4237-BABD-834A6E2695E7}"/>
                </c:ext>
              </c:extLst>
            </c:dLbl>
            <c:dLbl>
              <c:idx val="15"/>
              <c:layout>
                <c:manualLayout>
                  <c:x val="0"/>
                  <c:y val="6.68478599889778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54-49BB-AA94-CBC4BA654EBB}"/>
                </c:ext>
              </c:extLst>
            </c:dLbl>
            <c:dLbl>
              <c:idx val="16"/>
              <c:layout>
                <c:manualLayout>
                  <c:x val="0"/>
                  <c:y val="2.324804496288982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7F-41DA-9AB0-6354E2426D22}"/>
                </c:ext>
              </c:extLst>
            </c:dLbl>
            <c:dLbl>
              <c:idx val="18"/>
              <c:delete val="1"/>
              <c:extLst>
                <c:ext xmlns:c15="http://schemas.microsoft.com/office/drawing/2012/chart" uri="{CE6537A1-D6FC-4f65-9D91-7224C49458BB}"/>
                <c:ext xmlns:c16="http://schemas.microsoft.com/office/drawing/2014/chart" uri="{C3380CC4-5D6E-409C-BE32-E72D297353CC}">
                  <c16:uniqueId val="{00000001-5616-4289-A6EB-72FA5B18E7EF}"/>
                </c:ext>
              </c:extLst>
            </c:dLbl>
            <c:dLbl>
              <c:idx val="19"/>
              <c:layout>
                <c:manualLayout>
                  <c:x val="1.1660172623806015E-3"/>
                  <c:y val="6.68478599889777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61-4197-8359-D18E43FED92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-0.01</c:v>
                </c:pt>
                <c:pt idx="1">
                  <c:v>0.02</c:v>
                </c:pt>
                <c:pt idx="2">
                  <c:v>7.0000000000000007E-2</c:v>
                </c:pt>
                <c:pt idx="3">
                  <c:v>0.02</c:v>
                </c:pt>
                <c:pt idx="4">
                  <c:v>0.1</c:v>
                </c:pt>
                <c:pt idx="5">
                  <c:v>0.06</c:v>
                </c:pt>
                <c:pt idx="6">
                  <c:v>0</c:v>
                </c:pt>
                <c:pt idx="7">
                  <c:v>0.02</c:v>
                </c:pt>
                <c:pt idx="8">
                  <c:v>-7.0000000000000007E-2</c:v>
                </c:pt>
                <c:pt idx="9">
                  <c:v>-0.11</c:v>
                </c:pt>
                <c:pt idx="10">
                  <c:v>-0.12</c:v>
                </c:pt>
                <c:pt idx="11">
                  <c:v>-0.1</c:v>
                </c:pt>
                <c:pt idx="12">
                  <c:v>0.04</c:v>
                </c:pt>
                <c:pt idx="13">
                  <c:v>0.04</c:v>
                </c:pt>
                <c:pt idx="14">
                  <c:v>0.05</c:v>
                </c:pt>
                <c:pt idx="15">
                  <c:v>0.02</c:v>
                </c:pt>
                <c:pt idx="16">
                  <c:v>-0.01</c:v>
                </c:pt>
                <c:pt idx="17">
                  <c:v>0</c:v>
                </c:pt>
                <c:pt idx="18">
                  <c:v>0</c:v>
                </c:pt>
                <c:pt idx="19">
                  <c:v>0.02</c:v>
                </c:pt>
              </c:numCache>
            </c:numRef>
          </c:val>
          <c:extLst>
            <c:ext xmlns:c16="http://schemas.microsoft.com/office/drawing/2014/chart" uri="{C3380CC4-5D6E-409C-BE32-E72D297353CC}">
              <c16:uniqueId val="{00000002-CF89-44D5-9D29-BFD84D12B423}"/>
            </c:ext>
          </c:extLst>
        </c:ser>
        <c:dLbls>
          <c:dLblPos val="outEnd"/>
          <c:showLegendKey val="0"/>
          <c:showVal val="1"/>
          <c:showCatName val="0"/>
          <c:showSerName val="0"/>
          <c:showPercent val="0"/>
          <c:showBubbleSize val="0"/>
        </c:dLbls>
        <c:gapWidth val="2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ptos" panose="020B0004020202020204" pitchFamily="34" charset="0"/>
                <a:ea typeface="+mn-ea"/>
                <a:cs typeface="+mn-cs"/>
              </a:defRPr>
            </a:pPr>
            <a:r>
              <a:rPr lang="en-US" dirty="0">
                <a:solidFill>
                  <a:schemeClr val="tx1"/>
                </a:solidFill>
                <a:latin typeface="Aptos" panose="020B0004020202020204" pitchFamily="34" charset="0"/>
              </a:rPr>
              <a:t>Annualized Premium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doughnutChart>
        <c:varyColors val="1"/>
        <c:ser>
          <c:idx val="0"/>
          <c:order val="0"/>
          <c:tx>
            <c:strRef>
              <c:f>Sheet1!$B$1</c:f>
              <c:strCache>
                <c:ptCount val="1"/>
                <c:pt idx="0">
                  <c:v>Market Share By Product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168-49D4-A66C-676D12E2FF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168-49D4-A66C-676D12E2FF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168-49D4-A66C-676D12E2FF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7168-49D4-A66C-676D12E2FF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7168-49D4-A66C-676D12E2FF5A}"/>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7168-49D4-A66C-676D12E2FF5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7168-49D4-A66C-676D12E2FF5A}"/>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7168-49D4-A66C-676D12E2FF5A}"/>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7168-49D4-A66C-676D12E2FF5A}"/>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7168-49D4-A66C-676D12E2FF5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Fixed Universal Life</c:v>
                </c:pt>
                <c:pt idx="1">
                  <c:v>Indexed Universal Life</c:v>
                </c:pt>
                <c:pt idx="2">
                  <c:v>Variable Universal Life</c:v>
                </c:pt>
                <c:pt idx="3">
                  <c:v>Term</c:v>
                </c:pt>
                <c:pt idx="4">
                  <c:v>Whole Life</c:v>
                </c:pt>
              </c:strCache>
            </c:strRef>
          </c:cat>
          <c:val>
            <c:numRef>
              <c:f>Sheet1!$B$2:$B$6</c:f>
              <c:numCache>
                <c:formatCode>0%</c:formatCode>
                <c:ptCount val="5"/>
                <c:pt idx="0">
                  <c:v>7.0000000000000007E-2</c:v>
                </c:pt>
                <c:pt idx="1">
                  <c:v>0.23</c:v>
                </c:pt>
                <c:pt idx="2">
                  <c:v>0.15</c:v>
                </c:pt>
                <c:pt idx="3">
                  <c:v>0.19</c:v>
                </c:pt>
                <c:pt idx="4">
                  <c:v>0.36</c:v>
                </c:pt>
              </c:numCache>
            </c:numRef>
          </c:val>
          <c:extLst>
            <c:ext xmlns:c16="http://schemas.microsoft.com/office/drawing/2014/chart" uri="{C3380CC4-5D6E-409C-BE32-E72D297353CC}">
              <c16:uniqueId val="{00000000-7168-49D4-A66C-676D12E2FF5A}"/>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b"/>
      <c:layout>
        <c:manualLayout>
          <c:xMode val="edge"/>
          <c:yMode val="edge"/>
          <c:x val="5.7359041057367832E-2"/>
          <c:y val="0.81486539181098705"/>
          <c:w val="0.93789658826128874"/>
          <c:h val="0.170013671557775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ptos" panose="020B0004020202020204" pitchFamily="34" charset="0"/>
                <a:ea typeface="+mn-ea"/>
                <a:cs typeface="+mn-cs"/>
              </a:defRPr>
            </a:pPr>
            <a:r>
              <a:rPr lang="en-US" dirty="0">
                <a:solidFill>
                  <a:schemeClr val="tx1"/>
                </a:solidFill>
                <a:latin typeface="Aptos" panose="020B0004020202020204" pitchFamily="34" charset="0"/>
              </a:rPr>
              <a:t>Policy 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doughnutChart>
        <c:varyColors val="1"/>
        <c:ser>
          <c:idx val="0"/>
          <c:order val="0"/>
          <c:tx>
            <c:strRef>
              <c:f>Sheet1!$B$1</c:f>
              <c:strCache>
                <c:ptCount val="1"/>
                <c:pt idx="0">
                  <c:v>Market Share By Product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4D-4AAE-81B9-9A8DC4280B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4D-4AAE-81B9-9A8DC4280B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4D-4AAE-81B9-9A8DC4280B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4D-4AAE-81B9-9A8DC4280BF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4D-4AAE-81B9-9A8DC4280BF8}"/>
              </c:ext>
            </c:extLst>
          </c:dPt>
          <c:dLbls>
            <c:dLbl>
              <c:idx val="0"/>
              <c:layout>
                <c:manualLayout>
                  <c:x val="3.5172539306994155E-2"/>
                  <c:y val="-0.1144365027213586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4D-4AAE-81B9-9A8DC4280BF8}"/>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B34D-4AAE-81B9-9A8DC4280BF8}"/>
                </c:ext>
              </c:extLst>
            </c:dLbl>
            <c:dLbl>
              <c:idx val="2"/>
              <c:layout>
                <c:manualLayout>
                  <c:x val="0.13817783299176273"/>
                  <c:y val="-5.435733879264533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4D-4AAE-81B9-9A8DC4280BF8}"/>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B34D-4AAE-81B9-9A8DC4280BF8}"/>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B34D-4AAE-81B9-9A8DC4280BF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Fixed Universal Life</c:v>
                </c:pt>
                <c:pt idx="1">
                  <c:v>Indexed Universal Life</c:v>
                </c:pt>
                <c:pt idx="2">
                  <c:v>Variable Universal Life</c:v>
                </c:pt>
                <c:pt idx="3">
                  <c:v>Term</c:v>
                </c:pt>
                <c:pt idx="4">
                  <c:v>Whole Life</c:v>
                </c:pt>
              </c:strCache>
            </c:strRef>
          </c:cat>
          <c:val>
            <c:numRef>
              <c:f>Sheet1!$B$2:$B$6</c:f>
              <c:numCache>
                <c:formatCode>0%</c:formatCode>
                <c:ptCount val="5"/>
                <c:pt idx="0">
                  <c:v>0.04</c:v>
                </c:pt>
                <c:pt idx="1">
                  <c:v>0.12</c:v>
                </c:pt>
                <c:pt idx="2">
                  <c:v>0.02</c:v>
                </c:pt>
                <c:pt idx="3">
                  <c:v>0.4</c:v>
                </c:pt>
                <c:pt idx="4">
                  <c:v>0.42</c:v>
                </c:pt>
              </c:numCache>
            </c:numRef>
          </c:val>
          <c:extLst>
            <c:ext xmlns:c16="http://schemas.microsoft.com/office/drawing/2014/chart" uri="{C3380CC4-5D6E-409C-BE32-E72D297353CC}">
              <c16:uniqueId val="{0000000A-B34D-4AAE-81B9-9A8DC4280BF8}"/>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b"/>
      <c:layout>
        <c:manualLayout>
          <c:xMode val="edge"/>
          <c:yMode val="edge"/>
          <c:x val="5.7359041057367832E-2"/>
          <c:y val="0.81486539181098705"/>
          <c:w val="0.93789658826128874"/>
          <c:h val="0.170013671557775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64190529482881664"/>
        </c:manualLayout>
      </c:layout>
      <c:barChart>
        <c:barDir val="col"/>
        <c:grouping val="clustered"/>
        <c:varyColors val="0"/>
        <c:ser>
          <c:idx val="0"/>
          <c:order val="0"/>
          <c:tx>
            <c:strRef>
              <c:f>Sheet1!$C$4</c:f>
              <c:strCache>
                <c:ptCount val="1"/>
                <c:pt idx="0">
                  <c:v>Total</c:v>
                </c:pt>
              </c:strCache>
            </c:strRef>
          </c:tx>
          <c:spPr>
            <a:solidFill>
              <a:srgbClr val="007B4E"/>
            </a:solidFill>
            <a:ln>
              <a:noFill/>
            </a:ln>
            <a:effectLst/>
          </c:spPr>
          <c:invertIfNegative val="0"/>
          <c:dPt>
            <c:idx val="18"/>
            <c:invertIfNegative val="0"/>
            <c:bubble3D val="0"/>
            <c:spPr>
              <a:solidFill>
                <a:srgbClr val="007B4E"/>
              </a:solidFill>
              <a:ln w="57150">
                <a:noFill/>
              </a:ln>
              <a:effectLst/>
            </c:spPr>
            <c:extLst>
              <c:ext xmlns:c16="http://schemas.microsoft.com/office/drawing/2014/chart" uri="{C3380CC4-5D6E-409C-BE32-E72D297353CC}">
                <c16:uniqueId val="{00000001-A11C-42EE-A520-30A3CA3C17FE}"/>
              </c:ext>
            </c:extLst>
          </c:dPt>
          <c:dPt>
            <c:idx val="19"/>
            <c:invertIfNegative val="0"/>
            <c:bubble3D val="0"/>
            <c:spPr>
              <a:solidFill>
                <a:srgbClr val="007B4E"/>
              </a:solidFill>
              <a:ln w="57150">
                <a:solidFill>
                  <a:srgbClr val="DAAA00"/>
                </a:solidFill>
              </a:ln>
              <a:effectLst/>
            </c:spPr>
            <c:extLst>
              <c:ext xmlns:c16="http://schemas.microsoft.com/office/drawing/2014/chart" uri="{C3380CC4-5D6E-409C-BE32-E72D297353CC}">
                <c16:uniqueId val="{00000000-6E8F-4472-BFB9-7914146ED196}"/>
              </c:ext>
            </c:extLst>
          </c:dPt>
          <c:dLbls>
            <c:dLbl>
              <c:idx val="18"/>
              <c:delete val="1"/>
              <c:extLst>
                <c:ext xmlns:c15="http://schemas.microsoft.com/office/drawing/2012/chart" uri="{CE6537A1-D6FC-4f65-9D91-7224C49458BB}"/>
                <c:ext xmlns:c16="http://schemas.microsoft.com/office/drawing/2014/chart" uri="{C3380CC4-5D6E-409C-BE32-E72D297353CC}">
                  <c16:uniqueId val="{00000001-A11C-42EE-A520-30A3CA3C17FE}"/>
                </c:ext>
              </c:extLst>
            </c:dLbl>
            <c:dLbl>
              <c:idx val="19"/>
              <c:layout>
                <c:manualLayout>
                  <c:x val="-3.3554198044098496E-3"/>
                  <c:y val="-5.6166515446140894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r>
                      <a:rPr lang="en-US" sz="1600" dirty="0">
                        <a:solidFill>
                          <a:schemeClr val="tx1"/>
                        </a:solidFill>
                        <a:latin typeface="Aptos" panose="020B0004020202020204" pitchFamily="34" charset="0"/>
                      </a:rPr>
                      <a:t>$</a:t>
                    </a:r>
                    <a:fld id="{6F52B921-4995-4779-81BA-77CBB9C283F4}" type="VALUE">
                      <a:rPr lang="en-US" sz="1600" smtClean="0">
                        <a:solidFill>
                          <a:schemeClr val="tx1"/>
                        </a:solidFill>
                        <a:latin typeface="Aptos" panose="020B0004020202020204" pitchFamily="34" charset="0"/>
                      </a:rPr>
                      <a:pPr>
                        <a:defRPr sz="1600" b="1">
                          <a:latin typeface="Aptos" panose="020B0004020202020204" pitchFamily="34" charset="0"/>
                        </a:defRPr>
                      </a:pPr>
                      <a:t>[VALUE]</a:t>
                    </a:fld>
                    <a:r>
                      <a:rPr lang="en-US" sz="1600" dirty="0">
                        <a:solidFill>
                          <a:schemeClr val="tx1"/>
                        </a:solidFill>
                        <a:latin typeface="Aptos" panose="020B0004020202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8F-4472-BFB9-7914146ED19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189.27733570482695</c:v>
                </c:pt>
                <c:pt idx="1">
                  <c:v>199.63778789692788</c:v>
                </c:pt>
                <c:pt idx="2">
                  <c:v>215.84783265513752</c:v>
                </c:pt>
                <c:pt idx="3">
                  <c:v>334.98592275004842</c:v>
                </c:pt>
                <c:pt idx="4">
                  <c:v>295.26859209715457</c:v>
                </c:pt>
                <c:pt idx="5">
                  <c:v>347.3075491718231</c:v>
                </c:pt>
                <c:pt idx="6">
                  <c:v>435.71231538719258</c:v>
                </c:pt>
                <c:pt idx="7">
                  <c:v>552.89467550766619</c:v>
                </c:pt>
                <c:pt idx="8">
                  <c:v>440.95972524131912</c:v>
                </c:pt>
                <c:pt idx="9">
                  <c:v>464.21140663617342</c:v>
                </c:pt>
                <c:pt idx="10">
                  <c:v>386.53726284555455</c:v>
                </c:pt>
                <c:pt idx="11">
                  <c:v>484.7871794786916</c:v>
                </c:pt>
                <c:pt idx="12">
                  <c:v>414.78491474123314</c:v>
                </c:pt>
                <c:pt idx="13">
                  <c:v>482.25024261457679</c:v>
                </c:pt>
                <c:pt idx="14">
                  <c:v>472.57765204020706</c:v>
                </c:pt>
                <c:pt idx="15">
                  <c:v>541.85803719066496</c:v>
                </c:pt>
                <c:pt idx="16">
                  <c:v>398.15203966010966</c:v>
                </c:pt>
                <c:pt idx="17">
                  <c:v>531.82556755535529</c:v>
                </c:pt>
                <c:pt idx="18">
                  <c:v>667.9412533936287</c:v>
                </c:pt>
                <c:pt idx="19">
                  <c:v>845</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rgbClr val="4298BE"/>
            </a:solidFill>
            <a:ln w="57150">
              <a:noFill/>
            </a:ln>
            <a:effectLst/>
          </c:spPr>
          <c:invertIfNegative val="0"/>
          <c:dPt>
            <c:idx val="18"/>
            <c:invertIfNegative val="0"/>
            <c:bubble3D val="0"/>
            <c:spPr>
              <a:solidFill>
                <a:srgbClr val="4298BE"/>
              </a:solidFill>
              <a:ln w="57150">
                <a:noFill/>
              </a:ln>
              <a:effectLst/>
            </c:spPr>
            <c:extLst>
              <c:ext xmlns:c16="http://schemas.microsoft.com/office/drawing/2014/chart" uri="{C3380CC4-5D6E-409C-BE32-E72D297353CC}">
                <c16:uniqueId val="{00000001-E239-48F6-A2E5-5DF45AA7CC71}"/>
              </c:ext>
            </c:extLst>
          </c:dPt>
          <c:dPt>
            <c:idx val="19"/>
            <c:invertIfNegative val="0"/>
            <c:bubble3D val="0"/>
            <c:spPr>
              <a:solidFill>
                <a:srgbClr val="4298BE"/>
              </a:solidFill>
              <a:ln w="57150">
                <a:solidFill>
                  <a:srgbClr val="DAAA00"/>
                </a:solidFill>
              </a:ln>
              <a:effectLst/>
            </c:spPr>
            <c:extLst>
              <c:ext xmlns:c16="http://schemas.microsoft.com/office/drawing/2014/chart" uri="{C3380CC4-5D6E-409C-BE32-E72D297353CC}">
                <c16:uniqueId val="{00000000-EF3B-4979-821C-E87BA102A271}"/>
              </c:ext>
            </c:extLst>
          </c:dPt>
          <c:dLbls>
            <c:dLbl>
              <c:idx val="18"/>
              <c:tx>
                <c:rich>
                  <a:bodyPr/>
                  <a:lstStyle/>
                  <a:p>
                    <a:r>
                      <a:rPr lang="en-US" sz="1400" dirty="0">
                        <a:solidFill>
                          <a:schemeClr val="bg1"/>
                        </a:solidFill>
                      </a:rPr>
                      <a:t>882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39-48F6-A2E5-5DF45AA7CC71}"/>
                </c:ext>
              </c:extLst>
            </c:dLbl>
            <c:dLbl>
              <c:idx val="19"/>
              <c:layout>
                <c:manualLayout>
                  <c:x val="0"/>
                  <c:y val="-1.21855180542731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r>
                      <a:rPr lang="en-US" sz="1600" dirty="0">
                        <a:solidFill>
                          <a:schemeClr val="tx1"/>
                        </a:solidFill>
                        <a:latin typeface="Aptos" panose="020B0004020202020204" pitchFamily="34" charset="0"/>
                      </a:rPr>
                      <a:t>$</a:t>
                    </a:r>
                    <a:fld id="{62F7233D-9E10-4A0D-A400-94535E413C77}" type="VALUE">
                      <a:rPr lang="en-US" sz="1600" smtClean="0">
                        <a:solidFill>
                          <a:schemeClr val="tx1"/>
                        </a:solidFill>
                        <a:latin typeface="Aptos" panose="020B0004020202020204" pitchFamily="34" charset="0"/>
                      </a:rPr>
                      <a:pPr>
                        <a:defRPr sz="1600" b="1">
                          <a:latin typeface="Aptos" panose="020B0004020202020204" pitchFamily="34" charset="0"/>
                        </a:defRPr>
                      </a:pPr>
                      <a:t>[VALUE]</a:t>
                    </a:fld>
                    <a:r>
                      <a:rPr lang="en-US" sz="1600" dirty="0">
                        <a:solidFill>
                          <a:schemeClr val="tx1"/>
                        </a:solidFill>
                        <a:latin typeface="Aptos" panose="020B0004020202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3B-4979-821C-E87BA102A2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637.99006888902659</c:v>
                </c:pt>
                <c:pt idx="1">
                  <c:v>642.04000833827388</c:v>
                </c:pt>
                <c:pt idx="2">
                  <c:v>714.78610987118202</c:v>
                </c:pt>
                <c:pt idx="3">
                  <c:v>845.43947427122021</c:v>
                </c:pt>
                <c:pt idx="4">
                  <c:v>719.68569169804346</c:v>
                </c:pt>
                <c:pt idx="5">
                  <c:v>766.33724869174318</c:v>
                </c:pt>
                <c:pt idx="6">
                  <c:v>858.89711509132928</c:v>
                </c:pt>
                <c:pt idx="7">
                  <c:v>1083.878350257246</c:v>
                </c:pt>
                <c:pt idx="8">
                  <c:v>1001.3346216458687</c:v>
                </c:pt>
                <c:pt idx="9">
                  <c:v>970.16704925760848</c:v>
                </c:pt>
                <c:pt idx="10">
                  <c:v>879.07315690310088</c:v>
                </c:pt>
                <c:pt idx="11">
                  <c:v>1033.6712910114513</c:v>
                </c:pt>
                <c:pt idx="12">
                  <c:v>843.47817409047207</c:v>
                </c:pt>
                <c:pt idx="13">
                  <c:v>911.14142771597426</c:v>
                </c:pt>
                <c:pt idx="14">
                  <c:v>865.16079894527957</c:v>
                </c:pt>
                <c:pt idx="15">
                  <c:v>1040.8449131697164</c:v>
                </c:pt>
                <c:pt idx="16">
                  <c:v>863.13121554678014</c:v>
                </c:pt>
                <c:pt idx="17">
                  <c:v>907.40574786233879</c:v>
                </c:pt>
                <c:pt idx="18">
                  <c:v>882.3774988442907</c:v>
                </c:pt>
                <c:pt idx="19">
                  <c:v>1145</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24"/>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tx2"/>
            </a:solidFill>
            <a:ln>
              <a:noFill/>
            </a:ln>
            <a:effectLst/>
          </c:spPr>
          <c:invertIfNegative val="0"/>
          <c:dPt>
            <c:idx val="18"/>
            <c:invertIfNegative val="0"/>
            <c:bubble3D val="0"/>
            <c:spPr>
              <a:solidFill>
                <a:schemeClr val="tx2"/>
              </a:solidFill>
              <a:ln w="57150">
                <a:noFill/>
              </a:ln>
              <a:effectLst/>
            </c:spPr>
            <c:extLst>
              <c:ext xmlns:c16="http://schemas.microsoft.com/office/drawing/2014/chart" uri="{C3380CC4-5D6E-409C-BE32-E72D297353CC}">
                <c16:uniqueId val="{00000001-F415-4D2F-A910-97FBED68DB50}"/>
              </c:ext>
            </c:extLst>
          </c:dPt>
          <c:dPt>
            <c:idx val="19"/>
            <c:invertIfNegative val="0"/>
            <c:bubble3D val="0"/>
            <c:spPr>
              <a:solidFill>
                <a:schemeClr val="tx2"/>
              </a:solidFill>
              <a:ln w="57150">
                <a:solidFill>
                  <a:srgbClr val="DAAA00"/>
                </a:solidFill>
              </a:ln>
              <a:effectLst/>
            </c:spPr>
            <c:extLst>
              <c:ext xmlns:c16="http://schemas.microsoft.com/office/drawing/2014/chart" uri="{C3380CC4-5D6E-409C-BE32-E72D297353CC}">
                <c16:uniqueId val="{00000000-B6C5-412B-A1E2-5E02A9BC5B8C}"/>
              </c:ext>
            </c:extLst>
          </c:dPt>
          <c:dLbls>
            <c:dLbl>
              <c:idx val="18"/>
              <c:delete val="1"/>
              <c:extLst>
                <c:ext xmlns:c15="http://schemas.microsoft.com/office/drawing/2012/chart" uri="{CE6537A1-D6FC-4f65-9D91-7224C49458BB}"/>
                <c:ext xmlns:c16="http://schemas.microsoft.com/office/drawing/2014/chart" uri="{C3380CC4-5D6E-409C-BE32-E72D297353CC}">
                  <c16:uniqueId val="{00000001-F415-4D2F-A910-97FBED68DB50}"/>
                </c:ext>
              </c:extLst>
            </c:dLbl>
            <c:dLbl>
              <c:idx val="19"/>
              <c:layout>
                <c:manualLayout>
                  <c:x val="0"/>
                  <c:y val="3.1514140295493451E-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r>
                      <a:rPr lang="en-US" sz="1600" dirty="0">
                        <a:solidFill>
                          <a:schemeClr val="tx1"/>
                        </a:solidFill>
                        <a:latin typeface="Aptos" panose="020B0004020202020204" pitchFamily="34" charset="0"/>
                      </a:rPr>
                      <a:t>$</a:t>
                    </a:r>
                    <a:fld id="{47A10F19-E382-4BF1-9709-15D2878825C8}" type="VALUE">
                      <a:rPr lang="en-US" sz="1600" smtClean="0">
                        <a:solidFill>
                          <a:schemeClr val="tx1"/>
                        </a:solidFill>
                        <a:latin typeface="Aptos" panose="020B0004020202020204" pitchFamily="34" charset="0"/>
                      </a:rPr>
                      <a:pPr>
                        <a:defRPr sz="1600" b="1">
                          <a:latin typeface="Aptos" panose="020B0004020202020204" pitchFamily="34" charset="0"/>
                        </a:defRPr>
                      </a:pPr>
                      <a:t>[VALUE]</a:t>
                    </a:fld>
                    <a:r>
                      <a:rPr lang="en-US" sz="1600" dirty="0">
                        <a:solidFill>
                          <a:schemeClr val="tx1"/>
                        </a:solidFill>
                        <a:latin typeface="Aptos" panose="020B0004020202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C5-412B-A1E2-5E02A9BC5B8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306.60646400885076</c:v>
                </c:pt>
                <c:pt idx="1">
                  <c:v>288.07742576594984</c:v>
                </c:pt>
                <c:pt idx="2">
                  <c:v>261.40415515670395</c:v>
                </c:pt>
                <c:pt idx="3">
                  <c:v>259.75629491137346</c:v>
                </c:pt>
                <c:pt idx="4">
                  <c:v>277.42937249715771</c:v>
                </c:pt>
                <c:pt idx="5">
                  <c:v>313.70595554250173</c:v>
                </c:pt>
                <c:pt idx="6">
                  <c:v>299.33584898566488</c:v>
                </c:pt>
                <c:pt idx="7">
                  <c:v>360.72970739013778</c:v>
                </c:pt>
                <c:pt idx="8">
                  <c:v>279.65684278437698</c:v>
                </c:pt>
                <c:pt idx="9">
                  <c:v>259.30035148928317</c:v>
                </c:pt>
                <c:pt idx="10">
                  <c:v>216.54272036549156</c:v>
                </c:pt>
                <c:pt idx="11">
                  <c:v>242.36108039236231</c:v>
                </c:pt>
                <c:pt idx="12">
                  <c:v>227.63213493352615</c:v>
                </c:pt>
                <c:pt idx="13">
                  <c:v>264.50440707240875</c:v>
                </c:pt>
                <c:pt idx="14">
                  <c:v>234.80208937169988</c:v>
                </c:pt>
                <c:pt idx="15">
                  <c:v>276.27423569186766</c:v>
                </c:pt>
                <c:pt idx="16">
                  <c:v>253.55943510245481</c:v>
                </c:pt>
                <c:pt idx="17">
                  <c:v>274.13236748984446</c:v>
                </c:pt>
                <c:pt idx="18">
                  <c:v>260.37203690427799</c:v>
                </c:pt>
                <c:pt idx="19">
                  <c:v>274</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52"/>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37600200571171E-2"/>
          <c:y val="1.2939535592498374E-2"/>
          <c:w val="0.92832191370852346"/>
          <c:h val="0.65307346677235834"/>
        </c:manualLayout>
      </c:layout>
      <c:stockChart>
        <c:ser>
          <c:idx val="0"/>
          <c:order val="0"/>
          <c:tx>
            <c:strRef>
              <c:f>Sheet1!$B$1</c:f>
              <c:strCache>
                <c:ptCount val="1"/>
                <c:pt idx="0">
                  <c:v>MAXIMUM</c:v>
                </c:pt>
              </c:strCache>
            </c:strRef>
          </c:tx>
          <c:spPr>
            <a:ln w="25400" cap="rnd">
              <a:noFill/>
              <a:round/>
            </a:ln>
            <a:effectLst/>
          </c:spPr>
          <c:marker>
            <c:symbol val="none"/>
          </c:marker>
          <c:cat>
            <c:strRef>
              <c:f>Sheet1!$A$2:$A$42</c:f>
              <c:strCache>
                <c:ptCount val="41"/>
                <c:pt idx="0">
                  <c:v>4Q84</c:v>
                </c:pt>
                <c:pt idx="1">
                  <c:v>4Q85</c:v>
                </c:pt>
                <c:pt idx="2">
                  <c:v>4Q86</c:v>
                </c:pt>
                <c:pt idx="3">
                  <c:v>4Q87</c:v>
                </c:pt>
                <c:pt idx="4">
                  <c:v>4Q88</c:v>
                </c:pt>
                <c:pt idx="5">
                  <c:v>4Q89</c:v>
                </c:pt>
                <c:pt idx="6">
                  <c:v>4Q90</c:v>
                </c:pt>
                <c:pt idx="7">
                  <c:v>4Q91</c:v>
                </c:pt>
                <c:pt idx="8">
                  <c:v>4Q92</c:v>
                </c:pt>
                <c:pt idx="9">
                  <c:v>4Q93</c:v>
                </c:pt>
                <c:pt idx="10">
                  <c:v>4Q94</c:v>
                </c:pt>
                <c:pt idx="11">
                  <c:v>4Q95</c:v>
                </c:pt>
                <c:pt idx="12">
                  <c:v>4Q96</c:v>
                </c:pt>
                <c:pt idx="13">
                  <c:v>4Q97</c:v>
                </c:pt>
                <c:pt idx="14">
                  <c:v>4Q98</c:v>
                </c:pt>
                <c:pt idx="15">
                  <c:v>4Q99</c:v>
                </c:pt>
                <c:pt idx="16">
                  <c:v>4Q00</c:v>
                </c:pt>
                <c:pt idx="17">
                  <c:v>4Q01</c:v>
                </c:pt>
                <c:pt idx="18">
                  <c:v>4Q02</c:v>
                </c:pt>
                <c:pt idx="19">
                  <c:v>4Q03</c:v>
                </c:pt>
                <c:pt idx="20">
                  <c:v>4Q04</c:v>
                </c:pt>
                <c:pt idx="21">
                  <c:v>4Q05</c:v>
                </c:pt>
                <c:pt idx="22">
                  <c:v>4Q06</c:v>
                </c:pt>
                <c:pt idx="23">
                  <c:v>4Q07</c:v>
                </c:pt>
                <c:pt idx="24">
                  <c:v>4Q08</c:v>
                </c:pt>
                <c:pt idx="25">
                  <c:v>4Q09</c:v>
                </c:pt>
                <c:pt idx="26">
                  <c:v>4Q10</c:v>
                </c:pt>
                <c:pt idx="27">
                  <c:v>4Q11</c:v>
                </c:pt>
                <c:pt idx="28">
                  <c:v>4Q12</c:v>
                </c:pt>
                <c:pt idx="29">
                  <c:v>4Q13</c:v>
                </c:pt>
                <c:pt idx="30">
                  <c:v>4Q14</c:v>
                </c:pt>
                <c:pt idx="31">
                  <c:v>4Q15</c:v>
                </c:pt>
                <c:pt idx="32">
                  <c:v>4Q16</c:v>
                </c:pt>
                <c:pt idx="33">
                  <c:v>4Q17</c:v>
                </c:pt>
                <c:pt idx="34">
                  <c:v>4Q18</c:v>
                </c:pt>
                <c:pt idx="35">
                  <c:v>4Q19</c:v>
                </c:pt>
                <c:pt idx="36">
                  <c:v>4Q20</c:v>
                </c:pt>
                <c:pt idx="37">
                  <c:v>4Q21</c:v>
                </c:pt>
                <c:pt idx="38">
                  <c:v>4Q22</c:v>
                </c:pt>
                <c:pt idx="39">
                  <c:v>4Q23</c:v>
                </c:pt>
                <c:pt idx="40">
                  <c:v>3Q24</c:v>
                </c:pt>
              </c:strCache>
            </c:strRef>
          </c:cat>
          <c:val>
            <c:numRef>
              <c:f>Sheet1!$B$2:$B$42</c:f>
              <c:numCache>
                <c:formatCode>0%</c:formatCode>
                <c:ptCount val="41"/>
                <c:pt idx="0">
                  <c:v>0.125</c:v>
                </c:pt>
                <c:pt idx="1">
                  <c:v>0.12</c:v>
                </c:pt>
                <c:pt idx="2">
                  <c:v>0.11</c:v>
                </c:pt>
                <c:pt idx="3">
                  <c:v>0.11</c:v>
                </c:pt>
                <c:pt idx="4">
                  <c:v>0.10100000000000001</c:v>
                </c:pt>
                <c:pt idx="5">
                  <c:v>0.1</c:v>
                </c:pt>
                <c:pt idx="6">
                  <c:v>0.1</c:v>
                </c:pt>
                <c:pt idx="7">
                  <c:v>0.1</c:v>
                </c:pt>
                <c:pt idx="8">
                  <c:v>9.2999999999999999E-2</c:v>
                </c:pt>
                <c:pt idx="9">
                  <c:v>9.0999999999999998E-2</c:v>
                </c:pt>
                <c:pt idx="10">
                  <c:v>8.1000000000000003E-2</c:v>
                </c:pt>
                <c:pt idx="11">
                  <c:v>7.9000000000000001E-2</c:v>
                </c:pt>
                <c:pt idx="12">
                  <c:v>0.08</c:v>
                </c:pt>
                <c:pt idx="13">
                  <c:v>8.8999999999999996E-2</c:v>
                </c:pt>
                <c:pt idx="14">
                  <c:v>7.9000000000000001E-2</c:v>
                </c:pt>
                <c:pt idx="15">
                  <c:v>0.08</c:v>
                </c:pt>
                <c:pt idx="16">
                  <c:v>7.6999999999999999E-2</c:v>
                </c:pt>
                <c:pt idx="17">
                  <c:v>8.1000000000000003E-2</c:v>
                </c:pt>
                <c:pt idx="18">
                  <c:v>7.6999999999999999E-2</c:v>
                </c:pt>
                <c:pt idx="19">
                  <c:v>6.7000000000000004E-2</c:v>
                </c:pt>
                <c:pt idx="20">
                  <c:v>6.7000000000000004E-2</c:v>
                </c:pt>
                <c:pt idx="21">
                  <c:v>0.1</c:v>
                </c:pt>
                <c:pt idx="22">
                  <c:v>7.1999999999999995E-2</c:v>
                </c:pt>
                <c:pt idx="23">
                  <c:v>7.1999999999999995E-2</c:v>
                </c:pt>
                <c:pt idx="24">
                  <c:v>7.1999999999999995E-2</c:v>
                </c:pt>
                <c:pt idx="25">
                  <c:v>7.1999999999999995E-2</c:v>
                </c:pt>
                <c:pt idx="26">
                  <c:v>0.06</c:v>
                </c:pt>
                <c:pt idx="27">
                  <c:v>0.06</c:v>
                </c:pt>
                <c:pt idx="28">
                  <c:v>0.06</c:v>
                </c:pt>
                <c:pt idx="29">
                  <c:v>0.06</c:v>
                </c:pt>
                <c:pt idx="30">
                  <c:v>0.06</c:v>
                </c:pt>
                <c:pt idx="31">
                  <c:v>0.06</c:v>
                </c:pt>
                <c:pt idx="32">
                  <c:v>0.06</c:v>
                </c:pt>
                <c:pt idx="33">
                  <c:v>0.06</c:v>
                </c:pt>
                <c:pt idx="34">
                  <c:v>0.06</c:v>
                </c:pt>
                <c:pt idx="35">
                  <c:v>5.2999999999999999E-2</c:v>
                </c:pt>
                <c:pt idx="36">
                  <c:v>4.4999999999999998E-2</c:v>
                </c:pt>
                <c:pt idx="37">
                  <c:v>4.4999999999999998E-2</c:v>
                </c:pt>
                <c:pt idx="38">
                  <c:v>5.6500000000000002E-2</c:v>
                </c:pt>
                <c:pt idx="39">
                  <c:v>5.6000000000000001E-2</c:v>
                </c:pt>
                <c:pt idx="40">
                  <c:v>5.6000000000000001E-2</c:v>
                </c:pt>
              </c:numCache>
            </c:numRef>
          </c:val>
          <c:smooth val="0"/>
          <c:extLst>
            <c:ext xmlns:c16="http://schemas.microsoft.com/office/drawing/2014/chart" uri="{C3380CC4-5D6E-409C-BE32-E72D297353CC}">
              <c16:uniqueId val="{00000000-E0C6-4140-8763-DB505CBD25D9}"/>
            </c:ext>
          </c:extLst>
        </c:ser>
        <c:ser>
          <c:idx val="1"/>
          <c:order val="1"/>
          <c:tx>
            <c:strRef>
              <c:f>Sheet1!$C$1</c:f>
              <c:strCache>
                <c:ptCount val="1"/>
                <c:pt idx="0">
                  <c:v>MEDIAN</c:v>
                </c:pt>
              </c:strCache>
            </c:strRef>
          </c:tx>
          <c:spPr>
            <a:ln w="25400" cap="rnd">
              <a:noFill/>
              <a:round/>
            </a:ln>
            <a:effectLst/>
          </c:spPr>
          <c:marker>
            <c:symbol val="circle"/>
            <c:size val="8"/>
            <c:spPr>
              <a:solidFill>
                <a:srgbClr val="002060"/>
              </a:solidFill>
              <a:ln>
                <a:noFill/>
              </a:ln>
              <a:effectLst/>
            </c:spPr>
          </c:marker>
          <c:cat>
            <c:strRef>
              <c:f>Sheet1!$A$2:$A$42</c:f>
              <c:strCache>
                <c:ptCount val="41"/>
                <c:pt idx="0">
                  <c:v>4Q84</c:v>
                </c:pt>
                <c:pt idx="1">
                  <c:v>4Q85</c:v>
                </c:pt>
                <c:pt idx="2">
                  <c:v>4Q86</c:v>
                </c:pt>
                <c:pt idx="3">
                  <c:v>4Q87</c:v>
                </c:pt>
                <c:pt idx="4">
                  <c:v>4Q88</c:v>
                </c:pt>
                <c:pt idx="5">
                  <c:v>4Q89</c:v>
                </c:pt>
                <c:pt idx="6">
                  <c:v>4Q90</c:v>
                </c:pt>
                <c:pt idx="7">
                  <c:v>4Q91</c:v>
                </c:pt>
                <c:pt idx="8">
                  <c:v>4Q92</c:v>
                </c:pt>
                <c:pt idx="9">
                  <c:v>4Q93</c:v>
                </c:pt>
                <c:pt idx="10">
                  <c:v>4Q94</c:v>
                </c:pt>
                <c:pt idx="11">
                  <c:v>4Q95</c:v>
                </c:pt>
                <c:pt idx="12">
                  <c:v>4Q96</c:v>
                </c:pt>
                <c:pt idx="13">
                  <c:v>4Q97</c:v>
                </c:pt>
                <c:pt idx="14">
                  <c:v>4Q98</c:v>
                </c:pt>
                <c:pt idx="15">
                  <c:v>4Q99</c:v>
                </c:pt>
                <c:pt idx="16">
                  <c:v>4Q00</c:v>
                </c:pt>
                <c:pt idx="17">
                  <c:v>4Q01</c:v>
                </c:pt>
                <c:pt idx="18">
                  <c:v>4Q02</c:v>
                </c:pt>
                <c:pt idx="19">
                  <c:v>4Q03</c:v>
                </c:pt>
                <c:pt idx="20">
                  <c:v>4Q04</c:v>
                </c:pt>
                <c:pt idx="21">
                  <c:v>4Q05</c:v>
                </c:pt>
                <c:pt idx="22">
                  <c:v>4Q06</c:v>
                </c:pt>
                <c:pt idx="23">
                  <c:v>4Q07</c:v>
                </c:pt>
                <c:pt idx="24">
                  <c:v>4Q08</c:v>
                </c:pt>
                <c:pt idx="25">
                  <c:v>4Q09</c:v>
                </c:pt>
                <c:pt idx="26">
                  <c:v>4Q10</c:v>
                </c:pt>
                <c:pt idx="27">
                  <c:v>4Q11</c:v>
                </c:pt>
                <c:pt idx="28">
                  <c:v>4Q12</c:v>
                </c:pt>
                <c:pt idx="29">
                  <c:v>4Q13</c:v>
                </c:pt>
                <c:pt idx="30">
                  <c:v>4Q14</c:v>
                </c:pt>
                <c:pt idx="31">
                  <c:v>4Q15</c:v>
                </c:pt>
                <c:pt idx="32">
                  <c:v>4Q16</c:v>
                </c:pt>
                <c:pt idx="33">
                  <c:v>4Q17</c:v>
                </c:pt>
                <c:pt idx="34">
                  <c:v>4Q18</c:v>
                </c:pt>
                <c:pt idx="35">
                  <c:v>4Q19</c:v>
                </c:pt>
                <c:pt idx="36">
                  <c:v>4Q20</c:v>
                </c:pt>
                <c:pt idx="37">
                  <c:v>4Q21</c:v>
                </c:pt>
                <c:pt idx="38">
                  <c:v>4Q22</c:v>
                </c:pt>
                <c:pt idx="39">
                  <c:v>4Q23</c:v>
                </c:pt>
                <c:pt idx="40">
                  <c:v>3Q24</c:v>
                </c:pt>
              </c:strCache>
            </c:strRef>
          </c:cat>
          <c:val>
            <c:numRef>
              <c:f>Sheet1!$C$2:$C$42</c:f>
              <c:numCache>
                <c:formatCode>0%</c:formatCode>
                <c:ptCount val="41"/>
                <c:pt idx="0">
                  <c:v>0.112</c:v>
                </c:pt>
                <c:pt idx="1">
                  <c:v>0.105</c:v>
                </c:pt>
                <c:pt idx="2">
                  <c:v>9.0999999999999998E-2</c:v>
                </c:pt>
                <c:pt idx="3">
                  <c:v>8.7999999999999995E-2</c:v>
                </c:pt>
                <c:pt idx="4">
                  <c:v>8.6999999999999994E-2</c:v>
                </c:pt>
                <c:pt idx="5">
                  <c:v>8.5000000000000006E-2</c:v>
                </c:pt>
                <c:pt idx="6">
                  <c:v>8.5000000000000006E-2</c:v>
                </c:pt>
                <c:pt idx="7">
                  <c:v>0.08</c:v>
                </c:pt>
                <c:pt idx="8">
                  <c:v>7.2999999999999995E-2</c:v>
                </c:pt>
                <c:pt idx="9">
                  <c:v>6.8000000000000005E-2</c:v>
                </c:pt>
                <c:pt idx="10">
                  <c:v>6.7000000000000004E-2</c:v>
                </c:pt>
                <c:pt idx="11">
                  <c:v>6.5000000000000002E-2</c:v>
                </c:pt>
                <c:pt idx="12">
                  <c:v>6.3E-2</c:v>
                </c:pt>
                <c:pt idx="13">
                  <c:v>6.3E-2</c:v>
                </c:pt>
                <c:pt idx="14">
                  <c:v>5.8999999999999997E-2</c:v>
                </c:pt>
                <c:pt idx="15">
                  <c:v>0.06</c:v>
                </c:pt>
                <c:pt idx="16">
                  <c:v>6.0999999999999999E-2</c:v>
                </c:pt>
                <c:pt idx="17">
                  <c:v>5.7000000000000002E-2</c:v>
                </c:pt>
                <c:pt idx="18">
                  <c:v>5.5E-2</c:v>
                </c:pt>
                <c:pt idx="19">
                  <c:v>5.0999999999999997E-2</c:v>
                </c:pt>
                <c:pt idx="20">
                  <c:v>5.0999999999999997E-2</c:v>
                </c:pt>
                <c:pt idx="21">
                  <c:v>4.8000000000000001E-2</c:v>
                </c:pt>
                <c:pt idx="22">
                  <c:v>4.8000000000000001E-2</c:v>
                </c:pt>
                <c:pt idx="23">
                  <c:v>4.8000000000000001E-2</c:v>
                </c:pt>
                <c:pt idx="24">
                  <c:v>4.8000000000000001E-2</c:v>
                </c:pt>
                <c:pt idx="25">
                  <c:v>4.8000000000000001E-2</c:v>
                </c:pt>
                <c:pt idx="26">
                  <c:v>4.4999999999999998E-2</c:v>
                </c:pt>
                <c:pt idx="27">
                  <c:v>4.4999999999999998E-2</c:v>
                </c:pt>
                <c:pt idx="28">
                  <c:v>4.2000000000000003E-2</c:v>
                </c:pt>
                <c:pt idx="29">
                  <c:v>0.04</c:v>
                </c:pt>
                <c:pt idx="30">
                  <c:v>0.04</c:v>
                </c:pt>
                <c:pt idx="31">
                  <c:v>3.5999999999999997E-2</c:v>
                </c:pt>
                <c:pt idx="32">
                  <c:v>0.04</c:v>
                </c:pt>
                <c:pt idx="33">
                  <c:v>3.7999999999999999E-2</c:v>
                </c:pt>
                <c:pt idx="34">
                  <c:v>3.5000000000000003E-2</c:v>
                </c:pt>
                <c:pt idx="35">
                  <c:v>3.5000000000000003E-2</c:v>
                </c:pt>
                <c:pt idx="36">
                  <c:v>0.03</c:v>
                </c:pt>
                <c:pt idx="37">
                  <c:v>3.3000000000000002E-2</c:v>
                </c:pt>
                <c:pt idx="38">
                  <c:v>0.04</c:v>
                </c:pt>
                <c:pt idx="39">
                  <c:v>3.5000000000000003E-2</c:v>
                </c:pt>
                <c:pt idx="40">
                  <c:v>3.9E-2</c:v>
                </c:pt>
              </c:numCache>
            </c:numRef>
          </c:val>
          <c:smooth val="0"/>
          <c:extLst>
            <c:ext xmlns:c16="http://schemas.microsoft.com/office/drawing/2014/chart" uri="{C3380CC4-5D6E-409C-BE32-E72D297353CC}">
              <c16:uniqueId val="{00000001-E0C6-4140-8763-DB505CBD25D9}"/>
            </c:ext>
          </c:extLst>
        </c:ser>
        <c:ser>
          <c:idx val="2"/>
          <c:order val="2"/>
          <c:tx>
            <c:strRef>
              <c:f>Sheet1!$D$1</c:f>
              <c:strCache>
                <c:ptCount val="1"/>
                <c:pt idx="0">
                  <c:v>MINIMUM</c:v>
                </c:pt>
              </c:strCache>
            </c:strRef>
          </c:tx>
          <c:spPr>
            <a:ln w="25400" cap="rnd">
              <a:noFill/>
              <a:round/>
            </a:ln>
            <a:effectLst/>
          </c:spPr>
          <c:marker>
            <c:symbol val="none"/>
          </c:marker>
          <c:cat>
            <c:strRef>
              <c:f>Sheet1!$A$2:$A$42</c:f>
              <c:strCache>
                <c:ptCount val="41"/>
                <c:pt idx="0">
                  <c:v>4Q84</c:v>
                </c:pt>
                <c:pt idx="1">
                  <c:v>4Q85</c:v>
                </c:pt>
                <c:pt idx="2">
                  <c:v>4Q86</c:v>
                </c:pt>
                <c:pt idx="3">
                  <c:v>4Q87</c:v>
                </c:pt>
                <c:pt idx="4">
                  <c:v>4Q88</c:v>
                </c:pt>
                <c:pt idx="5">
                  <c:v>4Q89</c:v>
                </c:pt>
                <c:pt idx="6">
                  <c:v>4Q90</c:v>
                </c:pt>
                <c:pt idx="7">
                  <c:v>4Q91</c:v>
                </c:pt>
                <c:pt idx="8">
                  <c:v>4Q92</c:v>
                </c:pt>
                <c:pt idx="9">
                  <c:v>4Q93</c:v>
                </c:pt>
                <c:pt idx="10">
                  <c:v>4Q94</c:v>
                </c:pt>
                <c:pt idx="11">
                  <c:v>4Q95</c:v>
                </c:pt>
                <c:pt idx="12">
                  <c:v>4Q96</c:v>
                </c:pt>
                <c:pt idx="13">
                  <c:v>4Q97</c:v>
                </c:pt>
                <c:pt idx="14">
                  <c:v>4Q98</c:v>
                </c:pt>
                <c:pt idx="15">
                  <c:v>4Q99</c:v>
                </c:pt>
                <c:pt idx="16">
                  <c:v>4Q00</c:v>
                </c:pt>
                <c:pt idx="17">
                  <c:v>4Q01</c:v>
                </c:pt>
                <c:pt idx="18">
                  <c:v>4Q02</c:v>
                </c:pt>
                <c:pt idx="19">
                  <c:v>4Q03</c:v>
                </c:pt>
                <c:pt idx="20">
                  <c:v>4Q04</c:v>
                </c:pt>
                <c:pt idx="21">
                  <c:v>4Q05</c:v>
                </c:pt>
                <c:pt idx="22">
                  <c:v>4Q06</c:v>
                </c:pt>
                <c:pt idx="23">
                  <c:v>4Q07</c:v>
                </c:pt>
                <c:pt idx="24">
                  <c:v>4Q08</c:v>
                </c:pt>
                <c:pt idx="25">
                  <c:v>4Q09</c:v>
                </c:pt>
                <c:pt idx="26">
                  <c:v>4Q10</c:v>
                </c:pt>
                <c:pt idx="27">
                  <c:v>4Q11</c:v>
                </c:pt>
                <c:pt idx="28">
                  <c:v>4Q12</c:v>
                </c:pt>
                <c:pt idx="29">
                  <c:v>4Q13</c:v>
                </c:pt>
                <c:pt idx="30">
                  <c:v>4Q14</c:v>
                </c:pt>
                <c:pt idx="31">
                  <c:v>4Q15</c:v>
                </c:pt>
                <c:pt idx="32">
                  <c:v>4Q16</c:v>
                </c:pt>
                <c:pt idx="33">
                  <c:v>4Q17</c:v>
                </c:pt>
                <c:pt idx="34">
                  <c:v>4Q18</c:v>
                </c:pt>
                <c:pt idx="35">
                  <c:v>4Q19</c:v>
                </c:pt>
                <c:pt idx="36">
                  <c:v>4Q20</c:v>
                </c:pt>
                <c:pt idx="37">
                  <c:v>4Q21</c:v>
                </c:pt>
                <c:pt idx="38">
                  <c:v>4Q22</c:v>
                </c:pt>
                <c:pt idx="39">
                  <c:v>4Q23</c:v>
                </c:pt>
                <c:pt idx="40">
                  <c:v>3Q24</c:v>
                </c:pt>
              </c:strCache>
            </c:strRef>
          </c:cat>
          <c:val>
            <c:numRef>
              <c:f>Sheet1!$D$2:$D$42</c:f>
              <c:numCache>
                <c:formatCode>0%</c:formatCode>
                <c:ptCount val="41"/>
                <c:pt idx="0">
                  <c:v>7.8E-2</c:v>
                </c:pt>
                <c:pt idx="1">
                  <c:v>7.0999999999999994E-2</c:v>
                </c:pt>
                <c:pt idx="2">
                  <c:v>0.05</c:v>
                </c:pt>
                <c:pt idx="3">
                  <c:v>5.7000000000000002E-2</c:v>
                </c:pt>
                <c:pt idx="4">
                  <c:v>6.9000000000000006E-2</c:v>
                </c:pt>
                <c:pt idx="5">
                  <c:v>6.9000000000000006E-2</c:v>
                </c:pt>
                <c:pt idx="6">
                  <c:v>6.8000000000000005E-2</c:v>
                </c:pt>
                <c:pt idx="7">
                  <c:v>4.1000000000000002E-2</c:v>
                </c:pt>
                <c:pt idx="8">
                  <c:v>2.9000000000000001E-2</c:v>
                </c:pt>
                <c:pt idx="9">
                  <c:v>0.03</c:v>
                </c:pt>
                <c:pt idx="10">
                  <c:v>4.4999999999999998E-2</c:v>
                </c:pt>
                <c:pt idx="11">
                  <c:v>3.7999999999999999E-2</c:v>
                </c:pt>
                <c:pt idx="12">
                  <c:v>4.4999999999999998E-2</c:v>
                </c:pt>
                <c:pt idx="13">
                  <c:v>3.9E-2</c:v>
                </c:pt>
                <c:pt idx="14">
                  <c:v>3.9E-2</c:v>
                </c:pt>
                <c:pt idx="15">
                  <c:v>0.04</c:v>
                </c:pt>
                <c:pt idx="16">
                  <c:v>0.04</c:v>
                </c:pt>
                <c:pt idx="17">
                  <c:v>0.04</c:v>
                </c:pt>
                <c:pt idx="18">
                  <c:v>4.3999999999999997E-2</c:v>
                </c:pt>
                <c:pt idx="19">
                  <c:v>0.03</c:v>
                </c:pt>
                <c:pt idx="20">
                  <c:v>0.03</c:v>
                </c:pt>
                <c:pt idx="21">
                  <c:v>3.4000000000000002E-2</c:v>
                </c:pt>
                <c:pt idx="22">
                  <c:v>2.5999999999999999E-2</c:v>
                </c:pt>
                <c:pt idx="23">
                  <c:v>0.03</c:v>
                </c:pt>
                <c:pt idx="24">
                  <c:v>0.03</c:v>
                </c:pt>
                <c:pt idx="25">
                  <c:v>0.02</c:v>
                </c:pt>
                <c:pt idx="26">
                  <c:v>0.01</c:v>
                </c:pt>
                <c:pt idx="27">
                  <c:v>0.03</c:v>
                </c:pt>
                <c:pt idx="28">
                  <c:v>2.8000000000000001E-2</c:v>
                </c:pt>
                <c:pt idx="29">
                  <c:v>0.02</c:v>
                </c:pt>
                <c:pt idx="30">
                  <c:v>0.02</c:v>
                </c:pt>
                <c:pt idx="31">
                  <c:v>0.02</c:v>
                </c:pt>
                <c:pt idx="32">
                  <c:v>1.4999999999999999E-2</c:v>
                </c:pt>
                <c:pt idx="33">
                  <c:v>1.4999999999999999E-2</c:v>
                </c:pt>
                <c:pt idx="34">
                  <c:v>0.02</c:v>
                </c:pt>
                <c:pt idx="35">
                  <c:v>2.3E-2</c:v>
                </c:pt>
                <c:pt idx="36">
                  <c:v>1.7999999999999999E-2</c:v>
                </c:pt>
                <c:pt idx="37">
                  <c:v>0.02</c:v>
                </c:pt>
                <c:pt idx="38">
                  <c:v>0.02</c:v>
                </c:pt>
                <c:pt idx="39">
                  <c:v>0.01</c:v>
                </c:pt>
                <c:pt idx="40">
                  <c:v>0.02</c:v>
                </c:pt>
              </c:numCache>
            </c:numRef>
          </c:val>
          <c:smooth val="0"/>
          <c:extLst>
            <c:ext xmlns:c16="http://schemas.microsoft.com/office/drawing/2014/chart" uri="{C3380CC4-5D6E-409C-BE32-E72D297353CC}">
              <c16:uniqueId val="{00000002-E0C6-4140-8763-DB505CBD25D9}"/>
            </c:ext>
          </c:extLst>
        </c:ser>
        <c:dLbls>
          <c:showLegendKey val="0"/>
          <c:showVal val="0"/>
          <c:showCatName val="0"/>
          <c:showSerName val="0"/>
          <c:showPercent val="0"/>
          <c:showBubbleSize val="0"/>
        </c:dLbls>
        <c:hiLowLines>
          <c:spPr>
            <a:ln w="15875" cap="flat" cmpd="sng" algn="ctr">
              <a:solidFill>
                <a:schemeClr val="tx1">
                  <a:lumMod val="65000"/>
                  <a:lumOff val="35000"/>
                </a:schemeClr>
              </a:solidFill>
              <a:round/>
            </a:ln>
            <a:effectLst/>
          </c:spPr>
        </c:hiLowLines>
        <c:axId val="647147480"/>
        <c:axId val="647145184"/>
      </c:stockChart>
      <c:catAx>
        <c:axId val="6471474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crossAx val="647145184"/>
        <c:crosses val="autoZero"/>
        <c:auto val="1"/>
        <c:lblAlgn val="ctr"/>
        <c:lblOffset val="100"/>
        <c:noMultiLvlLbl val="0"/>
      </c:catAx>
      <c:valAx>
        <c:axId val="6471451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mn-ea"/>
                <a:cs typeface="+mn-cs"/>
              </a:defRPr>
            </a:pPr>
            <a:endParaRPr lang="en-US"/>
          </a:p>
        </c:txPr>
        <c:crossAx val="6471474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Fixed 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strCache>
            </c:strRef>
          </c:cat>
          <c:val>
            <c:numRef>
              <c:f>Sheet1!$B$2:$AB$2</c:f>
              <c:numCache>
                <c:formatCode>_(* #,##0.0_);_(* \(#,##0.0\);_(* "-"??_);_(@_)</c:formatCode>
                <c:ptCount val="27"/>
                <c:pt idx="0">
                  <c:v>1.7270000000000001</c:v>
                </c:pt>
                <c:pt idx="1">
                  <c:v>1.7078499999999999</c:v>
                </c:pt>
                <c:pt idx="2">
                  <c:v>1.7316</c:v>
                </c:pt>
                <c:pt idx="3">
                  <c:v>2.0414000000000003</c:v>
                </c:pt>
                <c:pt idx="4">
                  <c:v>2.6168500000000003</c:v>
                </c:pt>
                <c:pt idx="5">
                  <c:v>3.3574000000000002</c:v>
                </c:pt>
                <c:pt idx="6">
                  <c:v>3.8470499999999994</c:v>
                </c:pt>
                <c:pt idx="7">
                  <c:v>4.05525</c:v>
                </c:pt>
                <c:pt idx="8">
                  <c:v>4.3352500000000003</c:v>
                </c:pt>
                <c:pt idx="9">
                  <c:v>4.7306999999999997</c:v>
                </c:pt>
                <c:pt idx="10">
                  <c:v>4.2339500000000001</c:v>
                </c:pt>
                <c:pt idx="11">
                  <c:v>3.1936</c:v>
                </c:pt>
                <c:pt idx="12">
                  <c:v>3.2829999999999995</c:v>
                </c:pt>
                <c:pt idx="13">
                  <c:v>3.0251999999999999</c:v>
                </c:pt>
                <c:pt idx="14">
                  <c:v>2.9158999999999997</c:v>
                </c:pt>
                <c:pt idx="15">
                  <c:v>2.3918999999999997</c:v>
                </c:pt>
                <c:pt idx="16">
                  <c:v>2.0880000000000001</c:v>
                </c:pt>
                <c:pt idx="17">
                  <c:v>2.1105499999999995</c:v>
                </c:pt>
                <c:pt idx="18">
                  <c:v>1.8697499999999994</c:v>
                </c:pt>
                <c:pt idx="19">
                  <c:v>1.7794000000000008</c:v>
                </c:pt>
                <c:pt idx="20">
                  <c:v>1.5575999999999999</c:v>
                </c:pt>
                <c:pt idx="21">
                  <c:v>1.4817000000000005</c:v>
                </c:pt>
                <c:pt idx="22">
                  <c:v>1.1672999999999996</c:v>
                </c:pt>
                <c:pt idx="23" formatCode="General">
                  <c:v>1.2</c:v>
                </c:pt>
                <c:pt idx="24">
                  <c:v>0.93419999999999992</c:v>
                </c:pt>
                <c:pt idx="25">
                  <c:v>0.93689999999999996</c:v>
                </c:pt>
                <c:pt idx="26">
                  <c:v>1.0620000000000001</c:v>
                </c:pt>
              </c:numCache>
            </c:numRef>
          </c:val>
          <c:extLst>
            <c:ext xmlns:c16="http://schemas.microsoft.com/office/drawing/2014/chart" uri="{C3380CC4-5D6E-409C-BE32-E72D297353CC}">
              <c16:uniqueId val="{00000000-E7D7-466B-B3FE-E6B09C4D869D}"/>
            </c:ext>
          </c:extLst>
        </c:ser>
        <c:ser>
          <c:idx val="1"/>
          <c:order val="1"/>
          <c:tx>
            <c:strRef>
              <c:f>Sheet1!$A$3</c:f>
              <c:strCache>
                <c:ptCount val="1"/>
                <c:pt idx="0">
                  <c:v>Indexed 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strCache>
            </c:strRef>
          </c:cat>
          <c:val>
            <c:numRef>
              <c:f>Sheet1!$B$3:$AB$3</c:f>
              <c:numCache>
                <c:formatCode>_(* #,##0.0_);_(* \(#,##0.0\);_(* "-"??_);_(@_)</c:formatCode>
                <c:ptCount val="27"/>
                <c:pt idx="0">
                  <c:v>6.5000000000000002E-2</c:v>
                </c:pt>
                <c:pt idx="1">
                  <c:v>6.2E-2</c:v>
                </c:pt>
                <c:pt idx="2">
                  <c:v>6.3E-2</c:v>
                </c:pt>
                <c:pt idx="3">
                  <c:v>8.5999999999999993E-2</c:v>
                </c:pt>
                <c:pt idx="4">
                  <c:v>9.8000000000000004E-2</c:v>
                </c:pt>
                <c:pt idx="5">
                  <c:v>9.7000000000000003E-2</c:v>
                </c:pt>
                <c:pt idx="6">
                  <c:v>0.13600000000000001</c:v>
                </c:pt>
                <c:pt idx="7">
                  <c:v>0.186</c:v>
                </c:pt>
                <c:pt idx="8">
                  <c:v>0.39</c:v>
                </c:pt>
                <c:pt idx="9">
                  <c:v>0.45</c:v>
                </c:pt>
                <c:pt idx="10">
                  <c:v>0.52</c:v>
                </c:pt>
                <c:pt idx="11">
                  <c:v>0.59499999999999997</c:v>
                </c:pt>
                <c:pt idx="12">
                  <c:v>0.82499999999999996</c:v>
                </c:pt>
                <c:pt idx="13">
                  <c:v>1.1399999999999999</c:v>
                </c:pt>
                <c:pt idx="14">
                  <c:v>1.5701000000000001</c:v>
                </c:pt>
                <c:pt idx="15">
                  <c:v>1.7084999999999999</c:v>
                </c:pt>
                <c:pt idx="16">
                  <c:v>2.0880000000000001</c:v>
                </c:pt>
                <c:pt idx="17">
                  <c:v>2.3588499999999999</c:v>
                </c:pt>
                <c:pt idx="18">
                  <c:v>2.36835</c:v>
                </c:pt>
                <c:pt idx="19">
                  <c:v>2.5419999999999998</c:v>
                </c:pt>
                <c:pt idx="20">
                  <c:v>2.7257999999999996</c:v>
                </c:pt>
                <c:pt idx="21">
                  <c:v>3.0981000000000001</c:v>
                </c:pt>
                <c:pt idx="22">
                  <c:v>2.8534000000000002</c:v>
                </c:pt>
                <c:pt idx="23" formatCode="General">
                  <c:v>3.4</c:v>
                </c:pt>
                <c:pt idx="24">
                  <c:v>3.8925000000000001</c:v>
                </c:pt>
                <c:pt idx="25">
                  <c:v>3.7475999999999998</c:v>
                </c:pt>
                <c:pt idx="26">
                  <c:v>3.7970000000000002</c:v>
                </c:pt>
              </c:numCache>
            </c:numRef>
          </c:val>
          <c:extLst>
            <c:ext xmlns:c16="http://schemas.microsoft.com/office/drawing/2014/chart" uri="{C3380CC4-5D6E-409C-BE32-E72D297353CC}">
              <c16:uniqueId val="{00000001-E7D7-466B-B3FE-E6B09C4D869D}"/>
            </c:ext>
          </c:extLst>
        </c:ser>
        <c:ser>
          <c:idx val="2"/>
          <c:order val="2"/>
          <c:tx>
            <c:strRef>
              <c:f>Sheet1!$A$4</c:f>
              <c:strCache>
                <c:ptCount val="1"/>
                <c:pt idx="0">
                  <c:v>Variable 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strCache>
            </c:strRef>
          </c:cat>
          <c:val>
            <c:numRef>
              <c:f>Sheet1!$B$4:$AB$4</c:f>
              <c:numCache>
                <c:formatCode>_(* #,##0.0_);_(* \(#,##0.0\);_(* "-"??_);_(@_)</c:formatCode>
                <c:ptCount val="27"/>
                <c:pt idx="0">
                  <c:v>2.5089999999999999</c:v>
                </c:pt>
                <c:pt idx="1">
                  <c:v>2.8879999999999999</c:v>
                </c:pt>
                <c:pt idx="2">
                  <c:v>3.589</c:v>
                </c:pt>
                <c:pt idx="3">
                  <c:v>3.0939999999999999</c:v>
                </c:pt>
                <c:pt idx="4">
                  <c:v>2.4129999999999998</c:v>
                </c:pt>
                <c:pt idx="5">
                  <c:v>1.7270000000000001</c:v>
                </c:pt>
                <c:pt idx="6">
                  <c:v>1.722</c:v>
                </c:pt>
                <c:pt idx="7">
                  <c:v>1.5229999999999999</c:v>
                </c:pt>
                <c:pt idx="8">
                  <c:v>1.7290000000000001</c:v>
                </c:pt>
                <c:pt idx="9">
                  <c:v>1.7270000000000001</c:v>
                </c:pt>
                <c:pt idx="10">
                  <c:v>1.391</c:v>
                </c:pt>
                <c:pt idx="11">
                  <c:v>0.69799999999999995</c:v>
                </c:pt>
                <c:pt idx="12">
                  <c:v>0.61599999999999999</c:v>
                </c:pt>
                <c:pt idx="13">
                  <c:v>0.85399999999999998</c:v>
                </c:pt>
                <c:pt idx="14">
                  <c:v>0.44900000000000001</c:v>
                </c:pt>
                <c:pt idx="15">
                  <c:v>0.68300000000000005</c:v>
                </c:pt>
                <c:pt idx="16">
                  <c:v>0.69599999999999995</c:v>
                </c:pt>
                <c:pt idx="17">
                  <c:v>0.745</c:v>
                </c:pt>
                <c:pt idx="18">
                  <c:v>0.623</c:v>
                </c:pt>
                <c:pt idx="19">
                  <c:v>0.63600000000000001</c:v>
                </c:pt>
                <c:pt idx="20">
                  <c:v>0.77900000000000003</c:v>
                </c:pt>
                <c:pt idx="21">
                  <c:v>0.94299999999999995</c:v>
                </c:pt>
                <c:pt idx="22">
                  <c:v>0.91400000000000003</c:v>
                </c:pt>
                <c:pt idx="23">
                  <c:v>1.698</c:v>
                </c:pt>
                <c:pt idx="24">
                  <c:v>1.7127000000000001</c:v>
                </c:pt>
                <c:pt idx="25">
                  <c:v>1.8737999999999999</c:v>
                </c:pt>
                <c:pt idx="26">
                  <c:v>2.4430000000000001</c:v>
                </c:pt>
              </c:numCache>
            </c:numRef>
          </c:val>
          <c:extLst>
            <c:ext xmlns:c16="http://schemas.microsoft.com/office/drawing/2014/chart" uri="{C3380CC4-5D6E-409C-BE32-E72D297353CC}">
              <c16:uniqueId val="{00000000-3209-4EA6-92FA-84B664575221}"/>
            </c:ext>
          </c:extLst>
        </c:ser>
        <c:dLbls>
          <c:showLegendKey val="0"/>
          <c:showVal val="0"/>
          <c:showCatName val="0"/>
          <c:showSerName val="0"/>
          <c:showPercent val="0"/>
          <c:showBubbleSize val="0"/>
        </c:dLbls>
        <c:gapWidth val="30"/>
        <c:overlap val="100"/>
        <c:axId val="493804312"/>
        <c:axId val="493804640"/>
      </c:barChart>
      <c:catAx>
        <c:axId val="49380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493804640"/>
        <c:crosses val="autoZero"/>
        <c:auto val="1"/>
        <c:lblAlgn val="ctr"/>
        <c:lblOffset val="100"/>
        <c:noMultiLvlLbl val="0"/>
      </c:catAx>
      <c:valAx>
        <c:axId val="493804640"/>
        <c:scaling>
          <c:orientation val="minMax"/>
          <c:max val="7"/>
        </c:scaling>
        <c:delete val="0"/>
        <c:axPos val="l"/>
        <c:numFmt formatCode="_(* #,##0.0_);_(* \(#,##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49380431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0.88939</cdr:x>
      <cdr:y>0.43321</cdr:y>
    </cdr:from>
    <cdr:to>
      <cdr:x>0.92918</cdr:x>
      <cdr:y>0.5</cdr:y>
    </cdr:to>
    <cdr:sp macro="" textlink="">
      <cdr:nvSpPr>
        <cdr:cNvPr id="2" name="TextBox 1">
          <a:extLst xmlns:a="http://schemas.openxmlformats.org/drawingml/2006/main">
            <a:ext uri="{FF2B5EF4-FFF2-40B4-BE49-F238E27FC236}">
              <a16:creationId xmlns:a16="http://schemas.microsoft.com/office/drawing/2014/main" id="{B1091E07-43E3-843F-FDD9-A3414AEB4C66}"/>
            </a:ext>
          </a:extLst>
        </cdr:cNvPr>
        <cdr:cNvSpPr txBox="1"/>
      </cdr:nvSpPr>
      <cdr:spPr>
        <a:xfrm xmlns:a="http://schemas.openxmlformats.org/drawingml/2006/main">
          <a:off x="9975309" y="1835731"/>
          <a:ext cx="446280" cy="283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kern="1200" dirty="0"/>
            <a:t>6%</a:t>
          </a:r>
        </a:p>
      </cdr:txBody>
    </cdr:sp>
  </cdr:relSizeAnchor>
</c:userShapes>
</file>

<file path=ppt/drawings/drawing2.xml><?xml version="1.0" encoding="utf-8"?>
<c:userShapes xmlns:c="http://schemas.openxmlformats.org/drawingml/2006/chart">
  <cdr:relSizeAnchor xmlns:cdr="http://schemas.openxmlformats.org/drawingml/2006/chartDrawing">
    <cdr:from>
      <cdr:x>0.31183</cdr:x>
      <cdr:y>0.40743</cdr:y>
    </cdr:from>
    <cdr:to>
      <cdr:x>0.33631</cdr:x>
      <cdr:y>0.47126</cdr:y>
    </cdr:to>
    <cdr:sp macro="" textlink="">
      <cdr:nvSpPr>
        <cdr:cNvPr id="2" name="TextBox 1"/>
        <cdr:cNvSpPr txBox="1"/>
      </cdr:nvSpPr>
      <cdr:spPr>
        <a:xfrm xmlns:a="http://schemas.openxmlformats.org/drawingml/2006/main">
          <a:off x="3396380" y="1580611"/>
          <a:ext cx="266630" cy="247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p>
      </cdr:txBody>
    </cdr:sp>
  </cdr:relSizeAnchor>
  <cdr:relSizeAnchor xmlns:cdr="http://schemas.openxmlformats.org/drawingml/2006/chartDrawing">
    <cdr:from>
      <cdr:x>0.89037</cdr:x>
      <cdr:y>0.47409</cdr:y>
    </cdr:from>
    <cdr:to>
      <cdr:x>0.931</cdr:x>
      <cdr:y>0.53646</cdr:y>
    </cdr:to>
    <cdr:sp macro="" textlink="">
      <cdr:nvSpPr>
        <cdr:cNvPr id="4" name="TextBox 3">
          <a:extLst xmlns:a="http://schemas.openxmlformats.org/drawingml/2006/main">
            <a:ext uri="{FF2B5EF4-FFF2-40B4-BE49-F238E27FC236}">
              <a16:creationId xmlns:a16="http://schemas.microsoft.com/office/drawing/2014/main" id="{8AAF4A6D-C805-450A-12EE-6E7C9AB0A54C}"/>
            </a:ext>
          </a:extLst>
        </cdr:cNvPr>
        <cdr:cNvSpPr txBox="1"/>
      </cdr:nvSpPr>
      <cdr:spPr>
        <a:xfrm xmlns:a="http://schemas.openxmlformats.org/drawingml/2006/main">
          <a:off x="9697762" y="1839202"/>
          <a:ext cx="442481" cy="24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p>
      </cdr:txBody>
    </cdr:sp>
  </cdr:relSizeAnchor>
  <cdr:relSizeAnchor xmlns:cdr="http://schemas.openxmlformats.org/drawingml/2006/chartDrawing">
    <cdr:from>
      <cdr:x>0.84276</cdr:x>
      <cdr:y>0.47409</cdr:y>
    </cdr:from>
    <cdr:to>
      <cdr:x>0.88339</cdr:x>
      <cdr:y>0.53646</cdr:y>
    </cdr:to>
    <cdr:sp macro="" textlink="">
      <cdr:nvSpPr>
        <cdr:cNvPr id="5" name="TextBox 1">
          <a:extLst xmlns:a="http://schemas.openxmlformats.org/drawingml/2006/main">
            <a:ext uri="{FF2B5EF4-FFF2-40B4-BE49-F238E27FC236}">
              <a16:creationId xmlns:a16="http://schemas.microsoft.com/office/drawing/2014/main" id="{826E38AC-079C-97E7-0EC2-513E4C144234}"/>
            </a:ext>
          </a:extLst>
        </cdr:cNvPr>
        <cdr:cNvSpPr txBox="1"/>
      </cdr:nvSpPr>
      <cdr:spPr>
        <a:xfrm xmlns:a="http://schemas.openxmlformats.org/drawingml/2006/main">
          <a:off x="9179168" y="1839227"/>
          <a:ext cx="442533" cy="2419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0.88457</cdr:x>
      <cdr:y>0.26117</cdr:y>
    </cdr:from>
    <cdr:to>
      <cdr:x>0.92797</cdr:x>
      <cdr:y>0.33281</cdr:y>
    </cdr:to>
    <cdr:sp macro="" textlink="">
      <cdr:nvSpPr>
        <cdr:cNvPr id="2" name="TextBox 9">
          <a:extLst xmlns:a="http://schemas.openxmlformats.org/drawingml/2006/main">
            <a:ext uri="{FF2B5EF4-FFF2-40B4-BE49-F238E27FC236}">
              <a16:creationId xmlns:a16="http://schemas.microsoft.com/office/drawing/2014/main" id="{0895A526-05A9-276B-CE18-8DEA7D800B9B}"/>
            </a:ext>
          </a:extLst>
        </cdr:cNvPr>
        <cdr:cNvSpPr txBox="1"/>
      </cdr:nvSpPr>
      <cdr:spPr>
        <a:xfrm xmlns:a="http://schemas.openxmlformats.org/drawingml/2006/main">
          <a:off x="10044103" y="1122022"/>
          <a:ext cx="49282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bg1"/>
              </a:solidFill>
            </a:rPr>
            <a:t>668</a:t>
          </a:r>
        </a:p>
      </cdr:txBody>
    </cdr:sp>
  </cdr:relSizeAnchor>
</c:userShapes>
</file>

<file path=ppt/drawings/drawing4.xml><?xml version="1.0" encoding="utf-8"?>
<c:userShapes xmlns:c="http://schemas.openxmlformats.org/drawingml/2006/chart">
  <cdr:relSizeAnchor xmlns:cdr="http://schemas.openxmlformats.org/drawingml/2006/chartDrawing">
    <cdr:from>
      <cdr:x>0.371</cdr:x>
      <cdr:y>0.07659</cdr:y>
    </cdr:from>
    <cdr:to>
      <cdr:x>0.48589</cdr:x>
      <cdr:y>0.16745</cdr:y>
    </cdr:to>
    <cdr:sp macro="" textlink="">
      <cdr:nvSpPr>
        <cdr:cNvPr id="2" name="TextBox 2">
          <a:extLst xmlns:a="http://schemas.openxmlformats.org/drawingml/2006/main">
            <a:ext uri="{FF2B5EF4-FFF2-40B4-BE49-F238E27FC236}">
              <a16:creationId xmlns:a16="http://schemas.microsoft.com/office/drawing/2014/main" id="{E76FC5CD-6AA6-8AF4-32A5-2B03C017CB07}"/>
            </a:ext>
          </a:extLst>
        </cdr:cNvPr>
        <cdr:cNvSpPr txBox="1"/>
      </cdr:nvSpPr>
      <cdr:spPr>
        <a:xfrm xmlns:a="http://schemas.openxmlformats.org/drawingml/2006/main">
          <a:off x="4094858" y="311304"/>
          <a:ext cx="1268072" cy="369315"/>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latin typeface="Aptos" panose="020B0004020202020204" pitchFamily="34" charset="0"/>
            </a:rPr>
            <a:t>IRS 7702</a:t>
          </a:r>
        </a:p>
      </cdr:txBody>
    </cdr:sp>
  </cdr:relSizeAnchor>
  <cdr:relSizeAnchor xmlns:cdr="http://schemas.openxmlformats.org/drawingml/2006/chartDrawing">
    <cdr:from>
      <cdr:x>0.37818</cdr:x>
      <cdr:y>0.17832</cdr:y>
    </cdr:from>
    <cdr:to>
      <cdr:x>0.40136</cdr:x>
      <cdr:y>0.24514</cdr:y>
    </cdr:to>
    <cdr:cxnSp macro="">
      <cdr:nvCxnSpPr>
        <cdr:cNvPr id="3" name="Straight Arrow Connector 2">
          <a:extLst xmlns:a="http://schemas.openxmlformats.org/drawingml/2006/main">
            <a:ext uri="{FF2B5EF4-FFF2-40B4-BE49-F238E27FC236}">
              <a16:creationId xmlns:a16="http://schemas.microsoft.com/office/drawing/2014/main" id="{4ED86A8D-F3BA-375B-1E5C-537323DB0D85}"/>
            </a:ext>
          </a:extLst>
        </cdr:cNvPr>
        <cdr:cNvCxnSpPr/>
      </cdr:nvCxnSpPr>
      <cdr:spPr>
        <a:xfrm xmlns:a="http://schemas.openxmlformats.org/drawingml/2006/main" flipH="1">
          <a:off x="4174105" y="724802"/>
          <a:ext cx="255844" cy="2716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0.44237</cdr:x>
      <cdr:y>0.18055</cdr:y>
    </cdr:from>
    <cdr:to>
      <cdr:x>0.45714</cdr:x>
      <cdr:y>0.26964</cdr:y>
    </cdr:to>
    <cdr:cxnSp macro="">
      <cdr:nvCxnSpPr>
        <cdr:cNvPr id="4" name="Straight Arrow Connector 3">
          <a:extLst xmlns:a="http://schemas.openxmlformats.org/drawingml/2006/main">
            <a:ext uri="{FF2B5EF4-FFF2-40B4-BE49-F238E27FC236}">
              <a16:creationId xmlns:a16="http://schemas.microsoft.com/office/drawing/2014/main" id="{BAAF30BC-29CF-EE11-AC5D-B0081F156F90}"/>
            </a:ext>
          </a:extLst>
        </cdr:cNvPr>
        <cdr:cNvCxnSpPr/>
      </cdr:nvCxnSpPr>
      <cdr:spPr>
        <a:xfrm xmlns:a="http://schemas.openxmlformats.org/drawingml/2006/main">
          <a:off x="4882588" y="733866"/>
          <a:ext cx="163020" cy="36212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2/10/2025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2/10/2025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Bryan kick off </a:t>
            </a:r>
            <a:r>
              <a:rPr lang="en-US"/>
              <a:t>and introduce me.</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29138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5424A"/>
                </a:solidFill>
                <a:effectLst/>
                <a:latin typeface="Open Sans" panose="020B0606030504020204" pitchFamily="34" charset="0"/>
              </a:rPr>
              <a:t>Term sales are pretty steady over time. </a:t>
            </a:r>
          </a:p>
          <a:p>
            <a:endParaRPr lang="en-US" dirty="0">
              <a:solidFill>
                <a:srgbClr val="35424A"/>
              </a:solidFill>
              <a:latin typeface="Open Sans" panose="020B0606030504020204" pitchFamily="34" charset="0"/>
            </a:endParaRPr>
          </a:p>
          <a:p>
            <a:r>
              <a:rPr lang="en-US" b="0" i="0" dirty="0">
                <a:solidFill>
                  <a:srgbClr val="35424A"/>
                </a:solidFill>
                <a:effectLst/>
                <a:latin typeface="Open Sans" panose="020B0606030504020204" pitchFamily="34" charset="0"/>
              </a:rPr>
              <a:t>After falling 5 percent in 2022, term sales quickly rebounded in 2023, although gains strongly reflect the experience of the top writers. Digital platform expansions and more competitive pricing drove much of the growth. Sales slowed in 2024, although remaining positive and with a nice uptick projected in Q4.</a:t>
            </a:r>
          </a:p>
          <a:p>
            <a:endParaRPr lang="en-US" dirty="0">
              <a:solidFill>
                <a:srgbClr val="35424A"/>
              </a:solidFill>
              <a:latin typeface="Open Sans" panose="020B0606030504020204" pitchFamily="34" charset="0"/>
            </a:endParaRPr>
          </a:p>
          <a:p>
            <a:r>
              <a:rPr lang="en-US" dirty="0">
                <a:solidFill>
                  <a:srgbClr val="35424A"/>
                </a:solidFill>
                <a:latin typeface="Open Sans" panose="020B0606030504020204" pitchFamily="34" charset="0"/>
              </a:rPr>
              <a:t>As a middle market product term is impacted by unemployment and inflation, which impact ability to pay premium in middle and upper middle income households</a:t>
            </a:r>
            <a:endParaRPr lang="en-US" b="0" i="0" dirty="0">
              <a:solidFill>
                <a:srgbClr val="35424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6466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0000"/>
                </a:solidFill>
                <a:latin typeface="Open Sans" panose="020B0606030504020204" pitchFamily="34" charset="0"/>
              </a:rPr>
              <a:t>Note: Bryan question</a:t>
            </a:r>
          </a:p>
          <a:p>
            <a:pPr algn="l"/>
            <a:endParaRPr lang="en-US" dirty="0">
              <a:solidFill>
                <a:srgbClr val="35424A"/>
              </a:solidFill>
              <a:latin typeface="Open Sans" panose="020B0606030504020204" pitchFamily="34" charset="0"/>
            </a:endParaRPr>
          </a:p>
          <a:p>
            <a:pPr algn="l"/>
            <a:r>
              <a:rPr lang="en-US" dirty="0">
                <a:solidFill>
                  <a:srgbClr val="35424A"/>
                </a:solidFill>
                <a:latin typeface="Open Sans" panose="020B0606030504020204" pitchFamily="34" charset="0"/>
              </a:rPr>
              <a:t>Sales in the first half of 2022 were fueled by continued consumer interest in life insurance, impacts to some carriers from Section 7702 interest rate changes, and a strong increase in LTC combination product sales due to the Washington Cares Act. Whole life premium fell during the second half of 2022 and ended the year with flat growth following a 16 percent increase in 2021.</a:t>
            </a:r>
          </a:p>
          <a:p>
            <a:pPr algn="l"/>
            <a:endParaRPr lang="en-US" dirty="0">
              <a:solidFill>
                <a:srgbClr val="35424A"/>
              </a:solidFill>
              <a:latin typeface="Open Sans" panose="020B0606030504020204" pitchFamily="34" charset="0"/>
            </a:endParaRPr>
          </a:p>
          <a:p>
            <a:pPr algn="l"/>
            <a:r>
              <a:rPr lang="en-US" dirty="0">
                <a:solidFill>
                  <a:srgbClr val="35424A"/>
                </a:solidFill>
                <a:latin typeface="Open Sans" panose="020B0606030504020204" pitchFamily="34" charset="0"/>
              </a:rPr>
              <a:t>Rising interest rates shifted buyers to longer payment periods. Falling interest rates should help, but they put pressure on dividends. Increases recently have been in lower face, guaranteed and simplified issue and  final expense products.</a:t>
            </a:r>
          </a:p>
          <a:p>
            <a:pPr algn="l"/>
            <a:endParaRPr lang="en-US" dirty="0">
              <a:solidFill>
                <a:srgbClr val="35424A"/>
              </a:solidFill>
              <a:latin typeface="Open Sans" panose="020B0606030504020204" pitchFamily="34" charset="0"/>
            </a:endParaRPr>
          </a:p>
          <a:p>
            <a:pPr algn="l"/>
            <a:endParaRPr lang="en-US" b="0" i="0" dirty="0">
              <a:solidFill>
                <a:srgbClr val="35424A"/>
              </a:solidFill>
              <a:effectLst/>
              <a:latin typeface="Open Sans" panose="020B0606030504020204" pitchFamily="34" charset="0"/>
            </a:endParaRPr>
          </a:p>
          <a:p>
            <a:pPr algn="l"/>
            <a:endParaRPr lang="en-US" b="0" i="0" dirty="0">
              <a:solidFill>
                <a:srgbClr val="35424A"/>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173105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 is growth – much is focused in independent channels.</a:t>
            </a:r>
          </a:p>
          <a:p>
            <a:endParaRPr lang="en-US" dirty="0"/>
          </a:p>
          <a:p>
            <a:r>
              <a:rPr lang="en-US" dirty="0"/>
              <a:t>IUL is almost exclusively independent and the majority of FUL and VUL premium is in independent channels as well.</a:t>
            </a:r>
          </a:p>
          <a:p>
            <a:endParaRPr lang="en-US" dirty="0"/>
          </a:p>
          <a:p>
            <a:r>
              <a:rPr lang="en-US" dirty="0"/>
              <a:t>Affiliated share has increased for FUL and VUL recently – something to watch</a:t>
            </a:r>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29429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Bryan question:</a:t>
            </a:r>
          </a:p>
          <a:p>
            <a:endParaRPr lang="en-US" dirty="0"/>
          </a:p>
          <a:p>
            <a:r>
              <a:rPr lang="en-US" dirty="0"/>
              <a:t>Here’s the detail behind growth in 2024</a:t>
            </a:r>
          </a:p>
          <a:p>
            <a:endParaRPr lang="en-US" dirty="0"/>
          </a:p>
          <a:p>
            <a:r>
              <a:rPr lang="en-US" dirty="0"/>
              <a:t>As you see all independent. Full service BD is a handful of carriers but sales are up almost across the board. </a:t>
            </a:r>
            <a:r>
              <a:rPr lang="en-US" i="1" dirty="0">
                <a:solidFill>
                  <a:srgbClr val="FF0000"/>
                </a:solidFill>
              </a:rPr>
              <a:t>A lot of this business goes through BGAs and IMOs</a:t>
            </a:r>
          </a:p>
          <a:p>
            <a:endParaRPr lang="en-US" dirty="0"/>
          </a:p>
          <a:p>
            <a:r>
              <a:rPr lang="en-US" dirty="0"/>
              <a:t>MLEA sales are down after a very good 2023</a:t>
            </a:r>
          </a:p>
          <a:p>
            <a:endParaRPr lang="en-US" dirty="0"/>
          </a:p>
          <a:p>
            <a:r>
              <a:rPr lang="en-US" dirty="0"/>
              <a:t>Again these channels tend to focus on the more volatile flexible premium products. At this time last year most of these channels were flat to down.</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220250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sz="1200" b="1" dirty="0">
                <a:solidFill>
                  <a:srgbClr val="FF0000"/>
                </a:solidFill>
              </a:rPr>
              <a:t>Bryan question – lot of change happening now how will that impact the forecast</a:t>
            </a:r>
          </a:p>
          <a:p>
            <a:endParaRPr lang="en-CA" sz="1200" b="1" dirty="0">
              <a:solidFill>
                <a:srgbClr val="FF0000"/>
              </a:solidFill>
            </a:endParaRPr>
          </a:p>
          <a:p>
            <a:r>
              <a:rPr lang="en-US" dirty="0"/>
              <a:t>Some pretty big swings over the past years. </a:t>
            </a:r>
          </a:p>
          <a:p>
            <a:endParaRPr lang="en-US" dirty="0"/>
          </a:p>
          <a:p>
            <a:r>
              <a:rPr lang="en-US" dirty="0"/>
              <a:t>Reality check: Term and whole life sales are flat to slightly down. And we see that UL sales have just returned to prepandemic levels – although some products have been more successful than others over the years. </a:t>
            </a:r>
          </a:p>
          <a:p>
            <a:endParaRPr lang="en-US" dirty="0"/>
          </a:p>
          <a:p>
            <a:r>
              <a:rPr lang="en-US" dirty="0"/>
              <a:t>Policy share also hasn’t shifted much – although you can see the jump in IUL in 2024 related to the continued increases in the new market.</a:t>
            </a:r>
          </a:p>
          <a:p>
            <a:endParaRPr lang="en-US" dirty="0"/>
          </a:p>
          <a:p>
            <a:r>
              <a:rPr lang="en-US" dirty="0"/>
              <a:t>Popularity of specific products swings over time driven by regulation, economic factors, and product innovation. What’s popular today likely won’t be in 5 years.</a:t>
            </a:r>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428496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Now we’re going to look ahead at what we expect over the next few years.</a:t>
            </a:r>
          </a:p>
          <a:p>
            <a:endParaRPr lang="en-CA"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54012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800" dirty="0"/>
              <a:t>First, we take many different factors into account when building our surveys, from recent trends to some of the assumptions you see on the screen.</a:t>
            </a:r>
          </a:p>
          <a:p>
            <a:pPr marL="0" lvl="0" indent="0">
              <a:buFont typeface="Arial" panose="020B0604020202020204" pitchFamily="34" charset="0"/>
              <a:buNone/>
            </a:pPr>
            <a:endParaRPr lang="en-CA" sz="1800" dirty="0"/>
          </a:p>
          <a:p>
            <a:pPr marL="0" lvl="0" indent="0">
              <a:buFont typeface="Arial" panose="020B0604020202020204" pitchFamily="34" charset="0"/>
              <a:buNone/>
            </a:pPr>
            <a:r>
              <a:rPr lang="en-CA" sz="1800" dirty="0"/>
              <a:t>Interest rates impact many products </a:t>
            </a:r>
          </a:p>
          <a:p>
            <a:pPr marL="0" lvl="0" indent="0">
              <a:buFont typeface="Arial" panose="020B0604020202020204" pitchFamily="34" charset="0"/>
              <a:buNone/>
            </a:pPr>
            <a:endParaRPr lang="en-CA" sz="1800" dirty="0"/>
          </a:p>
          <a:p>
            <a:pPr marL="0" lvl="0" indent="0">
              <a:buFont typeface="Arial" panose="020B0604020202020204" pitchFamily="34" charset="0"/>
              <a:buNone/>
            </a:pPr>
            <a:r>
              <a:rPr lang="en-CA" sz="1800" dirty="0"/>
              <a:t>FYI despite the fed cuts and decision to hold in January interest rates are creeping back up on increased inflation expectations. Inflation and unemployment impact available cash flow</a:t>
            </a:r>
          </a:p>
          <a:p>
            <a:pPr marL="0" lvl="0" indent="0">
              <a:buFont typeface="Arial" panose="020B0604020202020204" pitchFamily="34" charset="0"/>
              <a:buNone/>
            </a:pPr>
            <a:endParaRPr lang="en-CA" sz="1800" dirty="0"/>
          </a:p>
          <a:p>
            <a:pPr marL="0" lvl="0" indent="0">
              <a:buFont typeface="Arial" panose="020B0604020202020204" pitchFamily="34" charset="0"/>
              <a:buNone/>
            </a:pPr>
            <a:r>
              <a:rPr lang="en-CA" sz="1800" dirty="0"/>
              <a:t>Of course all of this is in flux at the moment and the insurance market hates uncertainty</a:t>
            </a:r>
          </a:p>
          <a:p>
            <a:pPr marL="0" lvl="0" indent="0">
              <a:buFont typeface="Arial" panose="020B0604020202020204" pitchFamily="34" charset="0"/>
              <a:buNone/>
            </a:pPr>
            <a:endParaRPr lang="en-CA" sz="1800" dirty="0"/>
          </a:p>
          <a:p>
            <a:pPr marL="0" lvl="0" indent="0">
              <a:buFont typeface="Arial" panose="020B0604020202020204" pitchFamily="34" charset="0"/>
              <a:buNone/>
            </a:pPr>
            <a:r>
              <a:rPr lang="en-CA" sz="1800" dirty="0"/>
              <a:t>Bryan question</a:t>
            </a:r>
          </a:p>
          <a:p>
            <a:r>
              <a:rPr lang="en-CA" sz="1800" dirty="0"/>
              <a:t>Consumer demand decline was expected – reset the baseline. </a:t>
            </a:r>
          </a:p>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16</a:t>
            </a:fld>
            <a:endParaRPr lang="en-CA" dirty="0"/>
          </a:p>
        </p:txBody>
      </p:sp>
    </p:spTree>
    <p:extLst>
      <p:ext uri="{BB962C8B-B14F-4D97-AF65-F5344CB8AC3E}">
        <p14:creationId xmlns:p14="http://schemas.microsoft.com/office/powerpoint/2010/main" val="34495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growth has been increasingly driven by net immigration, which accounts for all population growth after 2042.</a:t>
            </a:r>
          </a:p>
          <a:p>
            <a:endParaRPr lang="en-US" dirty="0"/>
          </a:p>
          <a:p>
            <a:r>
              <a:rPr lang="en-US" dirty="0"/>
              <a:t>These were the forecast assumptions in 2022. Based on recent actions by the new administration Moody’s is forecasting a significant decline in net migration and much slower population growth</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202030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non-recession years life premium grows about 3% on average</a:t>
            </a:r>
          </a:p>
          <a:p>
            <a:endParaRPr lang="en-US" dirty="0"/>
          </a:p>
          <a:p>
            <a:r>
              <a:rPr lang="en-US" dirty="0"/>
              <a:t>VUL – up every year from 2025 – 2027, but less so than in 2023 and 2024. Currently the S&amp;P is forecast to decline in 1Q20026</a:t>
            </a:r>
          </a:p>
          <a:p>
            <a:endParaRPr lang="en-US" dirty="0"/>
          </a:p>
          <a:p>
            <a:r>
              <a:rPr lang="en-US" dirty="0"/>
              <a:t>IUL – low to moderate growth as interest rates were expected to remain close to current levels if not a little lower. We may need to adjust if they continue to rise</a:t>
            </a:r>
          </a:p>
          <a:p>
            <a:endParaRPr lang="en-US" dirty="0"/>
          </a:p>
          <a:p>
            <a:r>
              <a:rPr lang="en-US" dirty="0"/>
              <a:t>FUL – this was a surprise for us in 2024. It had a strong year – driven by combination products. The growth associated with two new products introduced is expected to level off so we are projecting low to moderate growth in 2025 and a return to declines after that</a:t>
            </a:r>
          </a:p>
          <a:p>
            <a:endParaRPr lang="en-US" dirty="0"/>
          </a:p>
          <a:p>
            <a:r>
              <a:rPr lang="en-US" dirty="0"/>
              <a:t>Whole life – low to moderate growth. Probably closer to the low end of our projections given changes in interest rate projections</a:t>
            </a:r>
          </a:p>
          <a:p>
            <a:endParaRPr lang="en-US" dirty="0"/>
          </a:p>
          <a:p>
            <a:r>
              <a:rPr lang="en-US" dirty="0"/>
              <a:t>Term – also low to moderate growth (around that 3% mark) as usual</a:t>
            </a:r>
          </a:p>
        </p:txBody>
      </p:sp>
      <p:sp>
        <p:nvSpPr>
          <p:cNvPr id="4" name="Slide Number Placeholder 3"/>
          <p:cNvSpPr>
            <a:spLocks noGrp="1"/>
          </p:cNvSpPr>
          <p:nvPr>
            <p:ph type="sldNum" sz="quarter" idx="5"/>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569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4EF2-5951-3E43-0F74-843565BD8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B7F32-A696-A231-545A-F4074C00F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B5B0B-24A3-22AA-A707-F18C70CF25AA}"/>
              </a:ext>
            </a:extLst>
          </p:cNvPr>
          <p:cNvSpPr>
            <a:spLocks noGrp="1"/>
          </p:cNvSpPr>
          <p:nvPr>
            <p:ph type="body" idx="1"/>
          </p:nvPr>
        </p:nvSpPr>
        <p:spPr/>
        <p:txBody>
          <a:bodyPr/>
          <a:lstStyle/>
          <a:p>
            <a:pPr marL="0" lvl="0" indent="0">
              <a:buFont typeface="Arial" panose="020B0604020202020204" pitchFamily="34" charset="0"/>
              <a:buNone/>
            </a:pPr>
            <a:r>
              <a:rPr lang="en-CA" sz="1800" dirty="0"/>
              <a:t>A story of growth over the next couple of years</a:t>
            </a:r>
          </a:p>
          <a:p>
            <a:pPr marL="0" lvl="0" indent="0">
              <a:buFont typeface="Arial" panose="020B0604020202020204" pitchFamily="34" charset="0"/>
              <a:buNone/>
            </a:pPr>
            <a:endParaRPr lang="en-CA" sz="1800" dirty="0"/>
          </a:p>
          <a:p>
            <a:pPr marL="0" lvl="0" indent="0">
              <a:buFont typeface="Arial" panose="020B0604020202020204" pitchFamily="34" charset="0"/>
              <a:buNone/>
            </a:pPr>
            <a:r>
              <a:rPr lang="en-CA" sz="1800" dirty="0"/>
              <a:t>IUL and VUL continue to drive growth. </a:t>
            </a:r>
          </a:p>
        </p:txBody>
      </p:sp>
      <p:sp>
        <p:nvSpPr>
          <p:cNvPr id="4" name="Slide Number Placeholder 3">
            <a:extLst>
              <a:ext uri="{FF2B5EF4-FFF2-40B4-BE49-F238E27FC236}">
                <a16:creationId xmlns:a16="http://schemas.microsoft.com/office/drawing/2014/main" id="{7BC7243C-AB28-239A-89E3-9C09798E75EF}"/>
              </a:ext>
            </a:extLst>
          </p:cNvPr>
          <p:cNvSpPr>
            <a:spLocks noGrp="1"/>
          </p:cNvSpPr>
          <p:nvPr>
            <p:ph type="sldNum" sz="quarter" idx="10"/>
          </p:nvPr>
        </p:nvSpPr>
        <p:spPr/>
        <p:txBody>
          <a:bodyPr/>
          <a:lstStyle/>
          <a:p>
            <a:fld id="{8DDDA19E-9604-42AD-99CC-48A7B68242EB}" type="slidenum">
              <a:rPr lang="en-CA" smtClean="0"/>
              <a:t>19</a:t>
            </a:fld>
            <a:endParaRPr lang="en-CA" dirty="0"/>
          </a:p>
        </p:txBody>
      </p:sp>
    </p:spTree>
    <p:extLst>
      <p:ext uri="{BB962C8B-B14F-4D97-AF65-F5344CB8AC3E}">
        <p14:creationId xmlns:p14="http://schemas.microsoft.com/office/powerpoint/2010/main" val="136460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tabLst>
                <a:tab pos="457200" algn="l"/>
              </a:tabLst>
            </a:pPr>
            <a:r>
              <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It’s been a rollercoaster ride, although it’s settled down for some products</a:t>
            </a:r>
          </a:p>
          <a:p>
            <a:pPr marL="0" marR="0">
              <a:tabLst>
                <a:tab pos="457200" algn="l"/>
              </a:tabLst>
            </a:pPr>
            <a:r>
              <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p>
          <a:p>
            <a:pPr marL="0" marR="0">
              <a:tabLst>
                <a:tab pos="457200" algn="l"/>
              </a:tabLst>
            </a:pPr>
            <a:r>
              <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moderate declines during the early days of the pandemic sales soared in 2021 due to increased consumer demand, the regulatory impacts of IRS Section 7702 changes, and the Washington Cares Act. </a:t>
            </a:r>
          </a:p>
          <a:p>
            <a:pPr marL="0" marR="0">
              <a:tabLst>
                <a:tab pos="457200" algn="l"/>
              </a:tabLst>
            </a:pPr>
            <a:endPar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tabLst>
                <a:tab pos="457200" algn="l"/>
              </a:tabLst>
            </a:pPr>
            <a:r>
              <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Sales began to decline again in the second half of 2022 as the regulatory impacts receded. Declines continued through the first half of 2023, but sales began to recover mid-year.</a:t>
            </a:r>
          </a:p>
          <a:p>
            <a:pPr marL="0" marR="0">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Returned to a pattern of slow growth – except for a few outlier products</a:t>
            </a:r>
            <a:endParaRPr lang="en-US" sz="16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100840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30335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sales are a different story. Increased consumer demand during the pandemic drove the first extended increase that we’d seen in decades. </a:t>
            </a:r>
          </a:p>
          <a:p>
            <a:endParaRPr lang="en-US" dirty="0"/>
          </a:p>
          <a:p>
            <a:r>
              <a:rPr lang="en-US" dirty="0"/>
              <a:t>Dropped off in 2022 – front loaded sales</a:t>
            </a:r>
          </a:p>
          <a:p>
            <a:endParaRPr lang="en-US" dirty="0"/>
          </a:p>
          <a:p>
            <a:r>
              <a:rPr lang="en-US" dirty="0"/>
              <a:t>Demand was still elevated in 2023 but now we’re settling back down – to flat sales as opposed to declines at least. </a:t>
            </a:r>
          </a:p>
          <a:p>
            <a:endParaRPr lang="en-US" dirty="0"/>
          </a:p>
          <a:p>
            <a:r>
              <a:rPr lang="en-US" dirty="0"/>
              <a:t>Some of the increases are driven by a new focus on lower face sales – final expense and simplified/guaranteed issue</a:t>
            </a:r>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3071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look at product share on a premium and policy basis. We will be focusing on premium today, specifically on flexible products because that’s where the action is.</a:t>
            </a:r>
          </a:p>
          <a:p>
            <a:endParaRPr lang="en-US" dirty="0"/>
          </a:p>
          <a:p>
            <a:r>
              <a:rPr lang="en-US" dirty="0"/>
              <a:t>The majority of policies (customers) focus on term and whole life</a:t>
            </a:r>
          </a:p>
          <a:p>
            <a:endParaRPr lang="en-US" dirty="0"/>
          </a:p>
          <a:p>
            <a:r>
              <a:rPr lang="en-US" b="1" dirty="0">
                <a:solidFill>
                  <a:srgbClr val="FF0000"/>
                </a:solidFill>
              </a:rPr>
              <a:t>Pause: Bryan question – tee up 4</a:t>
            </a:r>
            <a:r>
              <a:rPr lang="en-US" b="1" baseline="30000" dirty="0">
                <a:solidFill>
                  <a:srgbClr val="FF0000"/>
                </a:solidFill>
              </a:rPr>
              <a:t>th</a:t>
            </a:r>
            <a:r>
              <a:rPr lang="en-US" b="1" dirty="0">
                <a:solidFill>
                  <a:srgbClr val="FF0000"/>
                </a:solidFill>
              </a:rPr>
              <a:t> quarter growth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63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5424A"/>
                </a:solidFill>
                <a:latin typeface="Open Sans" panose="020B0606030504020204" pitchFamily="34" charset="0"/>
              </a:rPr>
              <a:t>We’ve seen VUL double it’s market share from 7% to 14% of premium – first through protection focused products and then through accumulation products. All types of VUL are up this year, but the majority of premium is cash accumulation</a:t>
            </a:r>
          </a:p>
          <a:p>
            <a:pPr algn="l"/>
            <a:endParaRPr lang="en-US" dirty="0">
              <a:solidFill>
                <a:srgbClr val="35424A"/>
              </a:solidFill>
              <a:latin typeface="Open Sans" panose="020B0606030504020204" pitchFamily="34" charset="0"/>
            </a:endParaRPr>
          </a:p>
          <a:p>
            <a:pPr algn="l"/>
            <a:r>
              <a:rPr lang="en-US" b="0" i="0" dirty="0">
                <a:solidFill>
                  <a:srgbClr val="35424A"/>
                </a:solidFill>
                <a:effectLst/>
                <a:latin typeface="Open Sans" panose="020B0606030504020204" pitchFamily="34" charset="0"/>
              </a:rPr>
              <a:t>Extreme growth has been very concentrated among a few carriers however</a:t>
            </a:r>
          </a:p>
          <a:p>
            <a:pPr algn="l"/>
            <a:endParaRPr lang="en-US" dirty="0">
              <a:solidFill>
                <a:srgbClr val="35424A"/>
              </a:solidFill>
              <a:latin typeface="Open Sans" panose="020B0606030504020204" pitchFamily="34" charset="0"/>
            </a:endParaRPr>
          </a:p>
          <a:p>
            <a:pPr algn="l"/>
            <a:r>
              <a:rPr lang="en-US" b="0" i="0" dirty="0">
                <a:solidFill>
                  <a:srgbClr val="35424A"/>
                </a:solidFill>
                <a:effectLst/>
                <a:latin typeface="Open Sans" panose="020B0606030504020204" pitchFamily="34" charset="0"/>
              </a:rPr>
              <a:t>the stock market is doing better than fixed investments now. </a:t>
            </a:r>
            <a:r>
              <a:rPr lang="en-US" dirty="0">
                <a:solidFill>
                  <a:srgbClr val="35424A"/>
                </a:solidFill>
                <a:latin typeface="Open Sans" panose="020B0606030504020204" pitchFamily="34" charset="0"/>
              </a:rPr>
              <a:t>Heightened tax uncertainty and a need for alternative investments for high net worth clients  has increased interest as well.  </a:t>
            </a:r>
          </a:p>
          <a:p>
            <a:pPr algn="l"/>
            <a:endParaRPr lang="en-US" dirty="0">
              <a:solidFill>
                <a:srgbClr val="35424A"/>
              </a:solidFill>
              <a:latin typeface="Open Sans" panose="020B0606030504020204" pitchFamily="34" charset="0"/>
            </a:endParaRPr>
          </a:p>
          <a:p>
            <a:pPr algn="l"/>
            <a:r>
              <a:rPr lang="en-US" dirty="0">
                <a:solidFill>
                  <a:srgbClr val="35424A"/>
                </a:solidFill>
                <a:latin typeface="Open Sans" panose="020B0606030504020204" pitchFamily="34" charset="0"/>
              </a:rPr>
              <a:t>Also seeing some good sales from mutual companies that you might not expect</a:t>
            </a:r>
            <a:endParaRPr lang="en-US" dirty="0"/>
          </a:p>
          <a:p>
            <a:endParaRPr lang="en-US" dirty="0"/>
          </a:p>
          <a:p>
            <a:pPr algn="l"/>
            <a:endParaRPr lang="en-US" dirty="0">
              <a:solidFill>
                <a:srgbClr val="35424A"/>
              </a:solidFill>
              <a:latin typeface="Open Sans" panose="020B0606030504020204" pitchFamily="34" charset="0"/>
            </a:endParaRPr>
          </a:p>
          <a:p>
            <a:pPr algn="l"/>
            <a:endParaRPr lang="en-US" b="0" i="0" dirty="0">
              <a:solidFill>
                <a:srgbClr val="35424A"/>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415522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IUL was hit hard by the pandemic. Similar to variable UL, Indexed UL experienced strong sales during the first half of 2022, driven by tax law changes, and then began a decline in the second half of the year. IUL premium was down in the first half of 2023 relative to the strong growth in the prior year period. </a:t>
            </a:r>
          </a:p>
          <a:p>
            <a:pPr algn="l"/>
            <a:endParaRPr lang="en-US" dirty="0">
              <a:solidFill>
                <a:srgbClr val="35424A"/>
              </a:solidFill>
              <a:latin typeface="Open Sans" panose="020B0606030504020204" pitchFamily="34" charset="0"/>
            </a:endParaRPr>
          </a:p>
          <a:p>
            <a:pPr algn="l"/>
            <a:r>
              <a:rPr lang="en-US" dirty="0">
                <a:solidFill>
                  <a:srgbClr val="35424A"/>
                </a:solidFill>
                <a:latin typeface="Open Sans" panose="020B0606030504020204" pitchFamily="34" charset="0"/>
              </a:rPr>
              <a:t>IUL premium was impacted by interest rate increases, which put pressure on sales. At the same time we saw an increase in sales by carriers that typically sell in a lower face market. Some of this was driven by new final expense/simplified issue products in the brokerage channel.</a:t>
            </a:r>
          </a:p>
          <a:p>
            <a:pPr algn="l"/>
            <a:endParaRPr lang="en-US" b="0" i="0" dirty="0">
              <a:solidFill>
                <a:srgbClr val="35424A"/>
              </a:solidFill>
              <a:effectLst/>
              <a:latin typeface="Open Sans" panose="020B0606030504020204" pitchFamily="34" charset="0"/>
            </a:endParaRPr>
          </a:p>
          <a:p>
            <a:pPr algn="l"/>
            <a:r>
              <a:rPr lang="en-US" dirty="0">
                <a:solidFill>
                  <a:srgbClr val="35424A"/>
                </a:solidFill>
                <a:latin typeface="Open Sans" panose="020B0606030504020204" pitchFamily="34" charset="0"/>
              </a:rPr>
              <a:t>We’re seeing an increase in IUL premium from traditional carriers again. Interest rates were coming back down – and also continued growth in the lower face market.</a:t>
            </a:r>
            <a:endParaRPr lang="en-US" b="0" i="0" dirty="0">
              <a:solidFill>
                <a:srgbClr val="35424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50053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600"/>
              </a:spcAft>
            </a:pPr>
            <a:r>
              <a:rPr lang="en-US" sz="1800" kern="100" dirty="0">
                <a:effectLst/>
                <a:latin typeface="Arial" panose="020B0604020202020204" pitchFamily="34" charset="0"/>
                <a:ea typeface="Aptos" panose="020B0004020202020204" pitchFamily="34" charset="0"/>
              </a:rPr>
              <a:t>Fixed UL was down in Q4 after 5 consecutive increases.</a:t>
            </a:r>
          </a:p>
          <a:p>
            <a:pPr marL="0" marR="0">
              <a:lnSpc>
                <a:spcPct val="115000"/>
              </a:lnSpc>
              <a:spcAft>
                <a:spcPts val="600"/>
              </a:spcAft>
            </a:pPr>
            <a:r>
              <a:rPr lang="en-US" sz="1800" kern="100" dirty="0">
                <a:latin typeface="Arial" panose="020B0604020202020204" pitchFamily="34" charset="0"/>
                <a:ea typeface="Aptos" panose="020B0004020202020204" pitchFamily="34" charset="0"/>
              </a:rPr>
              <a:t>Combination products have an outsized impact on this product. </a:t>
            </a:r>
          </a:p>
          <a:p>
            <a:pPr marL="0" marR="0">
              <a:lnSpc>
                <a:spcPct val="115000"/>
              </a:lnSpc>
              <a:spcAft>
                <a:spcPts val="600"/>
              </a:spcAft>
            </a:pPr>
            <a:r>
              <a:rPr lang="en-US" sz="1800" kern="100" dirty="0">
                <a:latin typeface="Arial" panose="020B0604020202020204" pitchFamily="34" charset="0"/>
                <a:ea typeface="Aptos" panose="020B0004020202020204" pitchFamily="34" charset="0"/>
              </a:rPr>
              <a:t>WA cares in 2021</a:t>
            </a:r>
          </a:p>
          <a:p>
            <a:pPr marL="0" marR="0">
              <a:lnSpc>
                <a:spcPct val="115000"/>
              </a:lnSpc>
              <a:spcAft>
                <a:spcPts val="600"/>
              </a:spcAft>
            </a:pPr>
            <a:r>
              <a:rPr lang="en-US" sz="1800" kern="100" dirty="0">
                <a:latin typeface="Arial" panose="020B0604020202020204" pitchFamily="34" charset="0"/>
                <a:ea typeface="Aptos" panose="020B0004020202020204" pitchFamily="34" charset="0"/>
              </a:rPr>
              <a:t>Increases due to two successful new combo products/rates beginning in Q4 2023</a:t>
            </a:r>
          </a:p>
          <a:p>
            <a:pPr marL="0" marR="0">
              <a:lnSpc>
                <a:spcPct val="115000"/>
              </a:lnSpc>
              <a:spcAft>
                <a:spcPts val="600"/>
              </a:spcAft>
            </a:pPr>
            <a:r>
              <a:rPr lang="en-US" sz="1800" kern="100" dirty="0">
                <a:latin typeface="Arial" panose="020B0604020202020204" pitchFamily="34" charset="0"/>
                <a:ea typeface="Aptos" panose="020B0004020202020204" pitchFamily="34" charset="0"/>
              </a:rPr>
              <a:t>Declines: some carriers shifting focus towards accumulation products and comparisons to strong 4Q2023 sales</a:t>
            </a:r>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405034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annuity market, we haven’t seen much movement in fixed crediting rates.</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01631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Product popularity tends to shift over time driven by economic factors such as stock market returns and interest rates, and regulatory changes. This shows the market share changes for the three flexible products. You’ll note sales for all three combined are just back to pre 2009 levels in the past few years.</a:t>
            </a:r>
          </a:p>
        </p:txBody>
      </p:sp>
      <p:sp>
        <p:nvSpPr>
          <p:cNvPr id="4" name="Slide Number Placeholder 3"/>
          <p:cNvSpPr>
            <a:spLocks noGrp="1"/>
          </p:cNvSpPr>
          <p:nvPr>
            <p:ph type="sldNum" sz="quarter" idx="10"/>
          </p:nvPr>
        </p:nvSpPr>
        <p:spPr/>
        <p:txBody>
          <a:bodyPr/>
          <a:lstStyle/>
          <a:p>
            <a:fld id="{57A4C921-3F63-4B41-A2D6-50BC2EF01AEA}" type="slidenum">
              <a:rPr lang="en-US" smtClean="0"/>
              <a:t>9</a:t>
            </a:fld>
            <a:endParaRPr lang="en-US" dirty="0"/>
          </a:p>
        </p:txBody>
      </p:sp>
    </p:spTree>
    <p:extLst>
      <p:ext uri="{BB962C8B-B14F-4D97-AF65-F5344CB8AC3E}">
        <p14:creationId xmlns:p14="http://schemas.microsoft.com/office/powerpoint/2010/main" val="3065282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logo with a globe in the middle&#10;&#10;Description automatically generated">
            <a:extLst>
              <a:ext uri="{FF2B5EF4-FFF2-40B4-BE49-F238E27FC236}">
                <a16:creationId xmlns:a16="http://schemas.microsoft.com/office/drawing/2014/main" id="{1823A258-D776-D85E-E2DC-A0C3AB676D8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CEABE7B4-9FDB-8BBB-8CC3-A76B1017998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68785580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2pPr>
            <a:lvl3pPr marL="1031875" indent="-342900">
              <a:lnSpc>
                <a:spcPct val="100000"/>
              </a:lnSpc>
              <a:spcAft>
                <a:spcPts val="1200"/>
              </a:spcAft>
              <a:buClr>
                <a:schemeClr val="tx1"/>
              </a:buClr>
              <a:buSzPct val="135000"/>
              <a:buFont typeface="Arial" panose="020B0604020202020204" pitchFamily="34" charset="0"/>
              <a:buChar char="•"/>
              <a:defRPr sz="24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7" name="Picture 6">
            <a:extLst>
              <a:ext uri="{FF2B5EF4-FFF2-40B4-BE49-F238E27FC236}">
                <a16:creationId xmlns:a16="http://schemas.microsoft.com/office/drawing/2014/main" id="{446DCA96-FA9A-55CC-0FD8-086E267B4A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dirty="0">
                <a:latin typeface="Aptos" panose="020B0004020202020204" pitchFamily="34" charset="0"/>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dirty="0">
                <a:latin typeface="Aptos" panose="020B0004020202020204" pitchFamily="34" charset="0"/>
              </a:endParaRPr>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ptos" panose="020B0004020202020204" pitchFamily="34" charset="0"/>
                <a:cs typeface="Arial" panose="020B0604020202020204" pitchFamily="34" charset="0"/>
              </a:rPr>
            </a:br>
            <a:r>
              <a:rPr lang="en-US" sz="2400" dirty="0">
                <a:solidFill>
                  <a:srgbClr val="DAAA00"/>
                </a:solidFill>
                <a:latin typeface="Aptos" panose="020B0004020202020204" pitchFamily="34" charset="0"/>
                <a:cs typeface="Arial" panose="020B0604020202020204" pitchFamily="34" charset="0"/>
              </a:rPr>
              <a:t>knowledge</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insights</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connections</a:t>
            </a:r>
            <a:r>
              <a:rPr lang="en-US" sz="2400" dirty="0">
                <a:solidFill>
                  <a:schemeClr val="bg1"/>
                </a:solidFill>
                <a:latin typeface="Aptos" panose="020B0004020202020204" pitchFamily="34" charset="0"/>
                <a:cs typeface="Arial" panose="020B0604020202020204" pitchFamily="34" charset="0"/>
              </a:rPr>
              <a:t>, and </a:t>
            </a:r>
            <a:r>
              <a:rPr lang="en-US" sz="2400" dirty="0">
                <a:solidFill>
                  <a:srgbClr val="DAAA00"/>
                </a:solidFill>
                <a:latin typeface="Aptos" panose="020B0004020202020204" pitchFamily="34" charset="0"/>
                <a:cs typeface="Arial" panose="020B0604020202020204" pitchFamily="34" charset="0"/>
              </a:rPr>
              <a:t>solutions</a:t>
            </a:r>
            <a:endParaRPr lang="en-US" sz="2400" dirty="0">
              <a:latin typeface="Aptos" panose="020B0004020202020204" pitchFamily="34" charset="0"/>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7" name="Picture 6" descr="A logo with a globe in the middle&#10;&#10;Description automatically generated">
            <a:extLst>
              <a:ext uri="{FF2B5EF4-FFF2-40B4-BE49-F238E27FC236}">
                <a16:creationId xmlns:a16="http://schemas.microsoft.com/office/drawing/2014/main" id="{A300D053-A94D-2B51-0686-19DF24EBD58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latin typeface="Aptos" panose="020B0004020202020204" pitchFamily="34" charset="0"/>
              </a:defRPr>
            </a:lvl1pPr>
          </a:lstStyle>
          <a:p>
            <a:pPr lvl="0"/>
            <a:r>
              <a:rPr lang="en-US" dirty="0"/>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atin typeface="Aptos" panose="020B0004020202020204" pitchFamily="34" charset="0"/>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2pPr>
            <a:lvl3pPr marL="1033463"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3pPr>
            <a:lvl4pPr marL="13716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4pPr>
            <a:lvl5pPr marL="1719263" indent="-342900">
              <a:buClr>
                <a:schemeClr val="tx1"/>
              </a:buClr>
              <a:buSzPct val="13500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905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0"/>
            <a:ext cx="12195955" cy="508164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20016E4-B307-7BBE-8375-9D05E05DBE4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Rectangle 8">
            <a:extLst>
              <a:ext uri="{FF2B5EF4-FFF2-40B4-BE49-F238E27FC236}">
                <a16:creationId xmlns:a16="http://schemas.microsoft.com/office/drawing/2014/main" id="{E47029E6-153B-0D74-4222-7673D15E667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2400" dirty="0">
                  <a:solidFill>
                    <a:srgbClr val="404040"/>
                  </a:solidFill>
                  <a:latin typeface="Aptos" panose="020B0004020202020204" pitchFamily="34" charset="0"/>
                  <a:cs typeface="Arial" panose="020B0604020202020204" pitchFamily="34" charset="0"/>
                </a:rPr>
              </a:br>
              <a:r>
                <a:rPr lang="en-US" sz="2400" dirty="0">
                  <a:solidFill>
                    <a:srgbClr val="404040"/>
                  </a:solidFill>
                  <a:latin typeface="Aptos" panose="020B0004020202020204" pitchFamily="34" charset="0"/>
                  <a:cs typeface="Arial" panose="020B0604020202020204" pitchFamily="34" charset="0"/>
                </a:rPr>
                <a:t>members with </a:t>
              </a:r>
              <a:r>
                <a:rPr lang="en-US" sz="2400" b="1" dirty="0">
                  <a:solidFill>
                    <a:srgbClr val="002F70"/>
                  </a:solidFill>
                  <a:latin typeface="Aptos" panose="020B0004020202020204" pitchFamily="34" charset="0"/>
                  <a:cs typeface="Arial" panose="020B0604020202020204" pitchFamily="34" charset="0"/>
                </a:rPr>
                <a:t>knowledge</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insights</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connections</a:t>
              </a:r>
              <a:r>
                <a:rPr lang="en-US" sz="2400" dirty="0">
                  <a:solidFill>
                    <a:srgbClr val="404040"/>
                  </a:solidFill>
                  <a:latin typeface="Aptos" panose="020B0004020202020204" pitchFamily="34" charset="0"/>
                  <a:cs typeface="Arial" panose="020B0604020202020204" pitchFamily="34" charset="0"/>
                </a:rPr>
                <a:t>, and </a:t>
              </a:r>
              <a:r>
                <a:rPr lang="en-US" sz="2400" b="1" dirty="0">
                  <a:solidFill>
                    <a:srgbClr val="002F70"/>
                  </a:solidFill>
                  <a:latin typeface="Aptos" panose="020B0004020202020204" pitchFamily="34" charset="0"/>
                  <a:cs typeface="Arial" panose="020B0604020202020204" pitchFamily="34" charset="0"/>
                </a:rPr>
                <a:t>solutions</a:t>
              </a:r>
              <a:endParaRPr lang="en-US" sz="2400" b="1" dirty="0">
                <a:solidFill>
                  <a:srgbClr val="002F70"/>
                </a:solidFill>
                <a:latin typeface="Aptos" panose="020B0004020202020204" pitchFamily="34" charset="0"/>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pic>
        <p:nvPicPr>
          <p:cNvPr id="4" name="Picture 3">
            <a:extLst>
              <a:ext uri="{FF2B5EF4-FFF2-40B4-BE49-F238E27FC236}">
                <a16:creationId xmlns:a16="http://schemas.microsoft.com/office/drawing/2014/main" id="{5F835847-2CF1-09EB-F12A-058BB4E5F74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Rectangle 4">
            <a:extLst>
              <a:ext uri="{FF2B5EF4-FFF2-40B4-BE49-F238E27FC236}">
                <a16:creationId xmlns:a16="http://schemas.microsoft.com/office/drawing/2014/main" id="{ECA5D688-F84E-FCF0-714E-1B6617E5BB8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051820" y="1368425"/>
            <a:ext cx="4443873" cy="3689131"/>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2400" dirty="0">
                <a:solidFill>
                  <a:schemeClr val="tx1">
                    <a:lumMod val="65000"/>
                    <a:lumOff val="35000"/>
                  </a:schemeClr>
                </a:solidFill>
                <a:latin typeface="Aptos" panose="020B0004020202020204" pitchFamily="34" charset="0"/>
                <a:cs typeface="Arial" panose="020B0604020202020204" pitchFamily="34" charset="0"/>
              </a:rPr>
              <a:t> </a:t>
            </a:r>
            <a:br>
              <a:rPr lang="en-US" sz="2400" dirty="0">
                <a:solidFill>
                  <a:schemeClr val="tx1">
                    <a:lumMod val="65000"/>
                    <a:lumOff val="35000"/>
                  </a:schemeClr>
                </a:solidFill>
                <a:latin typeface="Aptos" panose="020B00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400" dirty="0">
                <a:solidFill>
                  <a:schemeClr val="tx1">
                    <a:lumMod val="65000"/>
                    <a:lumOff val="35000"/>
                  </a:schemeClr>
                </a:solidFill>
                <a:latin typeface="Aptos" panose="020B00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2400" dirty="0">
                <a:solidFill>
                  <a:schemeClr val="tx1">
                    <a:lumMod val="65000"/>
                    <a:lumOff val="35000"/>
                  </a:schemeClr>
                </a:solidFill>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6-Blue bar-gray background">
    <p:spTree>
      <p:nvGrpSpPr>
        <p:cNvPr id="1" name=""/>
        <p:cNvGrpSpPr/>
        <p:nvPr/>
      </p:nvGrpSpPr>
      <p:grpSpPr>
        <a:xfrm>
          <a:off x="0" y="0"/>
          <a:ext cx="0" cy="0"/>
          <a:chOff x="0" y="0"/>
          <a:chExt cx="0" cy="0"/>
        </a:xfrm>
      </p:grpSpPr>
      <p:sp>
        <p:nvSpPr>
          <p:cNvPr id="7" name="Rectangle 6"/>
          <p:cNvSpPr/>
          <p:nvPr userDrawn="1"/>
        </p:nvSpPr>
        <p:spPr>
          <a:xfrm>
            <a:off x="2" y="668"/>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F70"/>
              </a:solidFill>
            </a:endParaRPr>
          </a:p>
        </p:txBody>
      </p:sp>
      <p:sp>
        <p:nvSpPr>
          <p:cNvPr id="8" name="Title Placeholder 37"/>
          <p:cNvSpPr>
            <a:spLocks noGrp="1"/>
          </p:cNvSpPr>
          <p:nvPr>
            <p:ph type="title" hasCustomPrompt="1"/>
          </p:nvPr>
        </p:nvSpPr>
        <p:spPr>
          <a:xfrm>
            <a:off x="2" y="0"/>
            <a:ext cx="12191999"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2" y="6356351"/>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0367203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9080D6D-468B-79E8-848F-452DA761947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50246706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6"/>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5F44DF6C-D100-1CF6-54FB-0509E73342D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214224189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6"/>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0ABBEF3-F97A-F6E7-3A55-F2712A9E7ED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79481838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85C98D36-A7F7-85D3-6C13-A770D8AB90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424003802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parajita" panose="020B0502040204020203" pitchFamily="18" charset="0"/>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715F3D33-1B0E-4788-B49B-0039805ACF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3952766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415CC82D-F8D8-6AF0-A5A1-9B7BBC6A30F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99449506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63FBC3C0-3696-A028-E362-A7889CEC802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82851197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E76F1-DBDB-2D30-E925-23B1519E6C93}"/>
              </a:ext>
            </a:extLst>
          </p:cNvPr>
          <p:cNvPicPr>
            <a:picLocks noChangeAspect="1"/>
          </p:cNvPicPr>
          <p:nvPr userDrawn="1"/>
        </p:nvPicPr>
        <p:blipFill>
          <a:blip r:embed="rId26"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68" r:id="rId11"/>
    <p:sldLayoutId id="2147483695" r:id="rId12"/>
    <p:sldLayoutId id="2147483687" r:id="rId13"/>
    <p:sldLayoutId id="2147483694" r:id="rId14"/>
    <p:sldLayoutId id="2147483669" r:id="rId15"/>
    <p:sldLayoutId id="2147483693" r:id="rId16"/>
    <p:sldLayoutId id="2147483692" r:id="rId17"/>
    <p:sldLayoutId id="2147483689" r:id="rId18"/>
    <p:sldLayoutId id="2147483701" r:id="rId19"/>
    <p:sldLayoutId id="2147483691" r:id="rId20"/>
    <p:sldLayoutId id="2147483697" r:id="rId21"/>
    <p:sldLayoutId id="2147483698" r:id="rId22"/>
    <p:sldLayoutId id="2147483700" r:id="rId23"/>
    <p:sldLayoutId id="2147483712" r:id="rId2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7" y="5293508"/>
            <a:ext cx="6193037" cy="477054"/>
          </a:xfrm>
        </p:spPr>
        <p:txBody>
          <a:bodyPr/>
          <a:lstStyle/>
          <a:p>
            <a:r>
              <a:rPr lang="en-US" dirty="0"/>
              <a:t>Individual Life Forecast</a:t>
            </a:r>
          </a:p>
        </p:txBody>
      </p:sp>
      <p:sp>
        <p:nvSpPr>
          <p:cNvPr id="10" name="Text Placeholder 9"/>
          <p:cNvSpPr>
            <a:spLocks noGrp="1"/>
          </p:cNvSpPr>
          <p:nvPr>
            <p:ph type="body" sz="quarter" idx="10"/>
          </p:nvPr>
        </p:nvSpPr>
        <p:spPr/>
        <p:txBody>
          <a:bodyPr/>
          <a:lstStyle/>
          <a:p>
            <a:r>
              <a:rPr lang="en-US" dirty="0"/>
              <a:t>Bryan Hodgens•  Karen Terry</a:t>
            </a:r>
          </a:p>
        </p:txBody>
      </p:sp>
      <p:sp>
        <p:nvSpPr>
          <p:cNvPr id="11" name="Text Placeholder 10"/>
          <p:cNvSpPr>
            <a:spLocks noGrp="1"/>
          </p:cNvSpPr>
          <p:nvPr>
            <p:ph type="body" sz="quarter" idx="11"/>
          </p:nvPr>
        </p:nvSpPr>
        <p:spPr/>
        <p:txBody>
          <a:bodyPr/>
          <a:lstStyle/>
          <a:p>
            <a:r>
              <a:rPr lang="en-US" dirty="0"/>
              <a:t>February 11, 2025</a:t>
            </a:r>
          </a:p>
        </p:txBody>
      </p:sp>
    </p:spTree>
    <p:extLst>
      <p:ext uri="{BB962C8B-B14F-4D97-AF65-F5344CB8AC3E}">
        <p14:creationId xmlns:p14="http://schemas.microsoft.com/office/powerpoint/2010/main" val="425225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 Life Up 2% in 4Q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3441699292"/>
              </p:ext>
            </p:extLst>
          </p:nvPr>
        </p:nvGraphicFramePr>
        <p:xfrm>
          <a:off x="505428" y="1261682"/>
          <a:ext cx="11181145" cy="4561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09331" y="1165613"/>
            <a:ext cx="12191998" cy="646332"/>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Term new life annualized premium sales up 1% year-to-date</a:t>
            </a:r>
          </a:p>
        </p:txBody>
      </p:sp>
      <p:sp>
        <p:nvSpPr>
          <p:cNvPr id="5" name="Rectangle 4">
            <a:extLst>
              <a:ext uri="{FF2B5EF4-FFF2-40B4-BE49-F238E27FC236}">
                <a16:creationId xmlns:a16="http://schemas.microsoft.com/office/drawing/2014/main" id="{9D15BC2D-83FD-B37D-35CE-AB3170C0EA63}"/>
              </a:ext>
            </a:extLst>
          </p:cNvPr>
          <p:cNvSpPr/>
          <p:nvPr/>
        </p:nvSpPr>
        <p:spPr>
          <a:xfrm>
            <a:off x="286915" y="6304002"/>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endParaRPr lang="en-US" sz="1000" dirty="0">
              <a:latin typeface="Aptos" panose="020B0004020202020204" pitchFamily="34" charset="0"/>
            </a:endParaRPr>
          </a:p>
        </p:txBody>
      </p:sp>
    </p:spTree>
    <p:extLst>
      <p:ext uri="{BB962C8B-B14F-4D97-AF65-F5344CB8AC3E}">
        <p14:creationId xmlns:p14="http://schemas.microsoft.com/office/powerpoint/2010/main" val="66398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Life Annualized Premium Up 2% in 4Q 2024 From 2023</a:t>
            </a:r>
            <a:endParaRPr lang="en-US" dirty="0">
              <a:solidFill>
                <a:srgbClr val="FF0000"/>
              </a:solidFill>
            </a:endParaRPr>
          </a:p>
        </p:txBody>
      </p:sp>
      <p:graphicFrame>
        <p:nvGraphicFramePr>
          <p:cNvPr id="7" name="Content Placeholder 8"/>
          <p:cNvGraphicFramePr>
            <a:graphicFrameLocks/>
          </p:cNvGraphicFramePr>
          <p:nvPr>
            <p:extLst>
              <p:ext uri="{D42A27DB-BD31-4B8C-83A1-F6EECF244321}">
                <p14:modId xmlns:p14="http://schemas.microsoft.com/office/powerpoint/2010/main" val="1435937334"/>
              </p:ext>
            </p:extLst>
          </p:nvPr>
        </p:nvGraphicFramePr>
        <p:xfrm>
          <a:off x="522790" y="1745052"/>
          <a:ext cx="11146420" cy="42559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45969" y="854711"/>
            <a:ext cx="11586258"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Whole life down 4% year-to-date</a:t>
            </a:r>
          </a:p>
        </p:txBody>
      </p:sp>
      <p:sp>
        <p:nvSpPr>
          <p:cNvPr id="4" name="Rectangle 3">
            <a:extLst>
              <a:ext uri="{FF2B5EF4-FFF2-40B4-BE49-F238E27FC236}">
                <a16:creationId xmlns:a16="http://schemas.microsoft.com/office/drawing/2014/main" id="{FCABBF22-4059-4150-AFB6-0080CCE93368}"/>
              </a:ext>
            </a:extLst>
          </p:cNvPr>
          <p:cNvSpPr/>
          <p:nvPr/>
        </p:nvSpPr>
        <p:spPr>
          <a:xfrm>
            <a:off x="245969" y="6384359"/>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endParaRPr lang="en-US" sz="1000" dirty="0">
              <a:latin typeface="Aptos" panose="020B0004020202020204" pitchFamily="34" charset="0"/>
            </a:endParaRPr>
          </a:p>
        </p:txBody>
      </p:sp>
      <p:sp>
        <p:nvSpPr>
          <p:cNvPr id="3" name="TextBox 2">
            <a:extLst>
              <a:ext uri="{FF2B5EF4-FFF2-40B4-BE49-F238E27FC236}">
                <a16:creationId xmlns:a16="http://schemas.microsoft.com/office/drawing/2014/main" id="{E76FC5CD-6AA6-8AF4-32A5-2B03C017CB07}"/>
              </a:ext>
            </a:extLst>
          </p:cNvPr>
          <p:cNvSpPr txBox="1"/>
          <p:nvPr/>
        </p:nvSpPr>
        <p:spPr>
          <a:xfrm>
            <a:off x="4409542" y="1515569"/>
            <a:ext cx="1268072" cy="369315"/>
          </a:xfrm>
          <a:prstGeom prst="rect">
            <a:avLst/>
          </a:prstGeom>
          <a:noFill/>
          <a:ln>
            <a:solidFill>
              <a:schemeClr val="tx1"/>
            </a:solidFill>
          </a:ln>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dirty="0">
                <a:latin typeface="Aptos" panose="020B0004020202020204" pitchFamily="34" charset="0"/>
              </a:rPr>
              <a:t>IRS 7702</a:t>
            </a:r>
          </a:p>
        </p:txBody>
      </p:sp>
      <p:cxnSp>
        <p:nvCxnSpPr>
          <p:cNvPr id="5" name="Straight Arrow Connector 4">
            <a:extLst>
              <a:ext uri="{FF2B5EF4-FFF2-40B4-BE49-F238E27FC236}">
                <a16:creationId xmlns:a16="http://schemas.microsoft.com/office/drawing/2014/main" id="{4ED86A8D-F3BA-375B-1E5C-537323DB0D85}"/>
              </a:ext>
            </a:extLst>
          </p:cNvPr>
          <p:cNvCxnSpPr/>
          <p:nvPr/>
        </p:nvCxnSpPr>
        <p:spPr>
          <a:xfrm flipH="1">
            <a:off x="4488789" y="1929067"/>
            <a:ext cx="255844" cy="271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BAAF30BC-29CF-EE11-AC5D-B0081F156F90}"/>
              </a:ext>
            </a:extLst>
          </p:cNvPr>
          <p:cNvCxnSpPr/>
          <p:nvPr/>
        </p:nvCxnSpPr>
        <p:spPr>
          <a:xfrm>
            <a:off x="5197272" y="1938131"/>
            <a:ext cx="163020" cy="362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71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98D94-70C3-B519-93F3-F258184CFD53}"/>
              </a:ext>
            </a:extLst>
          </p:cNvPr>
          <p:cNvSpPr>
            <a:spLocks noGrp="1"/>
          </p:cNvSpPr>
          <p:nvPr>
            <p:ph type="body" sz="quarter" idx="10"/>
          </p:nvPr>
        </p:nvSpPr>
        <p:spPr>
          <a:xfrm>
            <a:off x="417448" y="1520825"/>
            <a:ext cx="11311128" cy="400050"/>
          </a:xfrm>
        </p:spPr>
        <p:txBody>
          <a:bodyPr/>
          <a:lstStyle/>
          <a:p>
            <a:r>
              <a:rPr lang="en-US" dirty="0"/>
              <a:t>Annualized Premium Share 3Q2024 YTD</a:t>
            </a:r>
          </a:p>
          <a:p>
            <a:endParaRPr lang="en-US" dirty="0"/>
          </a:p>
        </p:txBody>
      </p:sp>
      <p:graphicFrame>
        <p:nvGraphicFramePr>
          <p:cNvPr id="8" name="Chart Placeholder 7">
            <a:extLst>
              <a:ext uri="{FF2B5EF4-FFF2-40B4-BE49-F238E27FC236}">
                <a16:creationId xmlns:a16="http://schemas.microsoft.com/office/drawing/2014/main" id="{96D89082-EDD8-DC95-24D1-353B65AA313B}"/>
              </a:ext>
            </a:extLst>
          </p:cNvPr>
          <p:cNvGraphicFramePr>
            <a:graphicFrameLocks noGrp="1"/>
          </p:cNvGraphicFramePr>
          <p:nvPr>
            <p:ph type="chart" sz="quarter" idx="15"/>
            <p:extLst>
              <p:ext uri="{D42A27DB-BD31-4B8C-83A1-F6EECF244321}">
                <p14:modId xmlns:p14="http://schemas.microsoft.com/office/powerpoint/2010/main" val="2368153461"/>
              </p:ext>
            </p:extLst>
          </p:nvPr>
        </p:nvGraphicFramePr>
        <p:xfrm>
          <a:off x="717550" y="1828800"/>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238E7DB8-F9FD-D202-DD80-4BBB2E4FA73B}"/>
              </a:ext>
            </a:extLst>
          </p:cNvPr>
          <p:cNvSpPr>
            <a:spLocks noGrp="1"/>
          </p:cNvSpPr>
          <p:nvPr>
            <p:ph type="body" sz="quarter" idx="14"/>
          </p:nvPr>
        </p:nvSpPr>
        <p:spPr/>
        <p:txBody>
          <a:bodyPr/>
          <a:lstStyle/>
          <a:p>
            <a:r>
              <a:rPr lang="en-US" sz="800" dirty="0">
                <a:latin typeface="Aptos" panose="020B0004020202020204" pitchFamily="34" charset="0"/>
              </a:rPr>
              <a:t>Source: LIMRA’s U.S. Individual Life Insurance Sales Survey</a:t>
            </a:r>
            <a:endParaRPr lang="en-US" dirty="0"/>
          </a:p>
        </p:txBody>
      </p:sp>
      <p:sp>
        <p:nvSpPr>
          <p:cNvPr id="5" name="Title 4">
            <a:extLst>
              <a:ext uri="{FF2B5EF4-FFF2-40B4-BE49-F238E27FC236}">
                <a16:creationId xmlns:a16="http://schemas.microsoft.com/office/drawing/2014/main" id="{B886C65E-4092-6F32-0CE7-0792B1A595CF}"/>
              </a:ext>
            </a:extLst>
          </p:cNvPr>
          <p:cNvSpPr>
            <a:spLocks noGrp="1"/>
          </p:cNvSpPr>
          <p:nvPr>
            <p:ph type="title"/>
          </p:nvPr>
        </p:nvSpPr>
        <p:spPr/>
        <p:txBody>
          <a:bodyPr/>
          <a:lstStyle/>
          <a:p>
            <a:r>
              <a:rPr lang="en-US" dirty="0"/>
              <a:t>Growth Products Concentrated In Independent Channels</a:t>
            </a:r>
          </a:p>
        </p:txBody>
      </p:sp>
    </p:spTree>
    <p:extLst>
      <p:ext uri="{BB962C8B-B14F-4D97-AF65-F5344CB8AC3E}">
        <p14:creationId xmlns:p14="http://schemas.microsoft.com/office/powerpoint/2010/main" val="24135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E50F07-25DE-C155-628D-8D8AFE3824F7}"/>
              </a:ext>
            </a:extLst>
          </p:cNvPr>
          <p:cNvSpPr>
            <a:spLocks noGrp="1"/>
          </p:cNvSpPr>
          <p:nvPr>
            <p:ph type="body" sz="quarter" idx="10"/>
          </p:nvPr>
        </p:nvSpPr>
        <p:spPr/>
        <p:txBody>
          <a:bodyPr/>
          <a:lstStyle/>
          <a:p>
            <a:r>
              <a:rPr lang="en-US" dirty="0"/>
              <a:t>Annualized Premium Growth 3Q2024 YTD</a:t>
            </a:r>
          </a:p>
        </p:txBody>
      </p:sp>
      <p:graphicFrame>
        <p:nvGraphicFramePr>
          <p:cNvPr id="8" name="Chart Placeholder 7">
            <a:extLst>
              <a:ext uri="{FF2B5EF4-FFF2-40B4-BE49-F238E27FC236}">
                <a16:creationId xmlns:a16="http://schemas.microsoft.com/office/drawing/2014/main" id="{BDBC5A7E-537A-1E3A-8805-689031866277}"/>
              </a:ext>
            </a:extLst>
          </p:cNvPr>
          <p:cNvGraphicFramePr>
            <a:graphicFrameLocks noGrp="1"/>
          </p:cNvGraphicFramePr>
          <p:nvPr>
            <p:ph type="chart" sz="quarter" idx="15"/>
            <p:extLst>
              <p:ext uri="{D42A27DB-BD31-4B8C-83A1-F6EECF244321}">
                <p14:modId xmlns:p14="http://schemas.microsoft.com/office/powerpoint/2010/main" val="4004202257"/>
              </p:ext>
            </p:extLst>
          </p:nvPr>
        </p:nvGraphicFramePr>
        <p:xfrm>
          <a:off x="717550" y="1828800"/>
          <a:ext cx="107569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E1E9EA0-D569-1502-C1BB-237389992890}"/>
              </a:ext>
            </a:extLst>
          </p:cNvPr>
          <p:cNvSpPr>
            <a:spLocks noGrp="1"/>
          </p:cNvSpPr>
          <p:nvPr>
            <p:ph type="body" sz="quarter" idx="14"/>
          </p:nvPr>
        </p:nvSpPr>
        <p:spPr/>
        <p:txBody>
          <a:bodyPr/>
          <a:lstStyle/>
          <a:p>
            <a:r>
              <a:rPr lang="en-US" sz="800" dirty="0">
                <a:latin typeface="Aptos" panose="020B0004020202020204" pitchFamily="34" charset="0"/>
              </a:rPr>
              <a:t>Source: LIMRA’s U.S. Individual Life Insurance Sales Survey</a:t>
            </a:r>
            <a:endParaRPr lang="en-US" dirty="0"/>
          </a:p>
        </p:txBody>
      </p:sp>
      <p:sp>
        <p:nvSpPr>
          <p:cNvPr id="5" name="Title 4">
            <a:extLst>
              <a:ext uri="{FF2B5EF4-FFF2-40B4-BE49-F238E27FC236}">
                <a16:creationId xmlns:a16="http://schemas.microsoft.com/office/drawing/2014/main" id="{59BAF8B6-E977-A3EB-5CB8-C8CF3E0B771E}"/>
              </a:ext>
            </a:extLst>
          </p:cNvPr>
          <p:cNvSpPr>
            <a:spLocks noGrp="1"/>
          </p:cNvSpPr>
          <p:nvPr>
            <p:ph type="title"/>
          </p:nvPr>
        </p:nvSpPr>
        <p:spPr/>
        <p:txBody>
          <a:bodyPr/>
          <a:lstStyle/>
          <a:p>
            <a:r>
              <a:rPr lang="en-US" dirty="0"/>
              <a:t>Where’s The Growth</a:t>
            </a:r>
          </a:p>
        </p:txBody>
      </p:sp>
    </p:spTree>
    <p:extLst>
      <p:ext uri="{BB962C8B-B14F-4D97-AF65-F5344CB8AC3E}">
        <p14:creationId xmlns:p14="http://schemas.microsoft.com/office/powerpoint/2010/main" val="343469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Share by Product</a:t>
            </a:r>
          </a:p>
        </p:txBody>
      </p:sp>
      <p:sp>
        <p:nvSpPr>
          <p:cNvPr id="8" name="Text Placeholder 9"/>
          <p:cNvSpPr txBox="1">
            <a:spLocks noGrp="1"/>
          </p:cNvSpPr>
          <p:nvPr>
            <p:ph type="body" sz="quarter" idx="14"/>
          </p:nvPr>
        </p:nvSpPr>
        <p:spPr>
          <a:xfrm>
            <a:off x="417448" y="6238348"/>
            <a:ext cx="4416594" cy="400110"/>
          </a:xfrm>
          <a:prstGeom prst="rect">
            <a:avLst/>
          </a:prstGeom>
          <a:noFill/>
        </p:spPr>
        <p:txBody>
          <a:bodyPr wrap="none" rtlCol="0">
            <a:spAutoFit/>
          </a:bodyPr>
          <a:lstStyle/>
          <a:p>
            <a:pPr lvl="0">
              <a:spcBef>
                <a:spcPct val="0"/>
              </a:spcBef>
              <a:spcAft>
                <a:spcPct val="0"/>
              </a:spcAft>
              <a:buClrTx/>
              <a:buSzTx/>
              <a:defRPr/>
            </a:pPr>
            <a:r>
              <a:rPr lang="en-US" sz="1000" kern="1200" dirty="0"/>
              <a:t>Source: LIMRA’s U.S. Retail Life Insurance Sales Survey and LIMRA estimates</a:t>
            </a:r>
          </a:p>
          <a:p>
            <a:pPr lvl="0">
              <a:spcBef>
                <a:spcPct val="0"/>
              </a:spcBef>
              <a:spcAft>
                <a:spcPct val="0"/>
              </a:spcAft>
              <a:buClrTx/>
              <a:buSzTx/>
              <a:defRPr/>
            </a:pPr>
            <a:r>
              <a:rPr lang="en-US" sz="1000" kern="1200" dirty="0"/>
              <a:t>*Preliminary results</a:t>
            </a:r>
          </a:p>
        </p:txBody>
      </p:sp>
      <p:graphicFrame>
        <p:nvGraphicFramePr>
          <p:cNvPr id="9" name="Chart Placeholder 8"/>
          <p:cNvGraphicFramePr>
            <a:graphicFrameLocks noGrp="1"/>
          </p:cNvGraphicFramePr>
          <p:nvPr>
            <p:ph type="chart" sz="quarter" idx="4294967295"/>
            <p:extLst>
              <p:ext uri="{D42A27DB-BD31-4B8C-83A1-F6EECF244321}">
                <p14:modId xmlns:p14="http://schemas.microsoft.com/office/powerpoint/2010/main" val="4105649567"/>
              </p:ext>
            </p:extLst>
          </p:nvPr>
        </p:nvGraphicFramePr>
        <p:xfrm>
          <a:off x="636494" y="1780681"/>
          <a:ext cx="6143625" cy="4199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Placeholder 8"/>
          <p:cNvGraphicFramePr>
            <a:graphicFrameLocks/>
          </p:cNvGraphicFramePr>
          <p:nvPr>
            <p:extLst>
              <p:ext uri="{D42A27DB-BD31-4B8C-83A1-F6EECF244321}">
                <p14:modId xmlns:p14="http://schemas.microsoft.com/office/powerpoint/2010/main" val="432602712"/>
              </p:ext>
            </p:extLst>
          </p:nvPr>
        </p:nvGraphicFramePr>
        <p:xfrm>
          <a:off x="6859054" y="1780680"/>
          <a:ext cx="5332946" cy="419941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14617" y="4143375"/>
            <a:ext cx="6277266" cy="15240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4617" y="890341"/>
            <a:ext cx="6277267" cy="646331"/>
          </a:xfrm>
          <a:prstGeom prst="rect">
            <a:avLst/>
          </a:prstGeom>
          <a:noFill/>
          <a:ln w="28575">
            <a:solidFill>
              <a:schemeClr val="tx2">
                <a:lumMod val="75000"/>
              </a:schemeClr>
            </a:solidFill>
          </a:ln>
        </p:spPr>
        <p:txBody>
          <a:bodyPr wrap="square" rtlCol="0">
            <a:spAutoFit/>
          </a:bodyPr>
          <a:lstStyle/>
          <a:p>
            <a:r>
              <a:rPr lang="en-US" dirty="0">
                <a:latin typeface="Aptos" panose="020B0004020202020204" pitchFamily="34" charset="0"/>
              </a:rPr>
              <a:t>Total “UL” share of premium has remained fairly steady, but the mix between the products has shifted.</a:t>
            </a:r>
          </a:p>
        </p:txBody>
      </p:sp>
      <p:sp>
        <p:nvSpPr>
          <p:cNvPr id="11" name="TextBox 10"/>
          <p:cNvSpPr txBox="1"/>
          <p:nvPr/>
        </p:nvSpPr>
        <p:spPr>
          <a:xfrm>
            <a:off x="7106499" y="890340"/>
            <a:ext cx="4429525" cy="646331"/>
          </a:xfrm>
          <a:prstGeom prst="rect">
            <a:avLst/>
          </a:prstGeom>
          <a:noFill/>
          <a:ln w="28575">
            <a:solidFill>
              <a:schemeClr val="tx2">
                <a:lumMod val="75000"/>
              </a:schemeClr>
            </a:solidFill>
          </a:ln>
        </p:spPr>
        <p:txBody>
          <a:bodyPr wrap="square" rtlCol="0">
            <a:spAutoFit/>
          </a:bodyPr>
          <a:lstStyle/>
          <a:p>
            <a:r>
              <a:rPr lang="en-US" dirty="0">
                <a:latin typeface="Aptos" panose="020B0004020202020204" pitchFamily="34" charset="0"/>
              </a:rPr>
              <a:t>Whole life and term dominate policy sales, accounting for 9 in 10 policies sold</a:t>
            </a:r>
          </a:p>
        </p:txBody>
      </p:sp>
    </p:spTree>
    <p:extLst>
      <p:ext uri="{BB962C8B-B14F-4D97-AF65-F5344CB8AC3E}">
        <p14:creationId xmlns:p14="http://schemas.microsoft.com/office/powerpoint/2010/main" val="269541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telescope on a pole with mountains in the background&#10;&#10;Description automatically generated">
            <a:extLst>
              <a:ext uri="{FF2B5EF4-FFF2-40B4-BE49-F238E27FC236}">
                <a16:creationId xmlns:a16="http://schemas.microsoft.com/office/drawing/2014/main" id="{E4867020-E23F-F6AD-4A6C-CA421364E2B3}"/>
              </a:ext>
            </a:extLst>
          </p:cNvPr>
          <p:cNvPicPr>
            <a:picLocks noGrp="1" noChangeAspect="1"/>
          </p:cNvPicPr>
          <p:nvPr>
            <p:ph type="pic" sz="quarter" idx="10"/>
          </p:nvPr>
        </p:nvPicPr>
        <p:blipFill>
          <a:blip r:embed="rId3"/>
          <a:srcRect t="24395" b="24395"/>
          <a:stretch>
            <a:fillRect/>
          </a:stretch>
        </p:blipFill>
        <p:spPr/>
      </p:pic>
      <p:sp>
        <p:nvSpPr>
          <p:cNvPr id="14" name="Title 13"/>
          <p:cNvSpPr>
            <a:spLocks noGrp="1"/>
          </p:cNvSpPr>
          <p:nvPr>
            <p:ph type="title"/>
          </p:nvPr>
        </p:nvSpPr>
        <p:spPr/>
        <p:txBody>
          <a:bodyPr/>
          <a:lstStyle/>
          <a:p>
            <a:r>
              <a:rPr lang="en-US" dirty="0"/>
              <a:t>Forecast 2025 - 2027</a:t>
            </a:r>
          </a:p>
        </p:txBody>
      </p:sp>
    </p:spTree>
    <p:extLst>
      <p:ext uri="{BB962C8B-B14F-4D97-AF65-F5344CB8AC3E}">
        <p14:creationId xmlns:p14="http://schemas.microsoft.com/office/powerpoint/2010/main" val="59126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6700" y="1143000"/>
            <a:ext cx="5570538" cy="4914900"/>
          </a:xfrm>
        </p:spPr>
        <p:txBody>
          <a:bodyPr/>
          <a:lstStyle/>
          <a:p>
            <a:r>
              <a:rPr lang="en-US" sz="2200" b="1" kern="1200" dirty="0"/>
              <a:t>Interest rate cuts: </a:t>
            </a:r>
            <a:r>
              <a:rPr lang="en-US" sz="2200" kern="1200" dirty="0"/>
              <a:t>Fewer than originally expected</a:t>
            </a:r>
          </a:p>
          <a:p>
            <a:r>
              <a:rPr lang="en-US" sz="2200" b="1" kern="1200" dirty="0"/>
              <a:t>Inflation:</a:t>
            </a:r>
            <a:r>
              <a:rPr lang="en-US" sz="2200" kern="1200" dirty="0"/>
              <a:t> originally hovering around 2% now projected to jump in 2026 </a:t>
            </a:r>
          </a:p>
          <a:p>
            <a:r>
              <a:rPr lang="en-US" sz="2200" b="1" kern="1200" dirty="0"/>
              <a:t>Unemployment: </a:t>
            </a:r>
            <a:r>
              <a:rPr lang="en-US" sz="2200" kern="1200" dirty="0"/>
              <a:t>has been low, some uncertainty</a:t>
            </a:r>
          </a:p>
          <a:p>
            <a:r>
              <a:rPr lang="en-US" sz="2200" b="1" kern="1200" dirty="0"/>
              <a:t>Tax cuts and jobs act </a:t>
            </a:r>
            <a:r>
              <a:rPr lang="en-US" sz="2200" kern="1200" dirty="0"/>
              <a:t>extension of estate tax minimums and deductions for pass through entities (survivorship and small business sales)</a:t>
            </a:r>
          </a:p>
          <a:p>
            <a:r>
              <a:rPr lang="en-US" sz="2200" b="1" kern="1200" dirty="0"/>
              <a:t>Consumer demand </a:t>
            </a:r>
            <a:r>
              <a:rPr lang="en-US" sz="2200" kern="1200" dirty="0"/>
              <a:t>continues to soften</a:t>
            </a:r>
          </a:p>
          <a:p>
            <a:endParaRPr lang="en-CA" sz="2200" dirty="0"/>
          </a:p>
        </p:txBody>
      </p:sp>
      <p:sp>
        <p:nvSpPr>
          <p:cNvPr id="5" name="Title 4"/>
          <p:cNvSpPr>
            <a:spLocks noGrp="1"/>
          </p:cNvSpPr>
          <p:nvPr>
            <p:ph type="title"/>
          </p:nvPr>
        </p:nvSpPr>
        <p:spPr>
          <a:xfrm>
            <a:off x="0" y="-52498"/>
            <a:ext cx="12191998" cy="890341"/>
          </a:xfrm>
        </p:spPr>
        <p:txBody>
          <a:bodyPr>
            <a:noAutofit/>
          </a:bodyPr>
          <a:lstStyle/>
          <a:p>
            <a:r>
              <a:rPr lang="en-CA" dirty="0"/>
              <a:t>Forecast Assumptions</a:t>
            </a:r>
          </a:p>
        </p:txBody>
      </p:sp>
      <p:pic>
        <p:nvPicPr>
          <p:cNvPr id="8" name="Picture Placeholder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8811" r="8811"/>
          <a:stretch>
            <a:fillRect/>
          </a:stretch>
        </p:blipFill>
        <p:spPr>
          <a:xfrm>
            <a:off x="6096000" y="1143000"/>
            <a:ext cx="5676900" cy="4594225"/>
          </a:xfrm>
          <a:prstGeom prst="rect">
            <a:avLst/>
          </a:prstGeom>
        </p:spPr>
      </p:pic>
    </p:spTree>
    <p:extLst>
      <p:ext uri="{BB962C8B-B14F-4D97-AF65-F5344CB8AC3E}">
        <p14:creationId xmlns:p14="http://schemas.microsoft.com/office/powerpoint/2010/main" val="244533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Contribute To Population Growth</a:t>
            </a:r>
          </a:p>
        </p:txBody>
      </p:sp>
      <p:sp>
        <p:nvSpPr>
          <p:cNvPr id="5" name="TextBox 4"/>
          <p:cNvSpPr txBox="1"/>
          <p:nvPr/>
        </p:nvSpPr>
        <p:spPr>
          <a:xfrm>
            <a:off x="5528307" y="5293096"/>
            <a:ext cx="6817895" cy="246221"/>
          </a:xfrm>
          <a:prstGeom prst="rect">
            <a:avLst/>
          </a:prstGeom>
          <a:noFill/>
        </p:spPr>
        <p:txBody>
          <a:bodyPr wrap="square" rtlCol="0">
            <a:spAutoFit/>
          </a:bodyPr>
          <a:lstStyle/>
          <a:p>
            <a:r>
              <a:rPr lang="en-US" sz="1000" dirty="0">
                <a:latin typeface="Aptos" panose="020B0004020202020204" pitchFamily="34" charset="0"/>
              </a:rPr>
              <a:t>Source: Congressional Business Office, July 27, 2022</a:t>
            </a:r>
          </a:p>
        </p:txBody>
      </p:sp>
      <p:pic>
        <p:nvPicPr>
          <p:cNvPr id="4" name="Chart Placeholder 3"/>
          <p:cNvPicPr>
            <a:picLocks noGrp="1" noChangeAspect="1"/>
          </p:cNvPicPr>
          <p:nvPr>
            <p:ph type="chart" sz="quarter" idx="4294967295"/>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5132917" y="1117600"/>
            <a:ext cx="7059083" cy="4470400"/>
          </a:xfrm>
          <a:prstGeom prst="rect">
            <a:avLst/>
          </a:prstGeom>
        </p:spPr>
      </p:pic>
      <p:sp>
        <p:nvSpPr>
          <p:cNvPr id="6" name="Rectangle 5"/>
          <p:cNvSpPr/>
          <p:nvPr/>
        </p:nvSpPr>
        <p:spPr>
          <a:xfrm>
            <a:off x="376991" y="2042120"/>
            <a:ext cx="4483768" cy="2534027"/>
          </a:xfrm>
          <a:prstGeom prst="rect">
            <a:avLst/>
          </a:prstGeom>
        </p:spPr>
        <p:txBody>
          <a:bodyPr wrap="square">
            <a:spAutoFit/>
          </a:bodyPr>
          <a:lstStyle/>
          <a:p>
            <a:pPr marL="304792" indent="-304792">
              <a:spcAft>
                <a:spcPts val="1600"/>
              </a:spcAft>
              <a:buClr>
                <a:schemeClr val="tx2"/>
              </a:buClr>
              <a:buFont typeface="Wingdings" panose="05000000000000000000" pitchFamily="2" charset="2"/>
              <a:buChar char="§"/>
            </a:pPr>
            <a:r>
              <a:rPr lang="en-US" sz="2200" dirty="0">
                <a:latin typeface="Aptos" panose="020B0004020202020204" pitchFamily="34" charset="0"/>
              </a:rPr>
              <a:t>Population growth is slowing </a:t>
            </a:r>
          </a:p>
          <a:p>
            <a:pPr marL="304792" indent="-304792">
              <a:spcAft>
                <a:spcPts val="1600"/>
              </a:spcAft>
              <a:buClr>
                <a:schemeClr val="tx2"/>
              </a:buClr>
              <a:buFont typeface="Wingdings" panose="05000000000000000000" pitchFamily="2" charset="2"/>
              <a:buChar char="§"/>
            </a:pPr>
            <a:r>
              <a:rPr lang="en-US" sz="2200" dirty="0">
                <a:latin typeface="Aptos" panose="020B0004020202020204" pitchFamily="34" charset="0"/>
              </a:rPr>
              <a:t>U.S. population will grow from 335 million people in 2022 to 369 million people in 2052 </a:t>
            </a:r>
          </a:p>
          <a:p>
            <a:pPr marL="304792" indent="-304792">
              <a:spcAft>
                <a:spcPts val="1600"/>
              </a:spcAft>
              <a:buClr>
                <a:schemeClr val="tx2"/>
              </a:buClr>
              <a:buFont typeface="Wingdings" panose="05000000000000000000" pitchFamily="2" charset="2"/>
              <a:buChar char="§"/>
            </a:pPr>
            <a:r>
              <a:rPr lang="en-US" sz="2200" dirty="0">
                <a:latin typeface="Aptos" panose="020B0004020202020204" pitchFamily="34" charset="0"/>
              </a:rPr>
              <a:t>Population growth increasingly driven by net immigration</a:t>
            </a:r>
          </a:p>
        </p:txBody>
      </p:sp>
    </p:spTree>
    <p:extLst>
      <p:ext uri="{BB962C8B-B14F-4D97-AF65-F5344CB8AC3E}">
        <p14:creationId xmlns:p14="http://schemas.microsoft.com/office/powerpoint/2010/main" val="348100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5CC12-67A6-5BE4-A28B-D67F95A139C1}"/>
              </a:ext>
            </a:extLst>
          </p:cNvPr>
          <p:cNvSpPr>
            <a:spLocks noGrp="1"/>
          </p:cNvSpPr>
          <p:nvPr>
            <p:ph type="title"/>
          </p:nvPr>
        </p:nvSpPr>
        <p:spPr>
          <a:xfrm>
            <a:off x="0" y="179335"/>
            <a:ext cx="12191998" cy="890341"/>
          </a:xfrm>
        </p:spPr>
        <p:txBody>
          <a:bodyPr>
            <a:noAutofit/>
          </a:bodyPr>
          <a:lstStyle/>
          <a:p>
            <a:r>
              <a:rPr lang="en-US" dirty="0"/>
              <a:t>Individual Life Forecast</a:t>
            </a:r>
            <a:br>
              <a:rPr lang="en-US" dirty="0"/>
            </a:br>
            <a:endParaRPr lang="en-US" dirty="0"/>
          </a:p>
        </p:txBody>
      </p:sp>
      <p:graphicFrame>
        <p:nvGraphicFramePr>
          <p:cNvPr id="4" name="Chart 3">
            <a:extLst>
              <a:ext uri="{FF2B5EF4-FFF2-40B4-BE49-F238E27FC236}">
                <a16:creationId xmlns:a16="http://schemas.microsoft.com/office/drawing/2014/main" id="{5FB36EF9-4D12-4868-F2D9-DAF02667F374}"/>
              </a:ext>
            </a:extLst>
          </p:cNvPr>
          <p:cNvGraphicFramePr>
            <a:graphicFrameLocks/>
          </p:cNvGraphicFramePr>
          <p:nvPr>
            <p:extLst>
              <p:ext uri="{D42A27DB-BD31-4B8C-83A1-F6EECF244321}">
                <p14:modId xmlns:p14="http://schemas.microsoft.com/office/powerpoint/2010/main" val="80468203"/>
              </p:ext>
            </p:extLst>
          </p:nvPr>
        </p:nvGraphicFramePr>
        <p:xfrm>
          <a:off x="79373" y="870619"/>
          <a:ext cx="12033251" cy="559947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6648611-6D4D-7FDD-7459-F944DF15C536}"/>
              </a:ext>
            </a:extLst>
          </p:cNvPr>
          <p:cNvSpPr/>
          <p:nvPr/>
        </p:nvSpPr>
        <p:spPr>
          <a:xfrm>
            <a:off x="189986" y="6401666"/>
            <a:ext cx="9029700" cy="553998"/>
          </a:xfrm>
          <a:prstGeom prst="rect">
            <a:avLst/>
          </a:prstGeom>
        </p:spPr>
        <p:txBody>
          <a:bodyPr wrap="square">
            <a:spAutoFit/>
          </a:bodyPr>
          <a:lstStyle/>
          <a:p>
            <a:r>
              <a:rPr lang="en-US" sz="1000" dirty="0">
                <a:latin typeface="Aptos" panose="020B0004020202020204" pitchFamily="34" charset="0"/>
              </a:rPr>
              <a:t>Source: LIMRA’s U.S. Life Insurance Sales Forecast</a:t>
            </a:r>
          </a:p>
          <a:p>
            <a:endParaRPr lang="en-US" sz="1000" dirty="0">
              <a:latin typeface="Aptos" panose="020B0004020202020204" pitchFamily="34" charset="0"/>
            </a:endParaRPr>
          </a:p>
          <a:p>
            <a:endParaRPr lang="en-US" sz="1000" dirty="0">
              <a:latin typeface="Aptos" panose="020B0004020202020204" pitchFamily="34" charset="0"/>
            </a:endParaRPr>
          </a:p>
        </p:txBody>
      </p:sp>
    </p:spTree>
    <p:extLst>
      <p:ext uri="{BB962C8B-B14F-4D97-AF65-F5344CB8AC3E}">
        <p14:creationId xmlns:p14="http://schemas.microsoft.com/office/powerpoint/2010/main" val="357041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0E876-C62E-6B63-FFC6-3E0ACFB4118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B1014A-D4DA-DE99-CDE1-719EC029F1B7}"/>
              </a:ext>
            </a:extLst>
          </p:cNvPr>
          <p:cNvSpPr>
            <a:spLocks noGrp="1"/>
          </p:cNvSpPr>
          <p:nvPr>
            <p:ph type="body" sz="quarter" idx="13"/>
          </p:nvPr>
        </p:nvSpPr>
        <p:spPr>
          <a:xfrm>
            <a:off x="275327" y="1143000"/>
            <a:ext cx="5570538" cy="4914900"/>
          </a:xfrm>
        </p:spPr>
        <p:txBody>
          <a:bodyPr/>
          <a:lstStyle/>
          <a:p>
            <a:r>
              <a:rPr lang="en-US" sz="2200" b="1" kern="1200" dirty="0"/>
              <a:t>Economic environment</a:t>
            </a:r>
          </a:p>
          <a:p>
            <a:r>
              <a:rPr lang="en-US" sz="2200" b="1" kern="1200" dirty="0"/>
              <a:t>Tax cuts and jobs act </a:t>
            </a:r>
            <a:r>
              <a:rPr lang="en-US" sz="2200" kern="1200" dirty="0"/>
              <a:t>extension of estate tax minimums and deductions for pass through entities (survivorship and small business sales)</a:t>
            </a:r>
          </a:p>
          <a:p>
            <a:r>
              <a:rPr lang="en-US" sz="2200" b="1" kern="1200" dirty="0"/>
              <a:t>Shifts in product focus </a:t>
            </a:r>
          </a:p>
          <a:p>
            <a:r>
              <a:rPr lang="en-US" sz="2200" b="1" kern="1200" dirty="0"/>
              <a:t>Consumer demand</a:t>
            </a:r>
          </a:p>
          <a:p>
            <a:r>
              <a:rPr lang="en-US" sz="2200" b="1" kern="1200" dirty="0"/>
              <a:t>Regulation</a:t>
            </a:r>
            <a:endParaRPr lang="en-CA" sz="2200" dirty="0"/>
          </a:p>
        </p:txBody>
      </p:sp>
      <p:sp>
        <p:nvSpPr>
          <p:cNvPr id="5" name="Title 4">
            <a:extLst>
              <a:ext uri="{FF2B5EF4-FFF2-40B4-BE49-F238E27FC236}">
                <a16:creationId xmlns:a16="http://schemas.microsoft.com/office/drawing/2014/main" id="{8E62B2C3-AB1D-2D37-AAFE-41EC6BA0B338}"/>
              </a:ext>
            </a:extLst>
          </p:cNvPr>
          <p:cNvSpPr>
            <a:spLocks noGrp="1"/>
          </p:cNvSpPr>
          <p:nvPr>
            <p:ph type="title"/>
          </p:nvPr>
        </p:nvSpPr>
        <p:spPr>
          <a:xfrm>
            <a:off x="0" y="-52498"/>
            <a:ext cx="12191998" cy="890341"/>
          </a:xfrm>
        </p:spPr>
        <p:txBody>
          <a:bodyPr>
            <a:noAutofit/>
          </a:bodyPr>
          <a:lstStyle/>
          <a:p>
            <a:r>
              <a:rPr lang="en-CA" dirty="0"/>
              <a:t>What We Are Watching</a:t>
            </a:r>
          </a:p>
        </p:txBody>
      </p:sp>
      <p:pic>
        <p:nvPicPr>
          <p:cNvPr id="8" name="Picture Placeholder 6">
            <a:extLst>
              <a:ext uri="{FF2B5EF4-FFF2-40B4-BE49-F238E27FC236}">
                <a16:creationId xmlns:a16="http://schemas.microsoft.com/office/drawing/2014/main" id="{097F4C29-1428-631A-90C5-F3A1E13905DD}"/>
              </a:ext>
            </a:extLst>
          </p:cNvPr>
          <p:cNvPicPr>
            <a:picLocks noGrp="1" noChangeAspect="1"/>
          </p:cNvPicPr>
          <p:nvPr>
            <p:ph type="pic" sz="quarter" idx="4294967295"/>
          </p:nvPr>
        </p:nvPicPr>
        <p:blipFill>
          <a:blip r:embed="rId3"/>
          <a:srcRect l="8779" r="8779"/>
          <a:stretch/>
        </p:blipFill>
        <p:spPr>
          <a:xfrm>
            <a:off x="6096000" y="1143000"/>
            <a:ext cx="5676900" cy="4594225"/>
          </a:xfrm>
          <a:prstGeom prst="rect">
            <a:avLst/>
          </a:prstGeom>
        </p:spPr>
      </p:pic>
    </p:spTree>
    <p:extLst>
      <p:ext uri="{BB962C8B-B14F-4D97-AF65-F5344CB8AC3E}">
        <p14:creationId xmlns:p14="http://schemas.microsoft.com/office/powerpoint/2010/main" val="349109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Annualized Premium Jumped in the second half of 2024</a:t>
            </a:r>
          </a:p>
        </p:txBody>
      </p:sp>
      <p:graphicFrame>
        <p:nvGraphicFramePr>
          <p:cNvPr id="7" name="Content Placeholder 8"/>
          <p:cNvGraphicFramePr>
            <a:graphicFrameLocks/>
          </p:cNvGraphicFramePr>
          <p:nvPr>
            <p:extLst>
              <p:ext uri="{D42A27DB-BD31-4B8C-83A1-F6EECF244321}">
                <p14:modId xmlns:p14="http://schemas.microsoft.com/office/powerpoint/2010/main" val="2453376679"/>
              </p:ext>
            </p:extLst>
          </p:nvPr>
        </p:nvGraphicFramePr>
        <p:xfrm>
          <a:off x="381964" y="1307939"/>
          <a:ext cx="11215869" cy="42375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A56FB4F-A4DF-DC49-C7B1-BF0EB0AFEDD1}"/>
              </a:ext>
            </a:extLst>
          </p:cNvPr>
          <p:cNvSpPr/>
          <p:nvPr/>
        </p:nvSpPr>
        <p:spPr>
          <a:xfrm>
            <a:off x="252339" y="6187270"/>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r>
              <a:rPr lang="en-US" sz="1000" dirty="0">
                <a:latin typeface="Aptos" panose="020B0004020202020204" pitchFamily="34" charset="0"/>
              </a:rPr>
              <a:t> ++ Less than ½ of negative one percent</a:t>
            </a:r>
          </a:p>
        </p:txBody>
      </p:sp>
      <p:sp>
        <p:nvSpPr>
          <p:cNvPr id="6" name="TextBox 5">
            <a:extLst>
              <a:ext uri="{FF2B5EF4-FFF2-40B4-BE49-F238E27FC236}">
                <a16:creationId xmlns:a16="http://schemas.microsoft.com/office/drawing/2014/main" id="{F06E43DF-E495-6EBC-C50D-2704BEED337D}"/>
              </a:ext>
            </a:extLst>
          </p:cNvPr>
          <p:cNvSpPr txBox="1"/>
          <p:nvPr/>
        </p:nvSpPr>
        <p:spPr>
          <a:xfrm>
            <a:off x="3927961" y="1123273"/>
            <a:ext cx="4336077" cy="369332"/>
          </a:xfrm>
          <a:prstGeom prst="rect">
            <a:avLst/>
          </a:prstGeom>
          <a:noFill/>
        </p:spPr>
        <p:txBody>
          <a:bodyPr wrap="square" rtlCol="0">
            <a:spAutoFit/>
          </a:bodyPr>
          <a:lstStyle/>
          <a:p>
            <a:r>
              <a:rPr lang="en-US" b="1" dirty="0">
                <a:latin typeface="Aptos" panose="020B0004020202020204" pitchFamily="34" charset="0"/>
              </a:rPr>
              <a:t>New premium up 4% year-to-date</a:t>
            </a:r>
          </a:p>
        </p:txBody>
      </p:sp>
    </p:spTree>
    <p:extLst>
      <p:ext uri="{BB962C8B-B14F-4D97-AF65-F5344CB8AC3E}">
        <p14:creationId xmlns:p14="http://schemas.microsoft.com/office/powerpoint/2010/main" val="263772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70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3" y="0"/>
            <a:ext cx="12191998" cy="890341"/>
          </a:xfrm>
        </p:spPr>
        <p:txBody>
          <a:bodyPr>
            <a:normAutofit/>
          </a:bodyPr>
          <a:lstStyle/>
          <a:p>
            <a:r>
              <a:rPr lang="en-US" dirty="0"/>
              <a:t>Total Individual Life Policy Sales Level with 2023</a:t>
            </a:r>
          </a:p>
        </p:txBody>
      </p:sp>
      <p:graphicFrame>
        <p:nvGraphicFramePr>
          <p:cNvPr id="7" name="Content Placeholder 8"/>
          <p:cNvGraphicFramePr>
            <a:graphicFrameLocks/>
          </p:cNvGraphicFramePr>
          <p:nvPr>
            <p:extLst>
              <p:ext uri="{D42A27DB-BD31-4B8C-83A1-F6EECF244321}">
                <p14:modId xmlns:p14="http://schemas.microsoft.com/office/powerpoint/2010/main" val="2088917789"/>
              </p:ext>
            </p:extLst>
          </p:nvPr>
        </p:nvGraphicFramePr>
        <p:xfrm>
          <a:off x="775504" y="1365813"/>
          <a:ext cx="10891777" cy="387946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66501" y="5954171"/>
            <a:ext cx="9203738" cy="707886"/>
          </a:xfrm>
          <a:prstGeom prst="rect">
            <a:avLst/>
          </a:prstGeom>
        </p:spPr>
        <p:txBody>
          <a:bodyPr wrap="square">
            <a:spAutoFit/>
          </a:bodyPr>
          <a:lstStyle/>
          <a:p>
            <a:r>
              <a:rPr lang="en-US" sz="1000" dirty="0">
                <a:latin typeface="Aptos" panose="020B0004020202020204" pitchFamily="34" charset="0"/>
              </a:rPr>
              <a:t>Source:  LIMRA’s U.S. Individual Life Insurance Sales Survey</a:t>
            </a:r>
          </a:p>
          <a:p>
            <a:r>
              <a:rPr lang="en-US" sz="1000" dirty="0">
                <a:latin typeface="Aptos" panose="020B0004020202020204" pitchFamily="34" charset="0"/>
              </a:rPr>
              <a:t>* Preliminary results</a:t>
            </a:r>
          </a:p>
          <a:p>
            <a:r>
              <a:rPr lang="en-US" sz="1000" dirty="0">
                <a:latin typeface="Aptos" panose="020B0004020202020204" pitchFamily="34" charset="0"/>
              </a:rPr>
              <a:t>+ Less than ½ of one percent </a:t>
            </a:r>
          </a:p>
          <a:p>
            <a:r>
              <a:rPr lang="en-US" sz="1000" dirty="0">
                <a:latin typeface="Aptos" panose="020B0004020202020204" pitchFamily="34" charset="0"/>
              </a:rPr>
              <a:t>++ Less than ½ of negative one percent</a:t>
            </a:r>
          </a:p>
        </p:txBody>
      </p:sp>
    </p:spTree>
    <p:extLst>
      <p:ext uri="{BB962C8B-B14F-4D97-AF65-F5344CB8AC3E}">
        <p14:creationId xmlns:p14="http://schemas.microsoft.com/office/powerpoint/2010/main" val="145358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36"/>
            <a:ext cx="12191998" cy="890341"/>
          </a:xfrm>
        </p:spPr>
        <p:txBody>
          <a:bodyPr>
            <a:normAutofit/>
          </a:bodyPr>
          <a:lstStyle/>
          <a:p>
            <a:r>
              <a:rPr lang="en-US" dirty="0"/>
              <a:t>Market Share by Product – 2024</a:t>
            </a:r>
            <a:r>
              <a:rPr lang="en-US" baseline="30000" dirty="0"/>
              <a:t>*</a:t>
            </a:r>
            <a:endParaRPr lang="en-US" baseline="30000" dirty="0">
              <a:solidFill>
                <a:srgbClr val="FF0000"/>
              </a:solidFill>
            </a:endParaRPr>
          </a:p>
        </p:txBody>
      </p:sp>
      <p:sp>
        <p:nvSpPr>
          <p:cNvPr id="4" name="Text Placeholder 3"/>
          <p:cNvSpPr>
            <a:spLocks noGrp="1"/>
          </p:cNvSpPr>
          <p:nvPr>
            <p:ph type="body" sz="quarter" idx="14"/>
          </p:nvPr>
        </p:nvSpPr>
        <p:spPr>
          <a:xfrm>
            <a:off x="195071" y="5991898"/>
            <a:ext cx="8919899" cy="671574"/>
          </a:xfrm>
        </p:spPr>
        <p:txBody>
          <a:bodyPr/>
          <a:lstStyle/>
          <a:p>
            <a:r>
              <a:rPr lang="en-US" sz="1000" dirty="0"/>
              <a:t>Source:  LIMRA’s U.S. Individual Life Insurance Sales Survey and LIMRA estimates</a:t>
            </a:r>
            <a:endParaRPr lang="en-US" dirty="0"/>
          </a:p>
        </p:txBody>
      </p:sp>
      <p:sp>
        <p:nvSpPr>
          <p:cNvPr id="3" name="TextBox 2"/>
          <p:cNvSpPr txBox="1"/>
          <p:nvPr/>
        </p:nvSpPr>
        <p:spPr>
          <a:xfrm>
            <a:off x="4514850" y="2076450"/>
            <a:ext cx="933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12%</a:t>
            </a:r>
          </a:p>
        </p:txBody>
      </p:sp>
      <p:sp>
        <p:nvSpPr>
          <p:cNvPr id="9" name="TextBox 8"/>
          <p:cNvSpPr txBox="1"/>
          <p:nvPr/>
        </p:nvSpPr>
        <p:spPr>
          <a:xfrm>
            <a:off x="7315200" y="2609850"/>
            <a:ext cx="933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38%</a:t>
            </a:r>
          </a:p>
        </p:txBody>
      </p:sp>
      <p:sp>
        <p:nvSpPr>
          <p:cNvPr id="5" name="TextBox 4"/>
          <p:cNvSpPr txBox="1"/>
          <p:nvPr/>
        </p:nvSpPr>
        <p:spPr>
          <a:xfrm>
            <a:off x="195071" y="6246006"/>
            <a:ext cx="4074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tos" panose="020B0004020202020204" pitchFamily="34" charset="0"/>
              </a:rPr>
              <a:t>*Preliminary results</a:t>
            </a:r>
          </a:p>
        </p:txBody>
      </p:sp>
      <p:graphicFrame>
        <p:nvGraphicFramePr>
          <p:cNvPr id="14" name="Chart 13">
            <a:extLst>
              <a:ext uri="{FF2B5EF4-FFF2-40B4-BE49-F238E27FC236}">
                <a16:creationId xmlns:a16="http://schemas.microsoft.com/office/drawing/2014/main" id="{73DD0780-9C3F-5676-8185-B2B7D6B5E6C3}"/>
              </a:ext>
            </a:extLst>
          </p:cNvPr>
          <p:cNvGraphicFramePr/>
          <p:nvPr>
            <p:extLst>
              <p:ext uri="{D42A27DB-BD31-4B8C-83A1-F6EECF244321}">
                <p14:modId xmlns:p14="http://schemas.microsoft.com/office/powerpoint/2010/main" val="2646701953"/>
              </p:ext>
            </p:extLst>
          </p:nvPr>
        </p:nvGraphicFramePr>
        <p:xfrm>
          <a:off x="955420" y="1336084"/>
          <a:ext cx="5055080" cy="4439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C638A56-C869-D4B7-7CDA-ADB9333FAEDD}"/>
              </a:ext>
            </a:extLst>
          </p:cNvPr>
          <p:cNvGraphicFramePr/>
          <p:nvPr>
            <p:extLst>
              <p:ext uri="{D42A27DB-BD31-4B8C-83A1-F6EECF244321}">
                <p14:modId xmlns:p14="http://schemas.microsoft.com/office/powerpoint/2010/main" val="1660276152"/>
              </p:ext>
            </p:extLst>
          </p:nvPr>
        </p:nvGraphicFramePr>
        <p:xfrm>
          <a:off x="6010500" y="1336084"/>
          <a:ext cx="5055080" cy="4439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64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 Premium Sales 56% Higher Than 4Q 2023</a:t>
            </a:r>
          </a:p>
        </p:txBody>
      </p:sp>
      <p:graphicFrame>
        <p:nvGraphicFramePr>
          <p:cNvPr id="7" name="Content Placeholder 8"/>
          <p:cNvGraphicFramePr>
            <a:graphicFrameLocks/>
          </p:cNvGraphicFramePr>
          <p:nvPr>
            <p:extLst>
              <p:ext uri="{D42A27DB-BD31-4B8C-83A1-F6EECF244321}">
                <p14:modId xmlns:p14="http://schemas.microsoft.com/office/powerpoint/2010/main" val="4167316487"/>
              </p:ext>
            </p:extLst>
          </p:nvPr>
        </p:nvGraphicFramePr>
        <p:xfrm>
          <a:off x="418618" y="1751320"/>
          <a:ext cx="11354764" cy="429615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6201" y="1085765"/>
            <a:ext cx="12045273"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Variable universal life premium up 27% year-to-date</a:t>
            </a:r>
          </a:p>
        </p:txBody>
      </p:sp>
      <p:sp>
        <p:nvSpPr>
          <p:cNvPr id="5" name="Rectangle 4">
            <a:extLst>
              <a:ext uri="{FF2B5EF4-FFF2-40B4-BE49-F238E27FC236}">
                <a16:creationId xmlns:a16="http://schemas.microsoft.com/office/drawing/2014/main" id="{81FF8BC0-ED0B-35D5-D9FD-521FCBBF922E}"/>
              </a:ext>
            </a:extLst>
          </p:cNvPr>
          <p:cNvSpPr/>
          <p:nvPr/>
        </p:nvSpPr>
        <p:spPr>
          <a:xfrm>
            <a:off x="257369" y="6304002"/>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endParaRPr lang="en-US" sz="1000" dirty="0">
              <a:latin typeface="Aptos" panose="020B0004020202020204" pitchFamily="34" charset="0"/>
            </a:endParaRPr>
          </a:p>
        </p:txBody>
      </p:sp>
    </p:spTree>
    <p:extLst>
      <p:ext uri="{BB962C8B-B14F-4D97-AF65-F5344CB8AC3E}">
        <p14:creationId xmlns:p14="http://schemas.microsoft.com/office/powerpoint/2010/main" val="298714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7553"/>
            <a:ext cx="12191998" cy="890341"/>
          </a:xfrm>
        </p:spPr>
        <p:txBody>
          <a:bodyPr>
            <a:normAutofit/>
          </a:bodyPr>
          <a:lstStyle/>
          <a:p>
            <a:r>
              <a:rPr lang="en-US" dirty="0"/>
              <a:t>IUL New Premium Up 10% in 4Q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3913476366"/>
              </p:ext>
            </p:extLst>
          </p:nvPr>
        </p:nvGraphicFramePr>
        <p:xfrm>
          <a:off x="636494" y="1462624"/>
          <a:ext cx="11037275" cy="40646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27961" y="1093292"/>
            <a:ext cx="4336077" cy="369332"/>
          </a:xfrm>
          <a:prstGeom prst="rect">
            <a:avLst/>
          </a:prstGeom>
          <a:noFill/>
        </p:spPr>
        <p:txBody>
          <a:bodyPr wrap="square" rtlCol="0">
            <a:spAutoFit/>
          </a:bodyPr>
          <a:lstStyle/>
          <a:p>
            <a:r>
              <a:rPr lang="en-US" b="1" dirty="0">
                <a:latin typeface="Aptos" panose="020B0004020202020204" pitchFamily="34" charset="0"/>
              </a:rPr>
              <a:t>IUL new premium up 4% year-to-date</a:t>
            </a:r>
          </a:p>
        </p:txBody>
      </p:sp>
      <p:sp>
        <p:nvSpPr>
          <p:cNvPr id="6" name="Rectangle 5">
            <a:extLst>
              <a:ext uri="{FF2B5EF4-FFF2-40B4-BE49-F238E27FC236}">
                <a16:creationId xmlns:a16="http://schemas.microsoft.com/office/drawing/2014/main" id="{37EF97C9-77D3-247A-88AD-39BC836806FE}"/>
              </a:ext>
            </a:extLst>
          </p:cNvPr>
          <p:cNvSpPr/>
          <p:nvPr/>
        </p:nvSpPr>
        <p:spPr>
          <a:xfrm>
            <a:off x="244928" y="6304002"/>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endParaRPr lang="en-US" sz="1000" dirty="0">
              <a:latin typeface="Aptos" panose="020B0004020202020204" pitchFamily="34" charset="0"/>
            </a:endParaRPr>
          </a:p>
        </p:txBody>
      </p:sp>
    </p:spTree>
    <p:extLst>
      <p:ext uri="{BB962C8B-B14F-4D97-AF65-F5344CB8AC3E}">
        <p14:creationId xmlns:p14="http://schemas.microsoft.com/office/powerpoint/2010/main" val="192521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Fixed UL Premium Sales Down 1% in 4Q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2116186597"/>
              </p:ext>
            </p:extLst>
          </p:nvPr>
        </p:nvGraphicFramePr>
        <p:xfrm>
          <a:off x="720859" y="1675288"/>
          <a:ext cx="10625560" cy="40299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3363" y="927375"/>
            <a:ext cx="12045273"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Fixed universal life new premium up 7%year-to-date</a:t>
            </a:r>
          </a:p>
        </p:txBody>
      </p:sp>
      <p:sp>
        <p:nvSpPr>
          <p:cNvPr id="5" name="Rectangle 4">
            <a:extLst>
              <a:ext uri="{FF2B5EF4-FFF2-40B4-BE49-F238E27FC236}">
                <a16:creationId xmlns:a16="http://schemas.microsoft.com/office/drawing/2014/main" id="{9B109EE5-B581-CC39-B431-AD57D42011F1}"/>
              </a:ext>
            </a:extLst>
          </p:cNvPr>
          <p:cNvSpPr/>
          <p:nvPr/>
        </p:nvSpPr>
        <p:spPr>
          <a:xfrm>
            <a:off x="266700" y="6176139"/>
            <a:ext cx="9029700"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a:t>
            </a:r>
          </a:p>
          <a:p>
            <a:r>
              <a:rPr lang="en-US" sz="1000" dirty="0">
                <a:latin typeface="Aptos" panose="020B0004020202020204" pitchFamily="34" charset="0"/>
              </a:rPr>
              <a:t>* Preliminary results</a:t>
            </a:r>
          </a:p>
          <a:p>
            <a:endParaRPr lang="en-US" sz="1000" dirty="0">
              <a:latin typeface="Aptos" panose="020B0004020202020204" pitchFamily="34" charset="0"/>
            </a:endParaRPr>
          </a:p>
        </p:txBody>
      </p:sp>
      <p:sp>
        <p:nvSpPr>
          <p:cNvPr id="8" name="TextBox 7">
            <a:extLst>
              <a:ext uri="{FF2B5EF4-FFF2-40B4-BE49-F238E27FC236}">
                <a16:creationId xmlns:a16="http://schemas.microsoft.com/office/drawing/2014/main" id="{9294BDC5-8868-DFA9-8C05-4B4D05B07057}"/>
              </a:ext>
            </a:extLst>
          </p:cNvPr>
          <p:cNvSpPr txBox="1"/>
          <p:nvPr/>
        </p:nvSpPr>
        <p:spPr>
          <a:xfrm>
            <a:off x="10107704" y="3121223"/>
            <a:ext cx="502788" cy="307777"/>
          </a:xfrm>
          <a:prstGeom prst="rect">
            <a:avLst/>
          </a:prstGeom>
          <a:noFill/>
        </p:spPr>
        <p:txBody>
          <a:bodyPr wrap="square" rtlCol="0">
            <a:spAutoFit/>
          </a:bodyPr>
          <a:lstStyle/>
          <a:p>
            <a:r>
              <a:rPr lang="en-US" sz="1400" b="1" dirty="0">
                <a:solidFill>
                  <a:schemeClr val="bg1"/>
                </a:solidFill>
              </a:rPr>
              <a:t>260</a:t>
            </a:r>
          </a:p>
        </p:txBody>
      </p:sp>
      <p:sp>
        <p:nvSpPr>
          <p:cNvPr id="3" name="TextBox 2">
            <a:extLst>
              <a:ext uri="{FF2B5EF4-FFF2-40B4-BE49-F238E27FC236}">
                <a16:creationId xmlns:a16="http://schemas.microsoft.com/office/drawing/2014/main" id="{3736EF2D-0C94-9506-26BF-83BD6EF06673}"/>
              </a:ext>
            </a:extLst>
          </p:cNvPr>
          <p:cNvSpPr txBox="1"/>
          <p:nvPr/>
        </p:nvSpPr>
        <p:spPr>
          <a:xfrm>
            <a:off x="3513467" y="1787431"/>
            <a:ext cx="1268083" cy="369332"/>
          </a:xfrm>
          <a:prstGeom prst="rect">
            <a:avLst/>
          </a:prstGeom>
          <a:noFill/>
          <a:ln>
            <a:solidFill>
              <a:schemeClr val="tx1"/>
            </a:solidFill>
          </a:ln>
        </p:spPr>
        <p:txBody>
          <a:bodyPr wrap="square" rtlCol="0">
            <a:spAutoFit/>
          </a:bodyPr>
          <a:lstStyle/>
          <a:p>
            <a:r>
              <a:rPr lang="en-US" dirty="0"/>
              <a:t>WA Cares</a:t>
            </a:r>
          </a:p>
        </p:txBody>
      </p:sp>
      <p:cxnSp>
        <p:nvCxnSpPr>
          <p:cNvPr id="9" name="Straight Arrow Connector 8">
            <a:extLst>
              <a:ext uri="{FF2B5EF4-FFF2-40B4-BE49-F238E27FC236}">
                <a16:creationId xmlns:a16="http://schemas.microsoft.com/office/drawing/2014/main" id="{6766C0F6-65E3-24AA-991A-2D007C20DBE9}"/>
              </a:ext>
            </a:extLst>
          </p:cNvPr>
          <p:cNvCxnSpPr/>
          <p:nvPr/>
        </p:nvCxnSpPr>
        <p:spPr>
          <a:xfrm>
            <a:off x="4295955" y="2156604"/>
            <a:ext cx="163902" cy="165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309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C9974-F067-B84D-EF86-671658299514}"/>
              </a:ext>
            </a:extLst>
          </p:cNvPr>
          <p:cNvSpPr>
            <a:spLocks noGrp="1"/>
          </p:cNvSpPr>
          <p:nvPr>
            <p:ph type="title"/>
          </p:nvPr>
        </p:nvSpPr>
        <p:spPr/>
        <p:txBody>
          <a:bodyPr/>
          <a:lstStyle/>
          <a:p>
            <a:r>
              <a:rPr lang="en-US" dirty="0"/>
              <a:t>Universal Life Crediting Rates</a:t>
            </a:r>
          </a:p>
        </p:txBody>
      </p:sp>
      <p:sp>
        <p:nvSpPr>
          <p:cNvPr id="4" name="Text Placeholder 2">
            <a:extLst>
              <a:ext uri="{FF2B5EF4-FFF2-40B4-BE49-F238E27FC236}">
                <a16:creationId xmlns:a16="http://schemas.microsoft.com/office/drawing/2014/main" id="{C73C472D-1D54-5DEE-E70F-5657B20CB733}"/>
              </a:ext>
            </a:extLst>
          </p:cNvPr>
          <p:cNvSpPr txBox="1">
            <a:spLocks/>
          </p:cNvSpPr>
          <p:nvPr/>
        </p:nvSpPr>
        <p:spPr>
          <a:xfrm>
            <a:off x="2106935" y="1251343"/>
            <a:ext cx="7540752" cy="26670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sz="1800" b="1" kern="0" dirty="0">
                <a:latin typeface="Aptos" panose="020B0004020202020204" pitchFamily="34" charset="0"/>
              </a:rPr>
              <a:t>Maximum</a:t>
            </a:r>
            <a:r>
              <a:rPr lang="en-US" sz="1867" b="1" kern="0" dirty="0"/>
              <a:t>     </a:t>
            </a:r>
            <a:r>
              <a:rPr lang="en-US" sz="1200" dirty="0">
                <a:latin typeface="Wingdings" panose="05000000000000000000" pitchFamily="2" charset="2"/>
              </a:rPr>
              <a:t>l</a:t>
            </a:r>
            <a:r>
              <a:rPr lang="en-US" sz="667" dirty="0">
                <a:latin typeface="Wingdings" panose="05000000000000000000" pitchFamily="2" charset="2"/>
              </a:rPr>
              <a:t> </a:t>
            </a:r>
            <a:r>
              <a:rPr lang="en-US" sz="1800" b="1" kern="0" dirty="0">
                <a:latin typeface="Aptos" panose="020B0004020202020204" pitchFamily="34" charset="0"/>
              </a:rPr>
              <a:t>Medium</a:t>
            </a:r>
            <a:r>
              <a:rPr lang="en-US" sz="1867" b="1" kern="0" dirty="0"/>
              <a:t>      </a:t>
            </a:r>
            <a:r>
              <a:rPr lang="en-US" sz="1800" b="1" kern="0" dirty="0">
                <a:latin typeface="Aptos" panose="020B0004020202020204" pitchFamily="34" charset="0"/>
              </a:rPr>
              <a:t>Minimum</a:t>
            </a:r>
          </a:p>
        </p:txBody>
      </p:sp>
      <p:graphicFrame>
        <p:nvGraphicFramePr>
          <p:cNvPr id="5" name="Chart 4">
            <a:extLst>
              <a:ext uri="{FF2B5EF4-FFF2-40B4-BE49-F238E27FC236}">
                <a16:creationId xmlns:a16="http://schemas.microsoft.com/office/drawing/2014/main" id="{4D31F13B-C6D1-5AF7-64E9-5295450C8879}"/>
              </a:ext>
            </a:extLst>
          </p:cNvPr>
          <p:cNvGraphicFramePr/>
          <p:nvPr>
            <p:extLst>
              <p:ext uri="{D42A27DB-BD31-4B8C-83A1-F6EECF244321}">
                <p14:modId xmlns:p14="http://schemas.microsoft.com/office/powerpoint/2010/main" val="2947384878"/>
              </p:ext>
            </p:extLst>
          </p:nvPr>
        </p:nvGraphicFramePr>
        <p:xfrm>
          <a:off x="789677" y="1923871"/>
          <a:ext cx="10363199" cy="44288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E2E21E71-7D85-82CE-D2A3-3CCCF104A34B}"/>
              </a:ext>
            </a:extLst>
          </p:cNvPr>
          <p:cNvSpPr>
            <a:spLocks noGrp="1"/>
          </p:cNvSpPr>
          <p:nvPr>
            <p:ph type="body" sz="quarter" idx="14"/>
          </p:nvPr>
        </p:nvSpPr>
        <p:spPr>
          <a:xfrm>
            <a:off x="417513" y="6238815"/>
            <a:ext cx="5346700" cy="400110"/>
          </a:xfrm>
          <a:prstGeom prst="rect">
            <a:avLst/>
          </a:prstGeom>
        </p:spPr>
        <p:txBody>
          <a:bodyPr wrap="square">
            <a:spAutoFit/>
          </a:bodyPr>
          <a:lstStyle/>
          <a:p>
            <a:r>
              <a:rPr lang="en-US" sz="1000" dirty="0"/>
              <a:t>Source: LIMRA’s U.S. Individual Life Insurance Sales Survey</a:t>
            </a:r>
          </a:p>
          <a:p>
            <a:endParaRPr lang="en-US" sz="1000" dirty="0"/>
          </a:p>
        </p:txBody>
      </p:sp>
    </p:spTree>
    <p:extLst>
      <p:ext uri="{BB962C8B-B14F-4D97-AF65-F5344CB8AC3E}">
        <p14:creationId xmlns:p14="http://schemas.microsoft.com/office/powerpoint/2010/main" val="186640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1200" dirty="0">
                <a:latin typeface="Aptos" panose="020B0004020202020204" pitchFamily="34" charset="0"/>
              </a:rPr>
              <a:t>UL Product Sales Shift</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915087866"/>
              </p:ext>
            </p:extLst>
          </p:nvPr>
        </p:nvGraphicFramePr>
        <p:xfrm>
          <a:off x="758536" y="1853054"/>
          <a:ext cx="10668000" cy="442595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7166119" y="1946513"/>
            <a:ext cx="2362991" cy="1031016"/>
            <a:chOff x="8556015" y="1427439"/>
            <a:chExt cx="1752509" cy="1247389"/>
          </a:xfrm>
        </p:grpSpPr>
        <p:sp>
          <p:nvSpPr>
            <p:cNvPr id="5" name="TextBox 18"/>
            <p:cNvSpPr txBox="1"/>
            <p:nvPr/>
          </p:nvSpPr>
          <p:spPr>
            <a:xfrm>
              <a:off x="8716040" y="1427439"/>
              <a:ext cx="1374968" cy="3723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prstClr val="black"/>
                  </a:solidFill>
                  <a:latin typeface="Aptos" panose="020B0004020202020204" pitchFamily="34" charset="0"/>
                </a:rPr>
                <a:t>Market Increase</a:t>
              </a:r>
            </a:p>
          </p:txBody>
        </p:sp>
        <p:sp>
          <p:nvSpPr>
            <p:cNvPr id="7" name="TextBox 18"/>
            <p:cNvSpPr txBox="1"/>
            <p:nvPr/>
          </p:nvSpPr>
          <p:spPr>
            <a:xfrm>
              <a:off x="8773532" y="1735465"/>
              <a:ext cx="1374869" cy="3723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prstClr val="black"/>
                  </a:solidFill>
                  <a:latin typeface="Aptos" panose="020B0004020202020204" pitchFamily="34" charset="0"/>
                </a:rPr>
                <a:t>Low Interest Rates</a:t>
              </a:r>
            </a:p>
          </p:txBody>
        </p:sp>
        <p:cxnSp>
          <p:nvCxnSpPr>
            <p:cNvPr id="8" name="Straight Arrow Connector 7"/>
            <p:cNvCxnSpPr/>
            <p:nvPr/>
          </p:nvCxnSpPr>
          <p:spPr>
            <a:xfrm flipH="1">
              <a:off x="8556015" y="2182763"/>
              <a:ext cx="275818" cy="492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9994063" y="1778048"/>
              <a:ext cx="314461" cy="480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 Box 4"/>
          <p:cNvSpPr txBox="1">
            <a:spLocks noChangeArrowheads="1"/>
          </p:cNvSpPr>
          <p:nvPr/>
        </p:nvSpPr>
        <p:spPr bwMode="auto">
          <a:xfrm>
            <a:off x="222817" y="6472425"/>
            <a:ext cx="7315200" cy="246213"/>
          </a:xfrm>
          <a:prstGeom prst="rect">
            <a:avLst/>
          </a:prstGeom>
          <a:noFill/>
          <a:ln w="9525">
            <a:noFill/>
            <a:miter lim="800000"/>
            <a:headEnd/>
            <a:tailEnd/>
          </a:ln>
        </p:spPr>
        <p:txBody>
          <a:bodyPr lIns="91431" tIns="45716" rIns="91431" bIns="45716">
            <a:spAutoFit/>
          </a:bodyPr>
          <a:lstStyle/>
          <a:p>
            <a:pPr defTabSz="914377" eaLnBrk="0" hangingPunct="0">
              <a:spcBef>
                <a:spcPct val="50000"/>
              </a:spcBef>
              <a:defRPr/>
            </a:pPr>
            <a:r>
              <a:rPr lang="en-US" sz="1000" dirty="0">
                <a:solidFill>
                  <a:srgbClr val="000000"/>
                </a:solidFill>
                <a:latin typeface="Aptos" panose="020B0004020202020204" pitchFamily="34" charset="0"/>
              </a:rPr>
              <a:t>Source: LIMRA’s U.S. Individual Life Insurance Sales Survey and LIMRA estimates</a:t>
            </a:r>
          </a:p>
        </p:txBody>
      </p:sp>
      <p:grpSp>
        <p:nvGrpSpPr>
          <p:cNvPr id="15" name="Group 14"/>
          <p:cNvGrpSpPr/>
          <p:nvPr/>
        </p:nvGrpSpPr>
        <p:grpSpPr>
          <a:xfrm>
            <a:off x="5330620" y="2242347"/>
            <a:ext cx="1129747" cy="957384"/>
            <a:chOff x="5998640" y="937282"/>
            <a:chExt cx="1374871" cy="654084"/>
          </a:xfrm>
        </p:grpSpPr>
        <p:sp>
          <p:nvSpPr>
            <p:cNvPr id="4" name="TextBox 18"/>
            <p:cNvSpPr txBox="1"/>
            <p:nvPr/>
          </p:nvSpPr>
          <p:spPr>
            <a:xfrm>
              <a:off x="5998640" y="937282"/>
              <a:ext cx="1374871" cy="3574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latin typeface="Aptos" panose="020B0004020202020204" pitchFamily="34" charset="0"/>
                </a:rPr>
                <a:t>Great Recession</a:t>
              </a:r>
            </a:p>
          </p:txBody>
        </p:sp>
        <p:cxnSp>
          <p:nvCxnSpPr>
            <p:cNvPr id="14" name="Straight Arrow Connector 13"/>
            <p:cNvCxnSpPr/>
            <p:nvPr/>
          </p:nvCxnSpPr>
          <p:spPr>
            <a:xfrm flipH="1">
              <a:off x="6315922" y="1307391"/>
              <a:ext cx="194841" cy="283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049009" y="1800412"/>
            <a:ext cx="1374998" cy="1180343"/>
            <a:chOff x="6179214" y="280561"/>
            <a:chExt cx="1374998" cy="1180343"/>
          </a:xfrm>
        </p:grpSpPr>
        <p:sp>
          <p:nvSpPr>
            <p:cNvPr id="18" name="TextBox 18"/>
            <p:cNvSpPr txBox="1"/>
            <p:nvPr/>
          </p:nvSpPr>
          <p:spPr>
            <a:xfrm>
              <a:off x="6179214" y="280561"/>
              <a:ext cx="1374998" cy="7386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latin typeface="Aptos" panose="020B0004020202020204" pitchFamily="34" charset="0"/>
                </a:rPr>
                <a:t>Secondary</a:t>
              </a:r>
              <a:r>
                <a:rPr lang="en-US" sz="1050" dirty="0">
                  <a:solidFill>
                    <a:prstClr val="black"/>
                  </a:solidFill>
                  <a:latin typeface="Aptos" panose="020B0004020202020204" pitchFamily="34" charset="0"/>
                </a:rPr>
                <a:t> </a:t>
              </a:r>
              <a:r>
                <a:rPr lang="en-US" sz="1400" dirty="0">
                  <a:solidFill>
                    <a:prstClr val="black"/>
                  </a:solidFill>
                  <a:latin typeface="Aptos" panose="020B0004020202020204" pitchFamily="34" charset="0"/>
                </a:rPr>
                <a:t>Guarantee Products</a:t>
              </a:r>
            </a:p>
          </p:txBody>
        </p:sp>
        <p:cxnSp>
          <p:nvCxnSpPr>
            <p:cNvPr id="20" name="Straight Arrow Connector 19"/>
            <p:cNvCxnSpPr/>
            <p:nvPr/>
          </p:nvCxnSpPr>
          <p:spPr>
            <a:xfrm>
              <a:off x="6636774" y="1002890"/>
              <a:ext cx="107314" cy="458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837037" y="2242347"/>
            <a:ext cx="949986" cy="992697"/>
            <a:chOff x="6179214" y="423148"/>
            <a:chExt cx="949986" cy="992697"/>
          </a:xfrm>
        </p:grpSpPr>
        <p:sp>
          <p:nvSpPr>
            <p:cNvPr id="22" name="TextBox 1"/>
            <p:cNvSpPr txBox="1"/>
            <p:nvPr/>
          </p:nvSpPr>
          <p:spPr>
            <a:xfrm>
              <a:off x="6179214" y="423148"/>
              <a:ext cx="949986" cy="5109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Aptos" panose="020B0004020202020204" pitchFamily="34" charset="0"/>
                </a:rPr>
                <a:t>Market Decline</a:t>
              </a:r>
            </a:p>
          </p:txBody>
        </p:sp>
        <p:cxnSp>
          <p:nvCxnSpPr>
            <p:cNvPr id="24" name="Straight Arrow Connector 23"/>
            <p:cNvCxnSpPr>
              <a:stCxn id="22" idx="2"/>
            </p:cNvCxnSpPr>
            <p:nvPr/>
          </p:nvCxnSpPr>
          <p:spPr>
            <a:xfrm>
              <a:off x="6654207" y="934065"/>
              <a:ext cx="218541" cy="481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9442643" y="943552"/>
            <a:ext cx="1624800" cy="1205344"/>
            <a:chOff x="10078195" y="342901"/>
            <a:chExt cx="1892133" cy="1205344"/>
          </a:xfrm>
        </p:grpSpPr>
        <p:sp>
          <p:nvSpPr>
            <p:cNvPr id="30" name="TextBox 29"/>
            <p:cNvSpPr txBox="1"/>
            <p:nvPr/>
          </p:nvSpPr>
          <p:spPr>
            <a:xfrm>
              <a:off x="10078195" y="342901"/>
              <a:ext cx="1892133" cy="523220"/>
            </a:xfrm>
            <a:prstGeom prst="rect">
              <a:avLst/>
            </a:prstGeom>
            <a:noFill/>
          </p:spPr>
          <p:txBody>
            <a:bodyPr wrap="square" rtlCol="0">
              <a:spAutoFit/>
            </a:bodyPr>
            <a:lstStyle/>
            <a:p>
              <a:pPr algn="ctr"/>
              <a:r>
                <a:rPr lang="en-US" sz="1400" dirty="0">
                  <a:latin typeface="Aptos" panose="020B0004020202020204" pitchFamily="34" charset="0"/>
                </a:rPr>
                <a:t>Tax Law Change</a:t>
              </a:r>
            </a:p>
            <a:p>
              <a:pPr algn="ctr"/>
              <a:r>
                <a:rPr lang="en-US" sz="1400" dirty="0">
                  <a:latin typeface="Aptos" panose="020B0004020202020204" pitchFamily="34" charset="0"/>
                </a:rPr>
                <a:t>(IRC 7702)</a:t>
              </a:r>
            </a:p>
          </p:txBody>
        </p:sp>
        <p:cxnSp>
          <p:nvCxnSpPr>
            <p:cNvPr id="32" name="Straight Arrow Connector 31"/>
            <p:cNvCxnSpPr/>
            <p:nvPr/>
          </p:nvCxnSpPr>
          <p:spPr>
            <a:xfrm flipH="1">
              <a:off x="10900065" y="866121"/>
              <a:ext cx="124690" cy="682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62912" y="890341"/>
            <a:ext cx="6609006"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Annualized Premium ($Billions)</a:t>
            </a:r>
          </a:p>
        </p:txBody>
      </p:sp>
    </p:spTree>
    <p:extLst>
      <p:ext uri="{BB962C8B-B14F-4D97-AF65-F5344CB8AC3E}">
        <p14:creationId xmlns:p14="http://schemas.microsoft.com/office/powerpoint/2010/main" val="2861142423"/>
      </p:ext>
    </p:extLst>
  </p:cSld>
  <p:clrMapOvr>
    <a:masterClrMapping/>
  </p:clrMapOvr>
</p:sld>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E6B711"/>
      </a:accent2>
      <a:accent3>
        <a:srgbClr val="008145"/>
      </a:accent3>
      <a:accent4>
        <a:srgbClr val="F7921E"/>
      </a:accent4>
      <a:accent5>
        <a:srgbClr val="603F99"/>
      </a:accent5>
      <a:accent6>
        <a:srgbClr val="52B9E9"/>
      </a:accent6>
      <a:hlink>
        <a:srgbClr val="005F9E"/>
      </a:hlink>
      <a:folHlink>
        <a:srgbClr val="0085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CD4A8-A75F-4042-8B00-3ABE0B150ACA}">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5c452c8-1c6f-4d8e-b449-e328afff9455"/>
    <ds:schemaRef ds:uri="http://schemas.microsoft.com/office/2006/metadata/properties"/>
    <ds:schemaRef ds:uri="f9a02c79-f89a-4756-8ef1-377f3f7b1aa2"/>
    <ds:schemaRef ds:uri="http://purl.org/dc/terms/"/>
    <ds:schemaRef ds:uri="ff47d776-8114-4207-8cc3-ed44e79849e7"/>
    <ds:schemaRef ds:uri="http://www.w3.org/XML/1998/namespace"/>
    <ds:schemaRef ds:uri="http://purl.org/dc/elements/1.1/"/>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1416</TotalTime>
  <Words>2129</Words>
  <Application>Microsoft Office PowerPoint</Application>
  <PresentationFormat>Widescreen</PresentationFormat>
  <Paragraphs>263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Open Sans</vt:lpstr>
      <vt:lpstr>Times New Roman</vt:lpstr>
      <vt:lpstr>Wingdings</vt:lpstr>
      <vt:lpstr>2024 LIMRA-LOMA Presentation</vt:lpstr>
      <vt:lpstr>Individual Life Forecast</vt:lpstr>
      <vt:lpstr>New Annualized Premium Jumped in the second half of 2024</vt:lpstr>
      <vt:lpstr>Total Individual Life Policy Sales Level with 2023</vt:lpstr>
      <vt:lpstr>Market Share by Product – 2024*</vt:lpstr>
      <vt:lpstr>VUL Premium Sales 56% Higher Than 4Q 2023</vt:lpstr>
      <vt:lpstr>IUL New Premium Up 10% in 4Q 2024 From 2023</vt:lpstr>
      <vt:lpstr>Fixed UL Premium Sales Down 1% in 4Q 2024 From 2023</vt:lpstr>
      <vt:lpstr>Universal Life Crediting Rates</vt:lpstr>
      <vt:lpstr>UL Product Sales Shift</vt:lpstr>
      <vt:lpstr>Term Life Up 2% in 4Q 2024 From 2023</vt:lpstr>
      <vt:lpstr>Whole Life Annualized Premium Up 2% in 4Q 2024 From 2023</vt:lpstr>
      <vt:lpstr>Growth Products Concentrated In Independent Channels</vt:lpstr>
      <vt:lpstr>Where’s The Growth</vt:lpstr>
      <vt:lpstr>Market Share by Product</vt:lpstr>
      <vt:lpstr>Forecast 2025 - 2027</vt:lpstr>
      <vt:lpstr>Forecast Assumptions</vt:lpstr>
      <vt:lpstr>Demographics Contribute To Population Growth</vt:lpstr>
      <vt:lpstr>Individual Life Forecast </vt:lpstr>
      <vt:lpstr>What We Are Watching</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Terry, Karen</cp:lastModifiedBy>
  <cp:revision>78</cp:revision>
  <dcterms:created xsi:type="dcterms:W3CDTF">2022-04-11T13:29:07Z</dcterms:created>
  <dcterms:modified xsi:type="dcterms:W3CDTF">2025-02-10T22:30:19Z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