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707" r:id="rId5"/>
    <p:sldMasterId id="2147483709" r:id="rId6"/>
  </p:sldMasterIdLst>
  <p:notesMasterIdLst>
    <p:notesMasterId r:id="rId23"/>
  </p:notesMasterIdLst>
  <p:handoutMasterIdLst>
    <p:handoutMasterId r:id="rId24"/>
  </p:handoutMasterIdLst>
  <p:sldIdLst>
    <p:sldId id="336" r:id="rId7"/>
    <p:sldId id="337" r:id="rId8"/>
    <p:sldId id="796" r:id="rId9"/>
    <p:sldId id="978" r:id="rId10"/>
    <p:sldId id="977" r:id="rId11"/>
    <p:sldId id="345" r:id="rId12"/>
    <p:sldId id="351" r:id="rId13"/>
    <p:sldId id="340" r:id="rId14"/>
    <p:sldId id="347" r:id="rId15"/>
    <p:sldId id="348" r:id="rId16"/>
    <p:sldId id="349" r:id="rId17"/>
    <p:sldId id="350" r:id="rId18"/>
    <p:sldId id="352" r:id="rId19"/>
    <p:sldId id="361" r:id="rId20"/>
    <p:sldId id="363" r:id="rId21"/>
    <p:sldId id="35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B93321-6BAD-4EE7-D053-ABDC0BAA661D}" name="Calica, Brandi" initials="CB" userId="S-1-5-21-3670347269-1734258486-2757495605-27415" providerId="AD"/>
  <p188:author id="{555E3E9C-998F-C529-2D90-108BF2464823}" name="Durham, Ashley" initials="AD" userId="S::adurham@limra.com::c1bebe62-70fd-4770-8e72-60f6eafbbc0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alica, Brandi" initials="CB" lastIdx="7" clrIdx="6">
    <p:extLst>
      <p:ext uri="{19B8F6BF-5375-455C-9EA6-DF929625EA0E}">
        <p15:presenceInfo xmlns:p15="http://schemas.microsoft.com/office/powerpoint/2012/main" userId="S-1-5-21-3670347269-1734258486-2757495605-27415" providerId="AD"/>
      </p:ext>
    </p:extLst>
  </p:cmAuthor>
  <p:cmAuthor id="1" name="Crane, Carie" initials="CC" lastIdx="15" clrIdx="0">
    <p:extLst>
      <p:ext uri="{19B8F6BF-5375-455C-9EA6-DF929625EA0E}">
        <p15:presenceInfo xmlns:p15="http://schemas.microsoft.com/office/powerpoint/2012/main" userId="S-1-5-21-3670347269-1734258486-2757495605-8895" providerId="AD"/>
      </p:ext>
    </p:extLst>
  </p:cmAuthor>
  <p:cmAuthor id="8" name="Terry, Karen" initials="TK" lastIdx="1" clrIdx="7">
    <p:extLst>
      <p:ext uri="{19B8F6BF-5375-455C-9EA6-DF929625EA0E}">
        <p15:presenceInfo xmlns:p15="http://schemas.microsoft.com/office/powerpoint/2012/main" userId="S-1-5-21-3670347269-1734258486-2757495605-7266" providerId="AD"/>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3" name="Beckwith, Tina" initials="BT" lastIdx="1" clrIdx="2">
    <p:extLst>
      <p:ext uri="{19B8F6BF-5375-455C-9EA6-DF929625EA0E}">
        <p15:presenceInfo xmlns:p15="http://schemas.microsoft.com/office/powerpoint/2012/main" userId="S-1-5-21-3670347269-1734258486-2757495605-28709" providerId="AD"/>
      </p:ext>
    </p:extLst>
  </p:cmAuthor>
  <p:cmAuthor id="4" name="Hartshorn, Renee" initials="HR" lastIdx="25"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 id="6" name="Rabuse, Lisa" initials="RL" lastIdx="10" clrIdx="5">
    <p:extLst>
      <p:ext uri="{19B8F6BF-5375-455C-9EA6-DF929625EA0E}">
        <p15:presenceInfo xmlns:p15="http://schemas.microsoft.com/office/powerpoint/2012/main" userId="S-1-5-21-3670347269-1734258486-2757495605-270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70"/>
    <a:srgbClr val="ED8C00"/>
    <a:srgbClr val="F9C606"/>
    <a:srgbClr val="007B4E"/>
    <a:srgbClr val="4298BE"/>
    <a:srgbClr val="763AC7"/>
    <a:srgbClr val="E6E6E6"/>
    <a:srgbClr val="DAAA00"/>
    <a:srgbClr val="4298C0"/>
    <a:srgbClr val="026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6" autoAdjust="0"/>
    <p:restoredTop sz="84428" autoAdjust="0"/>
  </p:normalViewPr>
  <p:slideViewPr>
    <p:cSldViewPr snapToGrid="0">
      <p:cViewPr varScale="1">
        <p:scale>
          <a:sx n="93" d="100"/>
          <a:sy n="93" d="100"/>
        </p:scale>
        <p:origin x="144" y="90"/>
      </p:cViewPr>
      <p:guideLst/>
    </p:cSldViewPr>
  </p:slideViewPr>
  <p:notesTextViewPr>
    <p:cViewPr>
      <p:scale>
        <a:sx n="150" d="100"/>
        <a:sy n="150" d="100"/>
      </p:scale>
      <p:origin x="0" y="0"/>
    </p:cViewPr>
  </p:notesTextViewPr>
  <p:sorterViewPr>
    <p:cViewPr varScale="1">
      <p:scale>
        <a:sx n="1" d="1"/>
        <a:sy n="1" d="1"/>
      </p:scale>
      <p:origin x="0" y="0"/>
    </p:cViewPr>
  </p:sorterViewPr>
  <p:notesViewPr>
    <p:cSldViewPr snapToGrid="0">
      <p:cViewPr varScale="1">
        <p:scale>
          <a:sx n="89" d="100"/>
          <a:sy n="89" d="100"/>
        </p:scale>
        <p:origin x="371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931034482758621E-2"/>
          <c:y val="2.4883247340369161E-2"/>
          <c:w val="0.9683908045977011"/>
          <c:h val="0.83596204565586063"/>
        </c:manualLayout>
      </c:layout>
      <c:barChart>
        <c:barDir val="col"/>
        <c:grouping val="stacked"/>
        <c:varyColors val="0"/>
        <c:ser>
          <c:idx val="0"/>
          <c:order val="0"/>
          <c:tx>
            <c:strRef>
              <c:f>Sheet1!$B$1</c:f>
              <c:strCache>
                <c:ptCount val="1"/>
                <c:pt idx="0">
                  <c:v>Indexed Universal Life</c:v>
                </c:pt>
              </c:strCache>
            </c:strRef>
          </c:tx>
          <c:spPr>
            <a:solidFill>
              <a:srgbClr val="4298BE"/>
            </a:solidFill>
            <a:ln>
              <a:noFill/>
            </a:ln>
            <a:effectLst/>
          </c:spPr>
          <c:invertIfNegative val="0"/>
          <c:dLbls>
            <c:dLbl>
              <c:idx val="0"/>
              <c:tx>
                <c:rich>
                  <a:bodyPr/>
                  <a:lstStyle/>
                  <a:p>
                    <a:r>
                      <a:rPr lang="en-US" dirty="0"/>
                      <a:t>19%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140-4C59-BED2-EDA1E671B8E7}"/>
                </c:ext>
              </c:extLst>
            </c:dLbl>
            <c:dLbl>
              <c:idx val="1"/>
              <c:tx>
                <c:rich>
                  <a:bodyPr/>
                  <a:lstStyle/>
                  <a:p>
                    <a:r>
                      <a:rPr lang="en-US" dirty="0"/>
                      <a:t>23%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140-4C59-BED2-EDA1E671B8E7}"/>
                </c:ext>
              </c:extLst>
            </c:dLbl>
            <c:dLbl>
              <c:idx val="2"/>
              <c:tx>
                <c:rich>
                  <a:bodyPr/>
                  <a:lstStyle/>
                  <a:p>
                    <a:r>
                      <a:rPr lang="en-US" dirty="0"/>
                      <a:t>25%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140-4C59-BED2-EDA1E671B8E7}"/>
                </c:ext>
              </c:extLst>
            </c:dLbl>
            <c:dLbl>
              <c:idx val="3"/>
              <c:tx>
                <c:rich>
                  <a:bodyPr/>
                  <a:lstStyle/>
                  <a:p>
                    <a:r>
                      <a:rPr lang="en-US" dirty="0"/>
                      <a:t>24%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140-4C59-BED2-EDA1E671B8E7}"/>
                </c:ext>
              </c:extLst>
            </c:dLbl>
            <c:dLbl>
              <c:idx val="4"/>
              <c:tx>
                <c:rich>
                  <a:bodyPr/>
                  <a:lstStyle/>
                  <a:p>
                    <a:r>
                      <a:rPr lang="en-US" dirty="0"/>
                      <a:t>23%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140-4C59-BED2-EDA1E671B8E7}"/>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c:v>
                </c:pt>
                <c:pt idx="1">
                  <c:v>2019</c:v>
                </c:pt>
                <c:pt idx="2">
                  <c:v>2022</c:v>
                </c:pt>
                <c:pt idx="3">
                  <c:v>2023</c:v>
                </c:pt>
                <c:pt idx="4">
                  <c:v>2024*</c:v>
                </c:pt>
              </c:strCache>
            </c:strRef>
          </c:cat>
          <c:val>
            <c:numRef>
              <c:f>Sheet1!$B$2:$B$6</c:f>
              <c:numCache>
                <c:formatCode>_(* #,##0.00_);_(* \(#,##0.00\);_(* "-"??_);_(@_)</c:formatCode>
                <c:ptCount val="5"/>
                <c:pt idx="0">
                  <c:v>2.3348146467858362</c:v>
                </c:pt>
                <c:pt idx="1">
                  <c:v>3.0652028839744534</c:v>
                </c:pt>
                <c:pt idx="2">
                  <c:v>3.8455250174900462</c:v>
                </c:pt>
                <c:pt idx="3">
                  <c:v>3.76</c:v>
                </c:pt>
                <c:pt idx="4" formatCode="0.0">
                  <c:v>3.8</c:v>
                </c:pt>
              </c:numCache>
            </c:numRef>
          </c:val>
          <c:extLst>
            <c:ext xmlns:c16="http://schemas.microsoft.com/office/drawing/2014/chart" uri="{C3380CC4-5D6E-409C-BE32-E72D297353CC}">
              <c16:uniqueId val="{00000000-CE49-4404-9624-F062262E587A}"/>
            </c:ext>
          </c:extLst>
        </c:ser>
        <c:ser>
          <c:idx val="1"/>
          <c:order val="1"/>
          <c:tx>
            <c:strRef>
              <c:f>Sheet1!$C$1</c:f>
              <c:strCache>
                <c:ptCount val="1"/>
                <c:pt idx="0">
                  <c:v>Fixed Universal Life</c:v>
                </c:pt>
              </c:strCache>
            </c:strRef>
          </c:tx>
          <c:spPr>
            <a:solidFill>
              <a:srgbClr val="F9C606"/>
            </a:solidFill>
            <a:ln>
              <a:noFill/>
            </a:ln>
            <a:effectLst/>
          </c:spPr>
          <c:invertIfNegative val="0"/>
          <c:dLbls>
            <c:dLbl>
              <c:idx val="0"/>
              <c:tx>
                <c:rich>
                  <a:bodyPr/>
                  <a:lstStyle/>
                  <a:p>
                    <a:r>
                      <a:rPr lang="en-US" dirty="0"/>
                      <a:t>15%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140-4C59-BED2-EDA1E671B8E7}"/>
                </c:ext>
              </c:extLst>
            </c:dLbl>
            <c:dLbl>
              <c:idx val="1"/>
              <c:tx>
                <c:rich>
                  <a:bodyPr/>
                  <a:lstStyle/>
                  <a:p>
                    <a:r>
                      <a:rPr lang="en-US" dirty="0"/>
                      <a:t>11%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D140-4C59-BED2-EDA1E671B8E7}"/>
                </c:ext>
              </c:extLst>
            </c:dLbl>
            <c:dLbl>
              <c:idx val="2"/>
              <c:tx>
                <c:rich>
                  <a:bodyPr/>
                  <a:lstStyle/>
                  <a:p>
                    <a:r>
                      <a:rPr lang="en-US" dirty="0"/>
                      <a:t>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D140-4C59-BED2-EDA1E671B8E7}"/>
                </c:ext>
              </c:extLst>
            </c:dLbl>
            <c:dLbl>
              <c:idx val="3"/>
              <c:tx>
                <c:rich>
                  <a:bodyPr/>
                  <a:lstStyle/>
                  <a:p>
                    <a:r>
                      <a:rPr lang="en-US" dirty="0"/>
                      <a:t>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D140-4C59-BED2-EDA1E671B8E7}"/>
                </c:ext>
              </c:extLst>
            </c:dLbl>
            <c:dLbl>
              <c:idx val="4"/>
              <c:tx>
                <c:rich>
                  <a:bodyPr/>
                  <a:lstStyle/>
                  <a:p>
                    <a:r>
                      <a:rPr lang="en-US"/>
                      <a:t>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140-4C59-BED2-EDA1E671B8E7}"/>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c:v>
                </c:pt>
                <c:pt idx="1">
                  <c:v>2019</c:v>
                </c:pt>
                <c:pt idx="2">
                  <c:v>2022</c:v>
                </c:pt>
                <c:pt idx="3">
                  <c:v>2023</c:v>
                </c:pt>
                <c:pt idx="4">
                  <c:v>2024*</c:v>
                </c:pt>
              </c:strCache>
            </c:strRef>
          </c:cat>
          <c:val>
            <c:numRef>
              <c:f>Sheet1!$C$2:$C$6</c:f>
              <c:numCache>
                <c:formatCode>_(* #,##0.00_);_(* \(#,##0.00\);_(* "-"??_);_(@_)</c:formatCode>
                <c:ptCount val="5"/>
                <c:pt idx="0">
                  <c:v>1.9247011105332605</c:v>
                </c:pt>
                <c:pt idx="1">
                  <c:v>1.5226142718609046</c:v>
                </c:pt>
                <c:pt idx="2">
                  <c:v>1.0076682698103834</c:v>
                </c:pt>
                <c:pt idx="3">
                  <c:v>0.99</c:v>
                </c:pt>
                <c:pt idx="4" formatCode="0.0">
                  <c:v>1.1000000000000001</c:v>
                </c:pt>
              </c:numCache>
            </c:numRef>
          </c:val>
          <c:extLst>
            <c:ext xmlns:c16="http://schemas.microsoft.com/office/drawing/2014/chart" uri="{C3380CC4-5D6E-409C-BE32-E72D297353CC}">
              <c16:uniqueId val="{00000001-CE49-4404-9624-F062262E587A}"/>
            </c:ext>
          </c:extLst>
        </c:ser>
        <c:ser>
          <c:idx val="2"/>
          <c:order val="2"/>
          <c:tx>
            <c:strRef>
              <c:f>Sheet1!$D$1</c:f>
              <c:strCache>
                <c:ptCount val="1"/>
                <c:pt idx="0">
                  <c:v>Variable Universal Life</c:v>
                </c:pt>
              </c:strCache>
            </c:strRef>
          </c:tx>
          <c:spPr>
            <a:solidFill>
              <a:srgbClr val="008145"/>
            </a:solidFill>
            <a:ln>
              <a:noFill/>
            </a:ln>
            <a:effectLst/>
          </c:spPr>
          <c:invertIfNegative val="0"/>
          <c:dLbls>
            <c:dLbl>
              <c:idx val="0"/>
              <c:tx>
                <c:rich>
                  <a:bodyPr/>
                  <a:lstStyle/>
                  <a:p>
                    <a:r>
                      <a:rPr lang="en-US"/>
                      <a:t>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D140-4C59-BED2-EDA1E671B8E7}"/>
                </c:ext>
              </c:extLst>
            </c:dLbl>
            <c:dLbl>
              <c:idx val="1"/>
              <c:tx>
                <c:rich>
                  <a:bodyPr/>
                  <a:lstStyle/>
                  <a:p>
                    <a:r>
                      <a:rPr lang="en-US" dirty="0"/>
                      <a:t>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D140-4C59-BED2-EDA1E671B8E7}"/>
                </c:ext>
              </c:extLst>
            </c:dLbl>
            <c:dLbl>
              <c:idx val="2"/>
              <c:tx>
                <c:rich>
                  <a:bodyPr/>
                  <a:lstStyle/>
                  <a:p>
                    <a:r>
                      <a:rPr lang="en-US" dirty="0"/>
                      <a:t>11%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D140-4C59-BED2-EDA1E671B8E7}"/>
                </c:ext>
              </c:extLst>
            </c:dLbl>
            <c:dLbl>
              <c:idx val="3"/>
              <c:tx>
                <c:rich>
                  <a:bodyPr/>
                  <a:lstStyle/>
                  <a:p>
                    <a:r>
                      <a:rPr lang="en-US" dirty="0"/>
                      <a:t>12%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D140-4C59-BED2-EDA1E671B8E7}"/>
                </c:ext>
              </c:extLst>
            </c:dLbl>
            <c:dLbl>
              <c:idx val="4"/>
              <c:tx>
                <c:rich>
                  <a:bodyPr/>
                  <a:lstStyle/>
                  <a:p>
                    <a:r>
                      <a:rPr lang="en-US" dirty="0"/>
                      <a:t>15%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140-4C59-BED2-EDA1E671B8E7}"/>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c:v>
                </c:pt>
                <c:pt idx="1">
                  <c:v>2019</c:v>
                </c:pt>
                <c:pt idx="2">
                  <c:v>2022</c:v>
                </c:pt>
                <c:pt idx="3">
                  <c:v>2023</c:v>
                </c:pt>
                <c:pt idx="4">
                  <c:v>2024*</c:v>
                </c:pt>
              </c:strCache>
            </c:strRef>
          </c:cat>
          <c:val>
            <c:numRef>
              <c:f>Sheet1!$D$2:$D$6</c:f>
              <c:numCache>
                <c:formatCode>_(* #,##0.00_);_(* \(#,##0.00\);_(* "-"??_);_(@_)</c:formatCode>
                <c:ptCount val="5"/>
                <c:pt idx="0">
                  <c:v>0.6390594036308832</c:v>
                </c:pt>
                <c:pt idx="1">
                  <c:v>0.90160358205218949</c:v>
                </c:pt>
                <c:pt idx="2">
                  <c:v>1.7763708612140257</c:v>
                </c:pt>
                <c:pt idx="3">
                  <c:v>1.93</c:v>
                </c:pt>
                <c:pt idx="4" formatCode="0.0">
                  <c:v>2.4</c:v>
                </c:pt>
              </c:numCache>
            </c:numRef>
          </c:val>
          <c:extLst>
            <c:ext xmlns:c16="http://schemas.microsoft.com/office/drawing/2014/chart" uri="{C3380CC4-5D6E-409C-BE32-E72D297353CC}">
              <c16:uniqueId val="{00000002-CE49-4404-9624-F062262E587A}"/>
            </c:ext>
          </c:extLst>
        </c:ser>
        <c:ser>
          <c:idx val="3"/>
          <c:order val="3"/>
          <c:tx>
            <c:strRef>
              <c:f>Sheet1!$E$1</c:f>
              <c:strCache>
                <c:ptCount val="1"/>
                <c:pt idx="0">
                  <c:v>Term</c:v>
                </c:pt>
              </c:strCache>
            </c:strRef>
          </c:tx>
          <c:spPr>
            <a:solidFill>
              <a:srgbClr val="F7921E"/>
            </a:solidFill>
            <a:ln>
              <a:noFill/>
            </a:ln>
            <a:effectLst/>
          </c:spPr>
          <c:invertIfNegative val="0"/>
          <c:dLbls>
            <c:dLbl>
              <c:idx val="0"/>
              <c:tx>
                <c:rich>
                  <a:bodyPr/>
                  <a:lstStyle/>
                  <a:p>
                    <a:r>
                      <a:rPr lang="en-US" dirty="0"/>
                      <a:t>21%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D140-4C59-BED2-EDA1E671B8E7}"/>
                </c:ext>
              </c:extLst>
            </c:dLbl>
            <c:dLbl>
              <c:idx val="1"/>
              <c:tx>
                <c:rich>
                  <a:bodyPr/>
                  <a:lstStyle/>
                  <a:p>
                    <a:r>
                      <a:rPr lang="en-US" dirty="0"/>
                      <a:t>20%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D140-4C59-BED2-EDA1E671B8E7}"/>
                </c:ext>
              </c:extLst>
            </c:dLbl>
            <c:dLbl>
              <c:idx val="2"/>
              <c:tx>
                <c:rich>
                  <a:bodyPr/>
                  <a:lstStyle/>
                  <a:p>
                    <a:r>
                      <a:rPr lang="en-US" dirty="0"/>
                      <a:t>19%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D140-4C59-BED2-EDA1E671B8E7}"/>
                </c:ext>
              </c:extLst>
            </c:dLbl>
            <c:dLbl>
              <c:idx val="3"/>
              <c:tx>
                <c:rich>
                  <a:bodyPr/>
                  <a:lstStyle/>
                  <a:p>
                    <a:r>
                      <a:rPr lang="en-US" dirty="0"/>
                      <a:t>19%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D140-4C59-BED2-EDA1E671B8E7}"/>
                </c:ext>
              </c:extLst>
            </c:dLbl>
            <c:dLbl>
              <c:idx val="4"/>
              <c:tx>
                <c:rich>
                  <a:bodyPr/>
                  <a:lstStyle/>
                  <a:p>
                    <a:r>
                      <a:rPr lang="en-US" dirty="0"/>
                      <a:t>19%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140-4C59-BED2-EDA1E671B8E7}"/>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c:v>
                </c:pt>
                <c:pt idx="1">
                  <c:v>2019</c:v>
                </c:pt>
                <c:pt idx="2">
                  <c:v>2022</c:v>
                </c:pt>
                <c:pt idx="3">
                  <c:v>2023</c:v>
                </c:pt>
                <c:pt idx="4">
                  <c:v>2024*</c:v>
                </c:pt>
              </c:strCache>
            </c:strRef>
          </c:cat>
          <c:val>
            <c:numRef>
              <c:f>Sheet1!$E$2:$E$6</c:f>
              <c:numCache>
                <c:formatCode>_(* #,##0.00_);_(* \(#,##0.00\);_(* "-"??_);_(@_)</c:formatCode>
                <c:ptCount val="5"/>
                <c:pt idx="0">
                  <c:v>2.637616832457101</c:v>
                </c:pt>
                <c:pt idx="1">
                  <c:v>2.7631287044876931</c:v>
                </c:pt>
                <c:pt idx="2">
                  <c:v>2.8437004259070746</c:v>
                </c:pt>
                <c:pt idx="3">
                  <c:v>2.9</c:v>
                </c:pt>
                <c:pt idx="4" formatCode="0.0">
                  <c:v>3</c:v>
                </c:pt>
              </c:numCache>
            </c:numRef>
          </c:val>
          <c:extLst>
            <c:ext xmlns:c16="http://schemas.microsoft.com/office/drawing/2014/chart" uri="{C3380CC4-5D6E-409C-BE32-E72D297353CC}">
              <c16:uniqueId val="{00000003-CE49-4404-9624-F062262E587A}"/>
            </c:ext>
          </c:extLst>
        </c:ser>
        <c:ser>
          <c:idx val="4"/>
          <c:order val="4"/>
          <c:tx>
            <c:strRef>
              <c:f>Sheet1!$F$1</c:f>
              <c:strCache>
                <c:ptCount val="1"/>
                <c:pt idx="0">
                  <c:v>Whole Life</c:v>
                </c:pt>
              </c:strCache>
            </c:strRef>
          </c:tx>
          <c:spPr>
            <a:solidFill>
              <a:srgbClr val="5F3E99"/>
            </a:solidFill>
            <a:ln>
              <a:noFill/>
            </a:ln>
            <a:effectLst/>
          </c:spPr>
          <c:invertIfNegative val="0"/>
          <c:dLbls>
            <c:dLbl>
              <c:idx val="0"/>
              <c:tx>
                <c:rich>
                  <a:bodyPr/>
                  <a:lstStyle/>
                  <a:p>
                    <a:r>
                      <a:rPr lang="en-US" dirty="0"/>
                      <a:t>40%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51E-4542-8C58-FD4E4F24BA2E}"/>
                </c:ext>
              </c:extLst>
            </c:dLbl>
            <c:dLbl>
              <c:idx val="1"/>
              <c:tx>
                <c:rich>
                  <a:bodyPr/>
                  <a:lstStyle/>
                  <a:p>
                    <a:r>
                      <a:rPr lang="en-US" dirty="0"/>
                      <a:t>39%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51E-4542-8C58-FD4E4F24BA2E}"/>
                </c:ext>
              </c:extLst>
            </c:dLbl>
            <c:dLbl>
              <c:idx val="2"/>
              <c:tx>
                <c:rich>
                  <a:bodyPr/>
                  <a:lstStyle/>
                  <a:p>
                    <a:r>
                      <a:rPr lang="en-US" dirty="0"/>
                      <a:t>39%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51E-4542-8C58-FD4E4F24BA2E}"/>
                </c:ext>
              </c:extLst>
            </c:dLbl>
            <c:dLbl>
              <c:idx val="3"/>
              <c:tx>
                <c:rich>
                  <a:bodyPr/>
                  <a:lstStyle/>
                  <a:p>
                    <a:r>
                      <a:rPr lang="en-US" dirty="0"/>
                      <a:t>39%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51E-4542-8C58-FD4E4F24BA2E}"/>
                </c:ext>
              </c:extLst>
            </c:dLbl>
            <c:dLbl>
              <c:idx val="4"/>
              <c:tx>
                <c:rich>
                  <a:bodyPr/>
                  <a:lstStyle/>
                  <a:p>
                    <a:r>
                      <a:rPr lang="en-US" dirty="0"/>
                      <a:t>36%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140-4C59-BED2-EDA1E671B8E7}"/>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ptos" panose="020B00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2016</c:v>
                </c:pt>
                <c:pt idx="1">
                  <c:v>2019</c:v>
                </c:pt>
                <c:pt idx="2">
                  <c:v>2022</c:v>
                </c:pt>
                <c:pt idx="3">
                  <c:v>2023</c:v>
                </c:pt>
                <c:pt idx="4">
                  <c:v>2024*</c:v>
                </c:pt>
              </c:strCache>
            </c:strRef>
          </c:cat>
          <c:val>
            <c:numRef>
              <c:f>Sheet1!$F$2:$F$6</c:f>
              <c:numCache>
                <c:formatCode>_(* #,##0.00_);_(* \(#,##0.00\);_(* "-"??_);_(@_)</c:formatCode>
                <c:ptCount val="5"/>
                <c:pt idx="0">
                  <c:v>4.9288080065929192</c:v>
                </c:pt>
                <c:pt idx="1">
                  <c:v>5.2174505576247592</c:v>
                </c:pt>
                <c:pt idx="2">
                  <c:v>6.0517354255784692</c:v>
                </c:pt>
                <c:pt idx="3">
                  <c:v>6.1</c:v>
                </c:pt>
                <c:pt idx="4" formatCode="0.0">
                  <c:v>5.8</c:v>
                </c:pt>
              </c:numCache>
            </c:numRef>
          </c:val>
          <c:extLst>
            <c:ext xmlns:c16="http://schemas.microsoft.com/office/drawing/2014/chart" uri="{C3380CC4-5D6E-409C-BE32-E72D297353CC}">
              <c16:uniqueId val="{00000004-CE49-4404-9624-F062262E587A}"/>
            </c:ext>
          </c:extLst>
        </c:ser>
        <c:dLbls>
          <c:dLblPos val="ctr"/>
          <c:showLegendKey val="0"/>
          <c:showVal val="1"/>
          <c:showCatName val="0"/>
          <c:showSerName val="0"/>
          <c:showPercent val="0"/>
          <c:showBubbleSize val="0"/>
        </c:dLbls>
        <c:gapWidth val="150"/>
        <c:overlap val="100"/>
        <c:axId val="1134128304"/>
        <c:axId val="979957696"/>
      </c:barChart>
      <c:catAx>
        <c:axId val="1134128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crossAx val="979957696"/>
        <c:crosses val="autoZero"/>
        <c:auto val="1"/>
        <c:lblAlgn val="ctr"/>
        <c:lblOffset val="100"/>
        <c:noMultiLvlLbl val="0"/>
      </c:catAx>
      <c:valAx>
        <c:axId val="979957696"/>
        <c:scaling>
          <c:orientation val="minMax"/>
        </c:scaling>
        <c:delete val="1"/>
        <c:axPos val="l"/>
        <c:numFmt formatCode="_(* #,##0.00_);_(* \(#,##0.00\);_(* &quot;-&quot;??_);_(@_)" sourceLinked="1"/>
        <c:majorTickMark val="none"/>
        <c:minorTickMark val="none"/>
        <c:tickLblPos val="nextTo"/>
        <c:crossAx val="1134128304"/>
        <c:crosses val="autoZero"/>
        <c:crossBetween val="between"/>
      </c:valAx>
      <c:spPr>
        <a:noFill/>
        <a:ln w="25400">
          <a:noFill/>
        </a:ln>
        <a:effectLst/>
      </c:spPr>
    </c:plotArea>
    <c:legend>
      <c:legendPos val="b"/>
      <c:layout>
        <c:manualLayout>
          <c:xMode val="edge"/>
          <c:yMode val="edge"/>
          <c:x val="3.0249357155106647E-2"/>
          <c:y val="0.93751870544316063"/>
          <c:w val="0.94100472598497886"/>
          <c:h val="4.155203465971815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 </c:v>
                </c:pt>
              </c:strCache>
            </c:strRef>
          </c:tx>
          <c:spPr>
            <a:ln w="28575" cap="rnd">
              <a:solidFill>
                <a:schemeClr val="accent1"/>
              </a:solidFill>
              <a:round/>
            </a:ln>
            <a:effectLst/>
          </c:spPr>
          <c:marker>
            <c:symbol val="none"/>
          </c:marker>
          <c:cat>
            <c:multiLvlStrRef>
              <c:f>Sheet1!$A$2:$B$21</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Sheet1!$B$2:$B$21</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smooth val="0"/>
          <c:extLst>
            <c:ext xmlns:c16="http://schemas.microsoft.com/office/drawing/2014/chart" uri="{C3380CC4-5D6E-409C-BE32-E72D297353CC}">
              <c16:uniqueId val="{00000000-FC28-4E12-91E8-80114E8B7D1C}"/>
            </c:ext>
          </c:extLst>
        </c:ser>
        <c:ser>
          <c:idx val="1"/>
          <c:order val="1"/>
          <c:tx>
            <c:strRef>
              <c:f>Sheet1!$C$1</c:f>
              <c:strCache>
                <c:ptCount val="1"/>
                <c:pt idx="0">
                  <c:v>IUL</c:v>
                </c:pt>
              </c:strCache>
            </c:strRef>
          </c:tx>
          <c:spPr>
            <a:ln w="28575" cap="rnd">
              <a:solidFill>
                <a:schemeClr val="accent2"/>
              </a:solidFill>
              <a:round/>
            </a:ln>
            <a:effectLst/>
          </c:spPr>
          <c:marker>
            <c:symbol val="none"/>
          </c:marker>
          <c:cat>
            <c:multiLvlStrRef>
              <c:f>Sheet1!$A$2:$B$21</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Sheet1!$C$2:$C$21</c:f>
              <c:numCache>
                <c:formatCode>0.0</c:formatCode>
                <c:ptCount val="20"/>
                <c:pt idx="0">
                  <c:v>0.63799006888902654</c:v>
                </c:pt>
                <c:pt idx="1">
                  <c:v>0.6420400083382739</c:v>
                </c:pt>
                <c:pt idx="2">
                  <c:v>0.71478610987118207</c:v>
                </c:pt>
                <c:pt idx="3">
                  <c:v>0.84543947427122024</c:v>
                </c:pt>
                <c:pt idx="4">
                  <c:v>0.71968569169804342</c:v>
                </c:pt>
                <c:pt idx="5">
                  <c:v>0.76633724869174313</c:v>
                </c:pt>
                <c:pt idx="6">
                  <c:v>0.85889711509132927</c:v>
                </c:pt>
                <c:pt idx="7">
                  <c:v>1.083878350257246</c:v>
                </c:pt>
                <c:pt idx="8">
                  <c:v>1.0013346216458687</c:v>
                </c:pt>
                <c:pt idx="9">
                  <c:v>0.97016704925760844</c:v>
                </c:pt>
                <c:pt idx="10">
                  <c:v>0.87907315690310084</c:v>
                </c:pt>
                <c:pt idx="11">
                  <c:v>1.0336712910114514</c:v>
                </c:pt>
                <c:pt idx="12" formatCode="#,##0.000">
                  <c:v>0.8434781740904721</c:v>
                </c:pt>
                <c:pt idx="13" formatCode="#,##0.000">
                  <c:v>0.91114142771597428</c:v>
                </c:pt>
                <c:pt idx="14" formatCode="#,##0.000">
                  <c:v>0.86516079894527953</c:v>
                </c:pt>
                <c:pt idx="15" formatCode="#,##0.000">
                  <c:v>1.0408449131697164</c:v>
                </c:pt>
                <c:pt idx="16" formatCode="#,##0.000">
                  <c:v>0.86313121554678018</c:v>
                </c:pt>
                <c:pt idx="17" formatCode="#,##0.000">
                  <c:v>0.90740574786233874</c:v>
                </c:pt>
                <c:pt idx="18">
                  <c:v>0.88200000000000001</c:v>
                </c:pt>
                <c:pt idx="19" formatCode="#,##0.000">
                  <c:v>1.145</c:v>
                </c:pt>
              </c:numCache>
            </c:numRef>
          </c:val>
          <c:smooth val="0"/>
          <c:extLst>
            <c:ext xmlns:c16="http://schemas.microsoft.com/office/drawing/2014/chart" uri="{C3380CC4-5D6E-409C-BE32-E72D297353CC}">
              <c16:uniqueId val="{00000001-FC28-4E12-91E8-80114E8B7D1C}"/>
            </c:ext>
          </c:extLst>
        </c:ser>
        <c:ser>
          <c:idx val="2"/>
          <c:order val="2"/>
          <c:tx>
            <c:strRef>
              <c:f>Sheet1!$D$1</c:f>
              <c:strCache>
                <c:ptCount val="1"/>
                <c:pt idx="0">
                  <c:v>Fixed UL</c:v>
                </c:pt>
              </c:strCache>
            </c:strRef>
          </c:tx>
          <c:spPr>
            <a:ln w="28575" cap="rnd">
              <a:solidFill>
                <a:schemeClr val="accent3"/>
              </a:solidFill>
              <a:round/>
            </a:ln>
            <a:effectLst/>
          </c:spPr>
          <c:marker>
            <c:symbol val="none"/>
          </c:marker>
          <c:cat>
            <c:multiLvlStrRef>
              <c:f>Sheet1!$A$2:$B$21</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Sheet1!$D$2:$D$21</c:f>
              <c:numCache>
                <c:formatCode>0.0</c:formatCode>
                <c:ptCount val="20"/>
                <c:pt idx="0">
                  <c:v>0.30660646400885078</c:v>
                </c:pt>
                <c:pt idx="1">
                  <c:v>0.28807742576594986</c:v>
                </c:pt>
                <c:pt idx="2">
                  <c:v>0.26140415515670395</c:v>
                </c:pt>
                <c:pt idx="3">
                  <c:v>0.25975629491137348</c:v>
                </c:pt>
                <c:pt idx="4">
                  <c:v>0.27742937249715771</c:v>
                </c:pt>
                <c:pt idx="5">
                  <c:v>0.31370595554250175</c:v>
                </c:pt>
                <c:pt idx="6">
                  <c:v>0.2993358489856649</c:v>
                </c:pt>
                <c:pt idx="7">
                  <c:v>0.36072970739013777</c:v>
                </c:pt>
                <c:pt idx="8">
                  <c:v>0.27965684278437697</c:v>
                </c:pt>
                <c:pt idx="9">
                  <c:v>0.25930035148928315</c:v>
                </c:pt>
                <c:pt idx="10">
                  <c:v>0.21654272036549155</c:v>
                </c:pt>
                <c:pt idx="11">
                  <c:v>0.24236108039236232</c:v>
                </c:pt>
                <c:pt idx="12" formatCode="#,##0.000">
                  <c:v>0.22763213493352616</c:v>
                </c:pt>
                <c:pt idx="13" formatCode="#,##0.000">
                  <c:v>0.26450440707240874</c:v>
                </c:pt>
                <c:pt idx="14" formatCode="#,##0.000">
                  <c:v>0.23480208937169988</c:v>
                </c:pt>
                <c:pt idx="15" formatCode="#,##0.000">
                  <c:v>0.27627423569186765</c:v>
                </c:pt>
                <c:pt idx="16" formatCode="#,##0.000">
                  <c:v>0.25355943510245482</c:v>
                </c:pt>
                <c:pt idx="17" formatCode="#,##0.000">
                  <c:v>0.27413236748984443</c:v>
                </c:pt>
                <c:pt idx="18">
                  <c:v>0.26</c:v>
                </c:pt>
                <c:pt idx="19" formatCode="#,##0.000">
                  <c:v>0.27400000000000002</c:v>
                </c:pt>
              </c:numCache>
            </c:numRef>
          </c:val>
          <c:smooth val="0"/>
          <c:extLst>
            <c:ext xmlns:c16="http://schemas.microsoft.com/office/drawing/2014/chart" uri="{C3380CC4-5D6E-409C-BE32-E72D297353CC}">
              <c16:uniqueId val="{00000002-FC28-4E12-91E8-80114E8B7D1C}"/>
            </c:ext>
          </c:extLst>
        </c:ser>
        <c:ser>
          <c:idx val="3"/>
          <c:order val="3"/>
          <c:tx>
            <c:strRef>
              <c:f>Sheet1!$E$1</c:f>
              <c:strCache>
                <c:ptCount val="1"/>
                <c:pt idx="0">
                  <c:v>VUL</c:v>
                </c:pt>
              </c:strCache>
            </c:strRef>
          </c:tx>
          <c:spPr>
            <a:ln w="28575" cap="rnd">
              <a:solidFill>
                <a:schemeClr val="accent4"/>
              </a:solidFill>
              <a:round/>
            </a:ln>
            <a:effectLst/>
          </c:spPr>
          <c:marker>
            <c:symbol val="none"/>
          </c:marker>
          <c:cat>
            <c:multiLvlStrRef>
              <c:f>Sheet1!$A$2:$B$21</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Sheet1!$E$2:$E$21</c:f>
              <c:numCache>
                <c:formatCode>0.0</c:formatCode>
                <c:ptCount val="20"/>
                <c:pt idx="0">
                  <c:v>0.18927733570482697</c:v>
                </c:pt>
                <c:pt idx="1">
                  <c:v>0.19963778789692788</c:v>
                </c:pt>
                <c:pt idx="2">
                  <c:v>0.21584783265513752</c:v>
                </c:pt>
                <c:pt idx="3">
                  <c:v>0.3349859227500484</c:v>
                </c:pt>
                <c:pt idx="4">
                  <c:v>0.29526859209715456</c:v>
                </c:pt>
                <c:pt idx="5">
                  <c:v>0.3473075491718231</c:v>
                </c:pt>
                <c:pt idx="6">
                  <c:v>0.43571231538719257</c:v>
                </c:pt>
                <c:pt idx="7">
                  <c:v>0.55289467550766624</c:v>
                </c:pt>
                <c:pt idx="8">
                  <c:v>0.4409597252413191</c:v>
                </c:pt>
                <c:pt idx="9">
                  <c:v>0.46421140663617344</c:v>
                </c:pt>
                <c:pt idx="10">
                  <c:v>0.38653726284555456</c:v>
                </c:pt>
                <c:pt idx="11">
                  <c:v>0.4847871794786916</c:v>
                </c:pt>
                <c:pt idx="12" formatCode="#,##0.000">
                  <c:v>0.41478491474123313</c:v>
                </c:pt>
                <c:pt idx="13" formatCode="#,##0.000">
                  <c:v>0.48225024261457677</c:v>
                </c:pt>
                <c:pt idx="14" formatCode="#,##0.000">
                  <c:v>0.47257765204020707</c:v>
                </c:pt>
                <c:pt idx="15" formatCode="#,##0.000">
                  <c:v>0.54185803719066494</c:v>
                </c:pt>
                <c:pt idx="16" formatCode="#,##0.000">
                  <c:v>0.39815203966010965</c:v>
                </c:pt>
                <c:pt idx="17" formatCode="#,##0.000">
                  <c:v>0.53182556755535526</c:v>
                </c:pt>
                <c:pt idx="18">
                  <c:v>0.66800000000000004</c:v>
                </c:pt>
                <c:pt idx="19" formatCode="#,##0.000">
                  <c:v>0.84499999999999997</c:v>
                </c:pt>
              </c:numCache>
            </c:numRef>
          </c:val>
          <c:smooth val="0"/>
          <c:extLst>
            <c:ext xmlns:c16="http://schemas.microsoft.com/office/drawing/2014/chart" uri="{C3380CC4-5D6E-409C-BE32-E72D297353CC}">
              <c16:uniqueId val="{00000003-FC28-4E12-91E8-80114E8B7D1C}"/>
            </c:ext>
          </c:extLst>
        </c:ser>
        <c:ser>
          <c:idx val="4"/>
          <c:order val="4"/>
          <c:tx>
            <c:strRef>
              <c:f>Sheet1!$F$1</c:f>
              <c:strCache>
                <c:ptCount val="1"/>
                <c:pt idx="0">
                  <c:v>Term</c:v>
                </c:pt>
              </c:strCache>
            </c:strRef>
          </c:tx>
          <c:spPr>
            <a:ln w="28575" cap="rnd">
              <a:solidFill>
                <a:schemeClr val="accent5"/>
              </a:solidFill>
              <a:round/>
            </a:ln>
            <a:effectLst/>
          </c:spPr>
          <c:marker>
            <c:symbol val="none"/>
          </c:marker>
          <c:cat>
            <c:multiLvlStrRef>
              <c:f>Sheet1!$A$2:$B$21</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Sheet1!$F$2:$F$21</c:f>
              <c:numCache>
                <c:formatCode>0.0</c:formatCode>
                <c:ptCount val="20"/>
                <c:pt idx="0">
                  <c:v>0.68948100648645749</c:v>
                </c:pt>
                <c:pt idx="1">
                  <c:v>0.72942252677742447</c:v>
                </c:pt>
                <c:pt idx="2">
                  <c:v>0.7112168227133131</c:v>
                </c:pt>
                <c:pt idx="3">
                  <c:v>0.75081512165860387</c:v>
                </c:pt>
                <c:pt idx="4">
                  <c:v>0.73055990106633772</c:v>
                </c:pt>
                <c:pt idx="5">
                  <c:v>0.78413076055498221</c:v>
                </c:pt>
                <c:pt idx="6">
                  <c:v>0.7333570211879179</c:v>
                </c:pt>
                <c:pt idx="7">
                  <c:v>0.73904470390392285</c:v>
                </c:pt>
                <c:pt idx="8">
                  <c:v>0.72451306257077552</c:v>
                </c:pt>
                <c:pt idx="9">
                  <c:v>0.74273905797182993</c:v>
                </c:pt>
                <c:pt idx="10">
                  <c:v>0.7011984489483547</c:v>
                </c:pt>
                <c:pt idx="11">
                  <c:v>0.70861959920614115</c:v>
                </c:pt>
                <c:pt idx="12" formatCode="#,##0.000">
                  <c:v>0.7332410380358072</c:v>
                </c:pt>
                <c:pt idx="13" formatCode="#,##0.000">
                  <c:v>0.76550906501557969</c:v>
                </c:pt>
                <c:pt idx="14" formatCode="#,##0.000">
                  <c:v>0.73731878893454716</c:v>
                </c:pt>
                <c:pt idx="15" formatCode="#,##0.000">
                  <c:v>0.75271405768144461</c:v>
                </c:pt>
                <c:pt idx="16" formatCode="#,##0.000">
                  <c:v>0.75413840761982764</c:v>
                </c:pt>
                <c:pt idx="17" formatCode="#,##0.000">
                  <c:v>0.77599653920629319</c:v>
                </c:pt>
                <c:pt idx="18">
                  <c:v>0.72699999999999998</c:v>
                </c:pt>
                <c:pt idx="19" formatCode="#,##0.000">
                  <c:v>0.76800000000000002</c:v>
                </c:pt>
              </c:numCache>
            </c:numRef>
          </c:val>
          <c:smooth val="0"/>
          <c:extLst>
            <c:ext xmlns:c16="http://schemas.microsoft.com/office/drawing/2014/chart" uri="{C3380CC4-5D6E-409C-BE32-E72D297353CC}">
              <c16:uniqueId val="{00000004-FC28-4E12-91E8-80114E8B7D1C}"/>
            </c:ext>
          </c:extLst>
        </c:ser>
        <c:ser>
          <c:idx val="5"/>
          <c:order val="5"/>
          <c:tx>
            <c:strRef>
              <c:f>Sheet1!$G$1</c:f>
              <c:strCache>
                <c:ptCount val="1"/>
                <c:pt idx="0">
                  <c:v>WL</c:v>
                </c:pt>
              </c:strCache>
            </c:strRef>
          </c:tx>
          <c:spPr>
            <a:ln w="28575" cap="rnd">
              <a:solidFill>
                <a:schemeClr val="accent6"/>
              </a:solidFill>
              <a:round/>
            </a:ln>
            <a:effectLst/>
          </c:spPr>
          <c:marker>
            <c:symbol val="none"/>
          </c:marker>
          <c:cat>
            <c:multiLvlStrRef>
              <c:f>Sheet1!$A$2:$B$21</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Sheet1!$G$2:$G$21</c:f>
              <c:numCache>
                <c:formatCode>0.0</c:formatCode>
                <c:ptCount val="20"/>
                <c:pt idx="0">
                  <c:v>1.223331862527226</c:v>
                </c:pt>
                <c:pt idx="1">
                  <c:v>1.2303723828841739</c:v>
                </c:pt>
                <c:pt idx="2">
                  <c:v>1.3036272245992742</c:v>
                </c:pt>
                <c:pt idx="3">
                  <c:v>1.5258841721340048</c:v>
                </c:pt>
                <c:pt idx="4">
                  <c:v>1.4032913305370511</c:v>
                </c:pt>
                <c:pt idx="5">
                  <c:v>1.4836239259025739</c:v>
                </c:pt>
                <c:pt idx="6">
                  <c:v>1.3632022564164847</c:v>
                </c:pt>
                <c:pt idx="7">
                  <c:v>1.8866076781130705</c:v>
                </c:pt>
                <c:pt idx="8">
                  <c:v>1.5748904077967829</c:v>
                </c:pt>
                <c:pt idx="9">
                  <c:v>1.4938195726907268</c:v>
                </c:pt>
                <c:pt idx="10">
                  <c:v>1.3874180210118472</c:v>
                </c:pt>
                <c:pt idx="11">
                  <c:v>1.5781991417522603</c:v>
                </c:pt>
                <c:pt idx="12" formatCode="#,##0.000">
                  <c:v>1.5494419976068723</c:v>
                </c:pt>
                <c:pt idx="13" formatCode="#,##0.000">
                  <c:v>1.5786585182526882</c:v>
                </c:pt>
                <c:pt idx="14" formatCode="#,##0.000">
                  <c:v>1.3851900019832635</c:v>
                </c:pt>
                <c:pt idx="15" formatCode="#,##0.000">
                  <c:v>1.5376175049121719</c:v>
                </c:pt>
                <c:pt idx="16" formatCode="#,##0.000">
                  <c:v>1.4248668609992796</c:v>
                </c:pt>
                <c:pt idx="17" formatCode="#,##0.000">
                  <c:v>1.4900957753787125</c:v>
                </c:pt>
                <c:pt idx="18">
                  <c:v>1.343</c:v>
                </c:pt>
                <c:pt idx="19" formatCode="#,##0.000">
                  <c:v>1.5680000000000001</c:v>
                </c:pt>
              </c:numCache>
            </c:numRef>
          </c:val>
          <c:smooth val="0"/>
          <c:extLst>
            <c:ext xmlns:c16="http://schemas.microsoft.com/office/drawing/2014/chart" uri="{C3380CC4-5D6E-409C-BE32-E72D297353CC}">
              <c16:uniqueId val="{00000005-FC28-4E12-91E8-80114E8B7D1C}"/>
            </c:ext>
          </c:extLst>
        </c:ser>
        <c:dLbls>
          <c:showLegendKey val="0"/>
          <c:showVal val="0"/>
          <c:showCatName val="0"/>
          <c:showSerName val="0"/>
          <c:showPercent val="0"/>
          <c:showBubbleSize val="0"/>
        </c:dLbls>
        <c:smooth val="0"/>
        <c:axId val="454546392"/>
        <c:axId val="454545408"/>
      </c:lineChart>
      <c:catAx>
        <c:axId val="454546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454545408"/>
        <c:crosses val="autoZero"/>
        <c:auto val="1"/>
        <c:lblAlgn val="ctr"/>
        <c:lblOffset val="100"/>
        <c:noMultiLvlLbl val="0"/>
      </c:catAx>
      <c:valAx>
        <c:axId val="454545408"/>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ptos" panose="020B0004020202020204" pitchFamily="34" charset="0"/>
                    <a:ea typeface="+mn-ea"/>
                    <a:cs typeface="+mn-cs"/>
                  </a:defRPr>
                </a:pPr>
                <a:r>
                  <a:rPr lang="en-US" dirty="0">
                    <a:latin typeface="Aptos" panose="020B0004020202020204" pitchFamily="34" charset="0"/>
                  </a:rPr>
                  <a:t>Sales in Billions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454546392"/>
        <c:crosses val="autoZero"/>
        <c:crossBetween val="between"/>
      </c:valAx>
      <c:spPr>
        <a:noFill/>
        <a:ln>
          <a:noFill/>
        </a:ln>
        <a:effectLst/>
      </c:spPr>
    </c:plotArea>
    <c:legend>
      <c:legendPos val="b"/>
      <c:legendEntry>
        <c:idx val="0"/>
        <c:delete val="1"/>
      </c:legendEntry>
      <c:layout>
        <c:manualLayout>
          <c:xMode val="edge"/>
          <c:yMode val="edge"/>
          <c:x val="0.20743755171099482"/>
          <c:y val="0.92086698237453413"/>
          <c:w val="0.58394416607015032"/>
          <c:h val="6.845686104183595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Market Share By Product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7168-49D4-A66C-676D12E2FF5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7168-49D4-A66C-676D12E2FF5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7168-49D4-A66C-676D12E2FF5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5-7168-49D4-A66C-676D12E2FF5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4-7168-49D4-A66C-676D12E2FF5A}"/>
              </c:ext>
            </c:extLst>
          </c:dPt>
          <c:dLbls>
            <c:dLbl>
              <c:idx val="4"/>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ptos" panose="020B0004020202020204" pitchFamily="34" charset="0"/>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4-7168-49D4-A66C-676D12E2FF5A}"/>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ptos" panose="020B000402020202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Fixed Universal Life</c:v>
                </c:pt>
                <c:pt idx="1">
                  <c:v>Indexed Universal Life</c:v>
                </c:pt>
                <c:pt idx="2">
                  <c:v>Variable Universal Life</c:v>
                </c:pt>
                <c:pt idx="3">
                  <c:v>Term</c:v>
                </c:pt>
                <c:pt idx="4">
                  <c:v>Whole Life</c:v>
                </c:pt>
              </c:strCache>
            </c:strRef>
          </c:cat>
          <c:val>
            <c:numRef>
              <c:f>Sheet1!$B$2:$B$6</c:f>
              <c:numCache>
                <c:formatCode>0%</c:formatCode>
                <c:ptCount val="5"/>
                <c:pt idx="0">
                  <c:v>7.0000000000000007E-2</c:v>
                </c:pt>
                <c:pt idx="1">
                  <c:v>0.23</c:v>
                </c:pt>
                <c:pt idx="2">
                  <c:v>0.15</c:v>
                </c:pt>
                <c:pt idx="3">
                  <c:v>0.19</c:v>
                </c:pt>
                <c:pt idx="4">
                  <c:v>0.36</c:v>
                </c:pt>
              </c:numCache>
            </c:numRef>
          </c:val>
          <c:extLst>
            <c:ext xmlns:c16="http://schemas.microsoft.com/office/drawing/2014/chart" uri="{C3380CC4-5D6E-409C-BE32-E72D297353CC}">
              <c16:uniqueId val="{00000000-7168-49D4-A66C-676D12E2FF5A}"/>
            </c:ext>
          </c:extLst>
        </c:ser>
        <c:dLbls>
          <c:showLegendKey val="0"/>
          <c:showVal val="0"/>
          <c:showCatName val="0"/>
          <c:showSerName val="0"/>
          <c:showPercent val="1"/>
          <c:showBubbleSize val="0"/>
          <c:showLeaderLines val="1"/>
        </c:dLbls>
        <c:firstSliceAng val="0"/>
        <c:holeSize val="49"/>
      </c:doughnutChart>
      <c:spPr>
        <a:noFill/>
        <a:ln>
          <a:noFill/>
        </a:ln>
        <a:effectLst/>
      </c:spPr>
    </c:plotArea>
    <c:legend>
      <c:legendPos val="b"/>
      <c:layout>
        <c:manualLayout>
          <c:xMode val="edge"/>
          <c:yMode val="edge"/>
          <c:x val="5.7359041057367832E-2"/>
          <c:y val="0.86922267907035811"/>
          <c:w val="0.93789658826128874"/>
          <c:h val="0.1156563531877063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21564372960922E-3"/>
          <c:y val="2.1894518392894993E-2"/>
          <c:w val="0.97157542639658101"/>
          <c:h val="0.82804355830274357"/>
        </c:manualLayout>
      </c:layout>
      <c:barChart>
        <c:barDir val="col"/>
        <c:grouping val="clustered"/>
        <c:varyColors val="0"/>
        <c:ser>
          <c:idx val="0"/>
          <c:order val="0"/>
          <c:tx>
            <c:strRef>
              <c:f>Sheet1!$C$4</c:f>
              <c:strCache>
                <c:ptCount val="1"/>
                <c:pt idx="0">
                  <c:v>Total</c:v>
                </c:pt>
              </c:strCache>
            </c:strRef>
          </c:tx>
          <c:spPr>
            <a:solidFill>
              <a:schemeClr val="tx2"/>
            </a:solidFill>
            <a:ln>
              <a:noFill/>
            </a:ln>
            <a:effectLst/>
          </c:spPr>
          <c:invertIfNegative val="0"/>
          <c:dPt>
            <c:idx val="19"/>
            <c:invertIfNegative val="0"/>
            <c:bubble3D val="0"/>
            <c:spPr>
              <a:solidFill>
                <a:schemeClr val="tx2"/>
              </a:solidFill>
              <a:ln w="38100">
                <a:solidFill>
                  <a:srgbClr val="ED8C00"/>
                </a:solidFill>
              </a:ln>
              <a:effectLst/>
            </c:spPr>
            <c:extLst>
              <c:ext xmlns:c16="http://schemas.microsoft.com/office/drawing/2014/chart" uri="{C3380CC4-5D6E-409C-BE32-E72D297353CC}">
                <c16:uniqueId val="{00000001-7AA5-4704-8895-9D3281B4D5E5}"/>
              </c:ext>
            </c:extLst>
          </c:dPt>
          <c:dLbls>
            <c:dLbl>
              <c:idx val="19"/>
              <c:delete val="1"/>
              <c:extLst>
                <c:ext xmlns:c15="http://schemas.microsoft.com/office/drawing/2012/chart" uri="{CE6537A1-D6FC-4f65-9D91-7224C49458BB}"/>
                <c:ext xmlns:c16="http://schemas.microsoft.com/office/drawing/2014/chart" uri="{C3380CC4-5D6E-409C-BE32-E72D297353CC}">
                  <c16:uniqueId val="{00000001-7AA5-4704-8895-9D3281B4D5E5}"/>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ptos" panose="020B00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Sheet1!$A$5:$B$24</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Sheet1!$C$5:$C$24</c:f>
              <c:numCache>
                <c:formatCode>0.0</c:formatCode>
                <c:ptCount val="20"/>
                <c:pt idx="0">
                  <c:v>3.0466867376163882</c:v>
                </c:pt>
                <c:pt idx="1">
                  <c:v>3.0895501316627501</c:v>
                </c:pt>
                <c:pt idx="2">
                  <c:v>3.2068821449956109</c:v>
                </c:pt>
                <c:pt idx="3">
                  <c:v>3.7168809857252509</c:v>
                </c:pt>
                <c:pt idx="4">
                  <c:v>3.4262348878957445</c:v>
                </c:pt>
                <c:pt idx="5">
                  <c:v>3.6951054398636241</c:v>
                </c:pt>
                <c:pt idx="6">
                  <c:v>3.6905045570685897</c:v>
                </c:pt>
                <c:pt idx="7">
                  <c:v>4.6231551151720431</c:v>
                </c:pt>
                <c:pt idx="8">
                  <c:v>4.0213546600391235</c:v>
                </c:pt>
                <c:pt idx="9">
                  <c:v>3.930237438045622</c:v>
                </c:pt>
                <c:pt idx="10">
                  <c:v>3.5707696100743487</c:v>
                </c:pt>
                <c:pt idx="11">
                  <c:v>4.0476382918409062</c:v>
                </c:pt>
                <c:pt idx="12">
                  <c:v>3.7685782594079109</c:v>
                </c:pt>
                <c:pt idx="13">
                  <c:v>4.0020636606712277</c:v>
                </c:pt>
                <c:pt idx="14">
                  <c:v>3.6950493312749968</c:v>
                </c:pt>
                <c:pt idx="15">
                  <c:v>4.1493087486458657</c:v>
                </c:pt>
                <c:pt idx="16">
                  <c:v>3.6938479589284521</c:v>
                </c:pt>
                <c:pt idx="17">
                  <c:v>3.9794559974925443</c:v>
                </c:pt>
                <c:pt idx="18">
                  <c:v>3.9</c:v>
                </c:pt>
                <c:pt idx="19">
                  <c:v>4.5999999999999996</c:v>
                </c:pt>
              </c:numCache>
            </c:numRef>
          </c:val>
          <c:extLst>
            <c:ext xmlns:c16="http://schemas.microsoft.com/office/drawing/2014/chart" uri="{C3380CC4-5D6E-409C-BE32-E72D297353CC}">
              <c16:uniqueId val="{00000002-CF89-44D5-9D29-BFD84D12B423}"/>
            </c:ext>
          </c:extLst>
        </c:ser>
        <c:dLbls>
          <c:dLblPos val="outEnd"/>
          <c:showLegendKey val="0"/>
          <c:showVal val="1"/>
          <c:showCatName val="0"/>
          <c:showSerName val="0"/>
          <c:showPercent val="0"/>
          <c:showBubbleSize val="0"/>
        </c:dLbls>
        <c:gapWidth val="60"/>
        <c:overlap val="-27"/>
        <c:axId val="97628672"/>
        <c:axId val="87855040"/>
      </c:barChart>
      <c:catAx>
        <c:axId val="9762867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crossAx val="87855040"/>
        <c:crosses val="autoZero"/>
        <c:auto val="1"/>
        <c:lblAlgn val="ctr"/>
        <c:lblOffset val="100"/>
        <c:tickMarkSkip val="1"/>
        <c:noMultiLvlLbl val="0"/>
      </c:catAx>
      <c:valAx>
        <c:axId val="87855040"/>
        <c:scaling>
          <c:orientation val="minMax"/>
          <c:min val="-0.15000000000000002"/>
        </c:scaling>
        <c:delete val="1"/>
        <c:axPos val="l"/>
        <c:numFmt formatCode="0.0" sourceLinked="1"/>
        <c:majorTickMark val="out"/>
        <c:minorTickMark val="none"/>
        <c:tickLblPos val="nextTo"/>
        <c:crossAx val="97628672"/>
        <c:crosses val="autoZero"/>
        <c:crossBetween val="between"/>
      </c:valAx>
      <c:spPr>
        <a:noFill/>
        <a:ln>
          <a:noFill/>
        </a:ln>
        <a:effectLst/>
      </c:spPr>
    </c:plotArea>
    <c:plotVisOnly val="1"/>
    <c:dispBlanksAs val="gap"/>
    <c:showDLblsOverMax val="0"/>
  </c:chart>
  <c:spPr>
    <a:noFill/>
    <a:ln>
      <a:noFill/>
    </a:ln>
    <a:effectLst/>
  </c:spPr>
  <c:txPr>
    <a:bodyPr/>
    <a:lstStyle/>
    <a:p>
      <a:pPr>
        <a:defRPr baseline="0">
          <a:solidFill>
            <a:schemeClr val="tx1"/>
          </a:solidFill>
          <a:latin typeface="Aptos" panose="020B00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016789604086852E-2"/>
          <c:y val="9.5740704206340135E-2"/>
          <c:w val="0.97157542639658101"/>
          <c:h val="0.75719439686451173"/>
        </c:manualLayout>
      </c:layout>
      <c:barChart>
        <c:barDir val="col"/>
        <c:grouping val="clustered"/>
        <c:varyColors val="0"/>
        <c:ser>
          <c:idx val="0"/>
          <c:order val="0"/>
          <c:tx>
            <c:strRef>
              <c:f>Sheet1!$C$4</c:f>
              <c:strCache>
                <c:ptCount val="1"/>
                <c:pt idx="0">
                  <c:v>Total</c:v>
                </c:pt>
              </c:strCache>
            </c:strRef>
          </c:tx>
          <c:spPr>
            <a:solidFill>
              <a:schemeClr val="tx2"/>
            </a:solidFill>
            <a:ln w="57150">
              <a:noFill/>
            </a:ln>
            <a:effectLst/>
          </c:spPr>
          <c:invertIfNegative val="0"/>
          <c:dPt>
            <c:idx val="19"/>
            <c:invertIfNegative val="0"/>
            <c:bubble3D val="0"/>
            <c:spPr>
              <a:solidFill>
                <a:schemeClr val="tx2"/>
              </a:solidFill>
              <a:ln w="25400">
                <a:solidFill>
                  <a:schemeClr val="accent4"/>
                </a:solidFill>
              </a:ln>
              <a:effectLst/>
            </c:spPr>
            <c:extLst>
              <c:ext xmlns:c16="http://schemas.microsoft.com/office/drawing/2014/chart" uri="{C3380CC4-5D6E-409C-BE32-E72D297353CC}">
                <c16:uniqueId val="{00000003-5AAB-4A26-A290-151E9A7E2633}"/>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ptos" panose="020B0004020202020204"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3B10-4B1E-83AC-1A01C5E173F9}"/>
                </c:ext>
              </c:extLst>
            </c:dLbl>
            <c:dLbl>
              <c:idx val="2"/>
              <c:layout>
                <c:manualLayout>
                  <c:x val="1.2920260728826584E-3"/>
                  <c:y val="6.76544720493702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03-4AA6-842D-24DDFE45968C}"/>
                </c:ext>
              </c:extLst>
            </c:dLbl>
            <c:dLbl>
              <c:idx val="13"/>
              <c:layout>
                <c:manualLayout>
                  <c:x val="0"/>
                  <c:y val="9.676677896537195E-3"/>
                </c:manualLayout>
              </c:layout>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C0-4FBF-BCB8-D861F6438D68}"/>
                </c:ext>
              </c:extLst>
            </c:dLbl>
            <c:dLbl>
              <c:idx val="16"/>
              <c:layout>
                <c:manualLayout>
                  <c:x val="0"/>
                  <c:y val="6.6796334071817683E-3"/>
                </c:manualLayout>
              </c:layout>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88-49D4-9915-6C9F95D13D12}"/>
                </c:ext>
              </c:extLst>
            </c:dLbl>
            <c:dLbl>
              <c:idx val="17"/>
              <c:layout>
                <c:manualLayout>
                  <c:x val="-2.2646484191282904E-3"/>
                  <c:y val="1.79822669361332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AB-4A26-A290-151E9A7E2633}"/>
                </c:ext>
              </c:extLst>
            </c:dLbl>
            <c:dLbl>
              <c:idx val="19"/>
              <c:layout>
                <c:manualLayout>
                  <c:x val="-9.5115233603388194E-2"/>
                  <c:y val="0.22696252136869122"/>
                </c:manualLayout>
              </c:layout>
              <c:tx>
                <c:rich>
                  <a:bodyPr rot="0" spcFirstLastPara="1" vertOverflow="ellipsis" vert="horz" wrap="square" anchor="ctr" anchorCtr="1"/>
                  <a:lstStyle/>
                  <a:p>
                    <a:pPr>
                      <a:defRPr sz="1400" b="1" i="0" u="none" strike="noStrike" kern="1200" baseline="0">
                        <a:solidFill>
                          <a:schemeClr val="tx1"/>
                        </a:solidFill>
                        <a:latin typeface="Aptos" panose="020B0004020202020204" pitchFamily="34" charset="0"/>
                        <a:ea typeface="+mn-ea"/>
                        <a:cs typeface="+mn-cs"/>
                      </a:defRPr>
                    </a:pPr>
                    <a:r>
                      <a:rPr lang="en-US" sz="1400">
                        <a:solidFill>
                          <a:schemeClr val="tx1"/>
                        </a:solidFill>
                      </a:rPr>
                      <a:t>++</a:t>
                    </a:r>
                  </a:p>
                </c:rich>
              </c:tx>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3177099340229457E-2"/>
                      <c:h val="5.9221599109665395E-2"/>
                    </c:manualLayout>
                  </c15:layout>
                  <c15:showDataLabelsRange val="0"/>
                </c:ext>
                <c:ext xmlns:c16="http://schemas.microsoft.com/office/drawing/2014/chart" uri="{C3380CC4-5D6E-409C-BE32-E72D297353CC}">
                  <c16:uniqueId val="{00000003-5AAB-4A26-A290-151E9A7E2633}"/>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ptos" panose="020B00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Sheet1!$A$5:$B$24</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Sheet1!$C$5:$C$24</c:f>
              <c:numCache>
                <c:formatCode>0%</c:formatCode>
                <c:ptCount val="20"/>
                <c:pt idx="0">
                  <c:v>0.01</c:v>
                </c:pt>
                <c:pt idx="1">
                  <c:v>-0.05</c:v>
                </c:pt>
                <c:pt idx="2">
                  <c:v>0.03</c:v>
                </c:pt>
                <c:pt idx="3">
                  <c:v>-0.08</c:v>
                </c:pt>
                <c:pt idx="4">
                  <c:v>0.15</c:v>
                </c:pt>
                <c:pt idx="5">
                  <c:v>0.21</c:v>
                </c:pt>
                <c:pt idx="6">
                  <c:v>0.18</c:v>
                </c:pt>
                <c:pt idx="7">
                  <c:v>0.26</c:v>
                </c:pt>
                <c:pt idx="8">
                  <c:v>0.18</c:v>
                </c:pt>
                <c:pt idx="9">
                  <c:v>7.0000000000000007E-2</c:v>
                </c:pt>
                <c:pt idx="10">
                  <c:v>-0.05</c:v>
                </c:pt>
                <c:pt idx="11">
                  <c:v>-0.13</c:v>
                </c:pt>
                <c:pt idx="12">
                  <c:v>-0.06</c:v>
                </c:pt>
                <c:pt idx="13">
                  <c:v>0.02</c:v>
                </c:pt>
                <c:pt idx="14">
                  <c:v>0.05</c:v>
                </c:pt>
                <c:pt idx="15">
                  <c:v>0.04</c:v>
                </c:pt>
                <c:pt idx="16">
                  <c:v>-0.02</c:v>
                </c:pt>
                <c:pt idx="17">
                  <c:v>0</c:v>
                </c:pt>
                <c:pt idx="18">
                  <c:v>0.06</c:v>
                </c:pt>
                <c:pt idx="19">
                  <c:v>0.14000000000000001</c:v>
                </c:pt>
              </c:numCache>
            </c:numRef>
          </c:val>
          <c:extLst>
            <c:ext xmlns:c16="http://schemas.microsoft.com/office/drawing/2014/chart" uri="{C3380CC4-5D6E-409C-BE32-E72D297353CC}">
              <c16:uniqueId val="{00000002-CF89-44D5-9D29-BFD84D12B423}"/>
            </c:ext>
          </c:extLst>
        </c:ser>
        <c:dLbls>
          <c:dLblPos val="outEnd"/>
          <c:showLegendKey val="0"/>
          <c:showVal val="1"/>
          <c:showCatName val="0"/>
          <c:showSerName val="0"/>
          <c:showPercent val="0"/>
          <c:showBubbleSize val="0"/>
        </c:dLbls>
        <c:gapWidth val="38"/>
        <c:overlap val="-27"/>
        <c:axId val="97628672"/>
        <c:axId val="87855040"/>
      </c:barChart>
      <c:catAx>
        <c:axId val="9762867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crossAx val="87855040"/>
        <c:crosses val="autoZero"/>
        <c:auto val="1"/>
        <c:lblAlgn val="ctr"/>
        <c:lblOffset val="100"/>
        <c:tickMarkSkip val="1"/>
        <c:noMultiLvlLbl val="0"/>
      </c:catAx>
      <c:valAx>
        <c:axId val="87855040"/>
        <c:scaling>
          <c:orientation val="minMax"/>
          <c:min val="-0.15000000000000002"/>
        </c:scaling>
        <c:delete val="1"/>
        <c:axPos val="l"/>
        <c:numFmt formatCode="0%" sourceLinked="1"/>
        <c:majorTickMark val="out"/>
        <c:minorTickMark val="none"/>
        <c:tickLblPos val="nextTo"/>
        <c:crossAx val="97628672"/>
        <c:crosses val="autoZero"/>
        <c:crossBetween val="between"/>
      </c:valAx>
      <c:spPr>
        <a:noFill/>
        <a:ln>
          <a:noFill/>
        </a:ln>
        <a:effectLst/>
      </c:spPr>
    </c:plotArea>
    <c:plotVisOnly val="1"/>
    <c:dispBlanksAs val="gap"/>
    <c:showDLblsOverMax val="0"/>
  </c:chart>
  <c:spPr>
    <a:noFill/>
    <a:ln>
      <a:noFill/>
    </a:ln>
    <a:effectLst/>
  </c:spPr>
  <c:txPr>
    <a:bodyPr/>
    <a:lstStyle/>
    <a:p>
      <a:pPr>
        <a:defRPr b="1" baseline="0">
          <a:solidFill>
            <a:schemeClr val="tx1"/>
          </a:solidFill>
          <a:latin typeface="Aptos" panose="020B00040202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21564372960922E-3"/>
          <c:y val="9.274367935191398E-2"/>
          <c:w val="0.97157542639658101"/>
          <c:h val="0.75719439686451173"/>
        </c:manualLayout>
      </c:layout>
      <c:barChart>
        <c:barDir val="col"/>
        <c:grouping val="clustered"/>
        <c:varyColors val="0"/>
        <c:ser>
          <c:idx val="0"/>
          <c:order val="0"/>
          <c:tx>
            <c:strRef>
              <c:f>Sheet1!$C$4</c:f>
              <c:strCache>
                <c:ptCount val="1"/>
                <c:pt idx="0">
                  <c:v>Total</c:v>
                </c:pt>
              </c:strCache>
            </c:strRef>
          </c:tx>
          <c:spPr>
            <a:solidFill>
              <a:schemeClr val="tx2"/>
            </a:solidFill>
            <a:ln>
              <a:noFill/>
            </a:ln>
            <a:effectLst/>
          </c:spPr>
          <c:invertIfNegative val="0"/>
          <c:dPt>
            <c:idx val="19"/>
            <c:invertIfNegative val="0"/>
            <c:bubble3D val="0"/>
            <c:spPr>
              <a:solidFill>
                <a:schemeClr val="tx2"/>
              </a:solidFill>
              <a:ln w="25400">
                <a:solidFill>
                  <a:schemeClr val="accent4"/>
                </a:solidFill>
              </a:ln>
              <a:effectLst/>
            </c:spPr>
            <c:extLst>
              <c:ext xmlns:c16="http://schemas.microsoft.com/office/drawing/2014/chart" uri="{C3380CC4-5D6E-409C-BE32-E72D297353CC}">
                <c16:uniqueId val="{00000001-E6D3-455C-BB8D-F2576AA23BCA}"/>
              </c:ext>
            </c:extLst>
          </c:dPt>
          <c:dLbls>
            <c:dLbl>
              <c:idx val="0"/>
              <c:layout>
                <c:manualLayout>
                  <c:x val="-5.9217177591900855E-18"/>
                  <c:y val="4.6304222528573604E-3"/>
                </c:manualLayout>
              </c:layout>
              <c:spPr>
                <a:noFill/>
                <a:ln>
                  <a:noFill/>
                </a:ln>
                <a:effectLst/>
              </c:spPr>
              <c:txPr>
                <a:bodyPr rot="0" vert="horz"/>
                <a:lstStyle/>
                <a:p>
                  <a:pPr>
                    <a:defRPr sz="1400" b="1">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10-4B1E-83AC-1A01C5E173F9}"/>
                </c:ext>
              </c:extLst>
            </c:dLbl>
            <c:dLbl>
              <c:idx val="1"/>
              <c:layout>
                <c:manualLayout>
                  <c:x val="-1.1843435518380171E-17"/>
                  <c:y val="6.76542015807807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59-4237-BABD-834A6E2695E7}"/>
                </c:ext>
              </c:extLst>
            </c:dLbl>
            <c:dLbl>
              <c:idx val="3"/>
              <c:layout>
                <c:manualLayout>
                  <c:x val="-4.7373742073520684E-17"/>
                  <c:y val="6.76542015807807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59-4237-BABD-834A6E2695E7}"/>
                </c:ext>
              </c:extLst>
            </c:dLbl>
            <c:dLbl>
              <c:idx val="6"/>
              <c:layout>
                <c:manualLayout>
                  <c:x val="2.332034524761117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8F-4FAF-B603-537B88C85C02}"/>
                </c:ext>
              </c:extLst>
            </c:dLbl>
            <c:dLbl>
              <c:idx val="7"/>
              <c:layout>
                <c:manualLayout>
                  <c:x val="1.544100655017083E-3"/>
                  <c:y val="5.8155942080688423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116040936203523E-2"/>
                      <c:h val="4.8319021226117205E-2"/>
                    </c:manualLayout>
                  </c15:layout>
                </c:ext>
                <c:ext xmlns:c16="http://schemas.microsoft.com/office/drawing/2014/chart" uri="{C3380CC4-5D6E-409C-BE32-E72D297353CC}">
                  <c16:uniqueId val="{00000000-ED59-4237-BABD-834A6E2695E7}"/>
                </c:ext>
              </c:extLst>
            </c:dLbl>
            <c:dLbl>
              <c:idx val="15"/>
              <c:layout>
                <c:manualLayout>
                  <c:x val="0"/>
                  <c:y val="6.35742135644441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54-49BB-AA94-CBC4BA654EBB}"/>
                </c:ext>
              </c:extLst>
            </c:dLbl>
            <c:dLbl>
              <c:idx val="16"/>
              <c:layout>
                <c:manualLayout>
                  <c:x val="0"/>
                  <c:y val="2.3248044962889823E-3"/>
                </c:manualLayout>
              </c:layout>
              <c:spPr>
                <a:noFill/>
                <a:ln>
                  <a:noFill/>
                </a:ln>
                <a:effectLst/>
              </c:spPr>
              <c:txPr>
                <a:bodyPr rot="0" vert="horz"/>
                <a:lstStyle/>
                <a:p>
                  <a:pPr>
                    <a:defRPr sz="1400" b="1">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7F-41DA-9AB0-6354E2426D22}"/>
                </c:ext>
              </c:extLst>
            </c:dLbl>
            <c:dLbl>
              <c:idx val="19"/>
              <c:delete val="1"/>
              <c:extLst>
                <c:ext xmlns:c15="http://schemas.microsoft.com/office/drawing/2012/chart" uri="{CE6537A1-D6FC-4f65-9D91-7224C49458BB}"/>
                <c:ext xmlns:c16="http://schemas.microsoft.com/office/drawing/2014/chart" uri="{C3380CC4-5D6E-409C-BE32-E72D297353CC}">
                  <c16:uniqueId val="{00000001-E6D3-455C-BB8D-F2576AA23BCA}"/>
                </c:ext>
              </c:extLst>
            </c:dLbl>
            <c:spPr>
              <a:noFill/>
              <a:ln>
                <a:noFill/>
              </a:ln>
              <a:effectLst/>
            </c:spPr>
            <c:txPr>
              <a:bodyPr rot="0" vert="horz"/>
              <a:lstStyle/>
              <a:p>
                <a:pPr>
                  <a:defRPr sz="14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Sheet1!$A$5:$B$24</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Sheet1!$C$5:$C$24</c:f>
              <c:numCache>
                <c:formatCode>0%</c:formatCode>
                <c:ptCount val="20"/>
                <c:pt idx="0">
                  <c:v>-0.01</c:v>
                </c:pt>
                <c:pt idx="1">
                  <c:v>0.02</c:v>
                </c:pt>
                <c:pt idx="2">
                  <c:v>7.0000000000000007E-2</c:v>
                </c:pt>
                <c:pt idx="3">
                  <c:v>0.02</c:v>
                </c:pt>
                <c:pt idx="4">
                  <c:v>0.1</c:v>
                </c:pt>
                <c:pt idx="5">
                  <c:v>0.06</c:v>
                </c:pt>
                <c:pt idx="6">
                  <c:v>0</c:v>
                </c:pt>
                <c:pt idx="7">
                  <c:v>0.02</c:v>
                </c:pt>
                <c:pt idx="8">
                  <c:v>-7.0000000000000007E-2</c:v>
                </c:pt>
                <c:pt idx="9">
                  <c:v>-0.11</c:v>
                </c:pt>
                <c:pt idx="10">
                  <c:v>-0.12</c:v>
                </c:pt>
                <c:pt idx="11">
                  <c:v>-0.1</c:v>
                </c:pt>
                <c:pt idx="12">
                  <c:v>0.04</c:v>
                </c:pt>
                <c:pt idx="13">
                  <c:v>0.04</c:v>
                </c:pt>
                <c:pt idx="14">
                  <c:v>0.05</c:v>
                </c:pt>
                <c:pt idx="15">
                  <c:v>0.02</c:v>
                </c:pt>
                <c:pt idx="16">
                  <c:v>-0.01</c:v>
                </c:pt>
                <c:pt idx="17">
                  <c:v>0</c:v>
                </c:pt>
                <c:pt idx="18">
                  <c:v>0</c:v>
                </c:pt>
                <c:pt idx="19">
                  <c:v>0.02</c:v>
                </c:pt>
              </c:numCache>
            </c:numRef>
          </c:val>
          <c:extLst>
            <c:ext xmlns:c16="http://schemas.microsoft.com/office/drawing/2014/chart" uri="{C3380CC4-5D6E-409C-BE32-E72D297353CC}">
              <c16:uniqueId val="{00000002-CF89-44D5-9D29-BFD84D12B423}"/>
            </c:ext>
          </c:extLst>
        </c:ser>
        <c:dLbls>
          <c:dLblPos val="outEnd"/>
          <c:showLegendKey val="0"/>
          <c:showVal val="1"/>
          <c:showCatName val="0"/>
          <c:showSerName val="0"/>
          <c:showPercent val="0"/>
          <c:showBubbleSize val="0"/>
        </c:dLbls>
        <c:gapWidth val="25"/>
        <c:overlap val="-27"/>
        <c:axId val="97628672"/>
        <c:axId val="87855040"/>
      </c:barChart>
      <c:catAx>
        <c:axId val="9762867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vert="horz"/>
          <a:lstStyle/>
          <a:p>
            <a:pPr>
              <a:defRPr/>
            </a:pPr>
            <a:endParaRPr lang="en-US"/>
          </a:p>
        </c:txPr>
        <c:crossAx val="87855040"/>
        <c:crosses val="autoZero"/>
        <c:auto val="1"/>
        <c:lblAlgn val="ctr"/>
        <c:lblOffset val="100"/>
        <c:tickMarkSkip val="1"/>
        <c:noMultiLvlLbl val="0"/>
      </c:catAx>
      <c:valAx>
        <c:axId val="87855040"/>
        <c:scaling>
          <c:orientation val="minMax"/>
          <c:min val="-0.15000000000000002"/>
        </c:scaling>
        <c:delete val="1"/>
        <c:axPos val="l"/>
        <c:numFmt formatCode="0%" sourceLinked="1"/>
        <c:majorTickMark val="out"/>
        <c:minorTickMark val="none"/>
        <c:tickLblPos val="nextTo"/>
        <c:crossAx val="97628672"/>
        <c:crosses val="autoZero"/>
        <c:crossBetween val="between"/>
      </c:valAx>
      <c:spPr>
        <a:noFill/>
        <a:ln>
          <a:noFill/>
        </a:ln>
        <a:effectLst/>
      </c:spPr>
    </c:plotArea>
    <c:plotVisOnly val="1"/>
    <c:dispBlanksAs val="gap"/>
    <c:showDLblsOverMax val="0"/>
  </c:chart>
  <c:spPr>
    <a:noFill/>
    <a:ln>
      <a:noFill/>
    </a:ln>
    <a:effectLst/>
  </c:spPr>
  <c:txPr>
    <a:bodyPr/>
    <a:lstStyle/>
    <a:p>
      <a:pPr>
        <a:defRPr baseline="0">
          <a:solidFill>
            <a:schemeClr val="tx1"/>
          </a:solidFill>
          <a:latin typeface="Aptos" panose="020B0004020202020204" pitchFamily="34"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21564372960922E-3"/>
          <c:y val="9.274367935191398E-2"/>
          <c:w val="0.97157542639658101"/>
          <c:h val="0.75719439686451173"/>
        </c:manualLayout>
      </c:layout>
      <c:barChart>
        <c:barDir val="col"/>
        <c:grouping val="clustered"/>
        <c:varyColors val="0"/>
        <c:ser>
          <c:idx val="0"/>
          <c:order val="0"/>
          <c:tx>
            <c:strRef>
              <c:f>Sheet1!$C$4</c:f>
              <c:strCache>
                <c:ptCount val="1"/>
                <c:pt idx="0">
                  <c:v>Total</c:v>
                </c:pt>
              </c:strCache>
            </c:strRef>
          </c:tx>
          <c:spPr>
            <a:solidFill>
              <a:srgbClr val="4298BE"/>
            </a:solidFill>
            <a:ln w="57150">
              <a:noFill/>
            </a:ln>
            <a:effectLst/>
          </c:spPr>
          <c:invertIfNegative val="0"/>
          <c:dPt>
            <c:idx val="19"/>
            <c:invertIfNegative val="0"/>
            <c:bubble3D val="0"/>
            <c:spPr>
              <a:solidFill>
                <a:srgbClr val="4298BE"/>
              </a:solidFill>
              <a:ln w="57150">
                <a:solidFill>
                  <a:schemeClr val="accent4"/>
                </a:solidFill>
              </a:ln>
              <a:effectLst/>
            </c:spPr>
            <c:extLst>
              <c:ext xmlns:c16="http://schemas.microsoft.com/office/drawing/2014/chart" uri="{C3380CC4-5D6E-409C-BE32-E72D297353CC}">
                <c16:uniqueId val="{00000002-4B45-48F6-96FB-90F61CBD31A5}"/>
              </c:ext>
            </c:extLst>
          </c:dPt>
          <c:dLbls>
            <c:dLbl>
              <c:idx val="19"/>
              <c:layout>
                <c:manualLayout>
                  <c:x val="-2.0185235939124465E-3"/>
                  <c:y val="-1.456431421956225E-2"/>
                </c:manualLayout>
              </c:layout>
              <c:tx>
                <c:rich>
                  <a:bodyPr rot="0" spcFirstLastPara="1" vertOverflow="ellipsis" vert="horz" wrap="square" anchor="ctr" anchorCtr="1"/>
                  <a:lstStyle/>
                  <a:p>
                    <a:pPr>
                      <a:defRPr sz="1800" b="1" i="0" u="none" strike="noStrike" kern="1200" baseline="0">
                        <a:solidFill>
                          <a:schemeClr val="tx1"/>
                        </a:solidFill>
                        <a:latin typeface="Aptos" panose="020B0004020202020204" pitchFamily="34" charset="0"/>
                        <a:ea typeface="+mn-ea"/>
                        <a:cs typeface="+mn-cs"/>
                      </a:defRPr>
                    </a:pPr>
                    <a:r>
                      <a:rPr lang="en-US" sz="1800" dirty="0"/>
                      <a:t>$1,145M</a:t>
                    </a:r>
                  </a:p>
                </c:rich>
              </c:tx>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B45-48F6-96FB-90F61CBD31A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ptos" panose="020B00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Sheet1!$A$5:$B$24</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Sheet1!$C$5:$C$24</c:f>
              <c:numCache>
                <c:formatCode>#,##0</c:formatCode>
                <c:ptCount val="20"/>
                <c:pt idx="0">
                  <c:v>637.99006888902659</c:v>
                </c:pt>
                <c:pt idx="1">
                  <c:v>642.04000833827388</c:v>
                </c:pt>
                <c:pt idx="2">
                  <c:v>714.78610987118202</c:v>
                </c:pt>
                <c:pt idx="3">
                  <c:v>845.43947427122021</c:v>
                </c:pt>
                <c:pt idx="4">
                  <c:v>719.68569169804346</c:v>
                </c:pt>
                <c:pt idx="5">
                  <c:v>766.33724869174318</c:v>
                </c:pt>
                <c:pt idx="6">
                  <c:v>858.89711509132928</c:v>
                </c:pt>
                <c:pt idx="7">
                  <c:v>1083.878350257246</c:v>
                </c:pt>
                <c:pt idx="8">
                  <c:v>1001.3346216458687</c:v>
                </c:pt>
                <c:pt idx="9">
                  <c:v>970.16704925760848</c:v>
                </c:pt>
                <c:pt idx="10">
                  <c:v>879.07315690310088</c:v>
                </c:pt>
                <c:pt idx="11">
                  <c:v>1033.6712910114513</c:v>
                </c:pt>
                <c:pt idx="12">
                  <c:v>843.47817409047207</c:v>
                </c:pt>
                <c:pt idx="13">
                  <c:v>911.14142771597426</c:v>
                </c:pt>
                <c:pt idx="14">
                  <c:v>865.16079894527957</c:v>
                </c:pt>
                <c:pt idx="15">
                  <c:v>1040.8449131697164</c:v>
                </c:pt>
                <c:pt idx="16">
                  <c:v>863.13121554678014</c:v>
                </c:pt>
                <c:pt idx="17">
                  <c:v>907.40574786233879</c:v>
                </c:pt>
                <c:pt idx="18">
                  <c:v>882</c:v>
                </c:pt>
                <c:pt idx="19">
                  <c:v>1145</c:v>
                </c:pt>
              </c:numCache>
            </c:numRef>
          </c:val>
          <c:extLst>
            <c:ext xmlns:c16="http://schemas.microsoft.com/office/drawing/2014/chart" uri="{C3380CC4-5D6E-409C-BE32-E72D297353CC}">
              <c16:uniqueId val="{00000002-CF89-44D5-9D29-BFD84D12B423}"/>
            </c:ext>
          </c:extLst>
        </c:ser>
        <c:dLbls>
          <c:dLblPos val="inEnd"/>
          <c:showLegendKey val="0"/>
          <c:showVal val="1"/>
          <c:showCatName val="0"/>
          <c:showSerName val="0"/>
          <c:showPercent val="0"/>
          <c:showBubbleSize val="0"/>
        </c:dLbls>
        <c:gapWidth val="16"/>
        <c:overlap val="-27"/>
        <c:axId val="97628672"/>
        <c:axId val="87855040"/>
      </c:barChart>
      <c:catAx>
        <c:axId val="9762867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crossAx val="87855040"/>
        <c:crosses val="autoZero"/>
        <c:auto val="1"/>
        <c:lblAlgn val="ctr"/>
        <c:lblOffset val="100"/>
        <c:tickMarkSkip val="1"/>
        <c:noMultiLvlLbl val="0"/>
      </c:catAx>
      <c:valAx>
        <c:axId val="87855040"/>
        <c:scaling>
          <c:orientation val="minMax"/>
          <c:min val="-0.15000000000000002"/>
        </c:scaling>
        <c:delete val="1"/>
        <c:axPos val="l"/>
        <c:numFmt formatCode="#,##0" sourceLinked="1"/>
        <c:majorTickMark val="out"/>
        <c:minorTickMark val="none"/>
        <c:tickLblPos val="nextTo"/>
        <c:crossAx val="97628672"/>
        <c:crosses val="autoZero"/>
        <c:crossBetween val="between"/>
      </c:valAx>
      <c:spPr>
        <a:noFill/>
        <a:ln>
          <a:noFill/>
        </a:ln>
        <a:effectLst/>
      </c:spPr>
    </c:plotArea>
    <c:plotVisOnly val="1"/>
    <c:dispBlanksAs val="gap"/>
    <c:showDLblsOverMax val="0"/>
  </c:chart>
  <c:spPr>
    <a:noFill/>
    <a:ln>
      <a:noFill/>
    </a:ln>
    <a:effectLst/>
  </c:spPr>
  <c:txPr>
    <a:bodyPr/>
    <a:lstStyle/>
    <a:p>
      <a:pPr>
        <a:defRPr baseline="0">
          <a:solidFill>
            <a:schemeClr val="tx1"/>
          </a:solidFill>
          <a:latin typeface="Aptos" panose="020B00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21564372960922E-3"/>
          <c:y val="9.274367935191398E-2"/>
          <c:w val="0.97157542639658101"/>
          <c:h val="0.75719439686451173"/>
        </c:manualLayout>
      </c:layout>
      <c:barChart>
        <c:barDir val="col"/>
        <c:grouping val="clustered"/>
        <c:varyColors val="0"/>
        <c:ser>
          <c:idx val="0"/>
          <c:order val="0"/>
          <c:tx>
            <c:strRef>
              <c:f>Sheet1!$C$4</c:f>
              <c:strCache>
                <c:ptCount val="1"/>
                <c:pt idx="0">
                  <c:v>Total</c:v>
                </c:pt>
              </c:strCache>
            </c:strRef>
          </c:tx>
          <c:spPr>
            <a:solidFill>
              <a:srgbClr val="F9C606"/>
            </a:solidFill>
            <a:ln>
              <a:noFill/>
            </a:ln>
            <a:effectLst/>
          </c:spPr>
          <c:invertIfNegative val="0"/>
          <c:dPt>
            <c:idx val="19"/>
            <c:invertIfNegative val="0"/>
            <c:bubble3D val="0"/>
            <c:spPr>
              <a:solidFill>
                <a:srgbClr val="F9C606"/>
              </a:solidFill>
              <a:ln w="57150">
                <a:solidFill>
                  <a:schemeClr val="accent4"/>
                </a:solidFill>
              </a:ln>
              <a:effectLst/>
            </c:spPr>
            <c:extLst>
              <c:ext xmlns:c16="http://schemas.microsoft.com/office/drawing/2014/chart" uri="{C3380CC4-5D6E-409C-BE32-E72D297353CC}">
                <c16:uniqueId val="{00000001-FF41-4033-8933-E1DECA24B496}"/>
              </c:ext>
            </c:extLst>
          </c:dPt>
          <c:dLbls>
            <c:dLbl>
              <c:idx val="19"/>
              <c:delete val="1"/>
              <c:extLst>
                <c:ext xmlns:c15="http://schemas.microsoft.com/office/drawing/2012/chart" uri="{CE6537A1-D6FC-4f65-9D91-7224C49458BB}"/>
                <c:ext xmlns:c16="http://schemas.microsoft.com/office/drawing/2014/chart" uri="{C3380CC4-5D6E-409C-BE32-E72D297353CC}">
                  <c16:uniqueId val="{00000001-FF41-4033-8933-E1DECA24B496}"/>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ptos" panose="020B00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Sheet1!$A$5:$B$24</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Sheet1!$C$5:$C$24</c:f>
              <c:numCache>
                <c:formatCode>#,##0</c:formatCode>
                <c:ptCount val="20"/>
                <c:pt idx="0">
                  <c:v>306.60646400885076</c:v>
                </c:pt>
                <c:pt idx="1">
                  <c:v>288.07742576594984</c:v>
                </c:pt>
                <c:pt idx="2">
                  <c:v>261.40415515670395</c:v>
                </c:pt>
                <c:pt idx="3">
                  <c:v>259.75629491137346</c:v>
                </c:pt>
                <c:pt idx="4">
                  <c:v>277.42937249715771</c:v>
                </c:pt>
                <c:pt idx="5">
                  <c:v>313.70595554250173</c:v>
                </c:pt>
                <c:pt idx="6">
                  <c:v>299.33584898566488</c:v>
                </c:pt>
                <c:pt idx="7">
                  <c:v>360.72970739013778</c:v>
                </c:pt>
                <c:pt idx="8">
                  <c:v>279.65684278437698</c:v>
                </c:pt>
                <c:pt idx="9">
                  <c:v>259.30035148928317</c:v>
                </c:pt>
                <c:pt idx="10">
                  <c:v>216.54272036549156</c:v>
                </c:pt>
                <c:pt idx="11">
                  <c:v>242.36108039236231</c:v>
                </c:pt>
                <c:pt idx="12">
                  <c:v>227.63213493352615</c:v>
                </c:pt>
                <c:pt idx="13">
                  <c:v>264.50440707240875</c:v>
                </c:pt>
                <c:pt idx="14">
                  <c:v>234.80208937169988</c:v>
                </c:pt>
                <c:pt idx="15">
                  <c:v>276.27423569186766</c:v>
                </c:pt>
                <c:pt idx="16">
                  <c:v>253.55943510245481</c:v>
                </c:pt>
                <c:pt idx="17">
                  <c:v>274.13236748984446</c:v>
                </c:pt>
                <c:pt idx="18">
                  <c:v>260</c:v>
                </c:pt>
                <c:pt idx="19">
                  <c:v>274</c:v>
                </c:pt>
              </c:numCache>
            </c:numRef>
          </c:val>
          <c:extLst>
            <c:ext xmlns:c16="http://schemas.microsoft.com/office/drawing/2014/chart" uri="{C3380CC4-5D6E-409C-BE32-E72D297353CC}">
              <c16:uniqueId val="{00000002-CF89-44D5-9D29-BFD84D12B423}"/>
            </c:ext>
          </c:extLst>
        </c:ser>
        <c:dLbls>
          <c:dLblPos val="inEnd"/>
          <c:showLegendKey val="0"/>
          <c:showVal val="1"/>
          <c:showCatName val="0"/>
          <c:showSerName val="0"/>
          <c:showPercent val="0"/>
          <c:showBubbleSize val="0"/>
        </c:dLbls>
        <c:gapWidth val="60"/>
        <c:overlap val="-27"/>
        <c:axId val="97628672"/>
        <c:axId val="87855040"/>
      </c:barChart>
      <c:catAx>
        <c:axId val="9762867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crossAx val="87855040"/>
        <c:crosses val="autoZero"/>
        <c:auto val="1"/>
        <c:lblAlgn val="ctr"/>
        <c:lblOffset val="100"/>
        <c:tickMarkSkip val="1"/>
        <c:noMultiLvlLbl val="0"/>
      </c:catAx>
      <c:valAx>
        <c:axId val="87855040"/>
        <c:scaling>
          <c:orientation val="minMax"/>
          <c:min val="-0.15000000000000002"/>
        </c:scaling>
        <c:delete val="1"/>
        <c:axPos val="l"/>
        <c:numFmt formatCode="#,##0" sourceLinked="1"/>
        <c:majorTickMark val="out"/>
        <c:minorTickMark val="none"/>
        <c:tickLblPos val="nextTo"/>
        <c:crossAx val="97628672"/>
        <c:crosses val="autoZero"/>
        <c:crossBetween val="between"/>
      </c:valAx>
      <c:spPr>
        <a:noFill/>
        <a:ln>
          <a:noFill/>
        </a:ln>
        <a:effectLst/>
      </c:spPr>
    </c:plotArea>
    <c:plotVisOnly val="1"/>
    <c:dispBlanksAs val="gap"/>
    <c:showDLblsOverMax val="0"/>
  </c:chart>
  <c:spPr>
    <a:noFill/>
    <a:ln>
      <a:noFill/>
    </a:ln>
    <a:effectLst/>
  </c:spPr>
  <c:txPr>
    <a:bodyPr/>
    <a:lstStyle/>
    <a:p>
      <a:pPr>
        <a:defRPr baseline="0">
          <a:solidFill>
            <a:schemeClr val="tx1"/>
          </a:solidFill>
          <a:latin typeface="Aptos" panose="020B00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21564372960922E-3"/>
          <c:y val="9.274367935191398E-2"/>
          <c:w val="0.97157542639658101"/>
          <c:h val="0.64190529482881664"/>
        </c:manualLayout>
      </c:layout>
      <c:barChart>
        <c:barDir val="col"/>
        <c:grouping val="clustered"/>
        <c:varyColors val="0"/>
        <c:ser>
          <c:idx val="0"/>
          <c:order val="0"/>
          <c:tx>
            <c:strRef>
              <c:f>Sheet1!$C$4</c:f>
              <c:strCache>
                <c:ptCount val="1"/>
                <c:pt idx="0">
                  <c:v>Total</c:v>
                </c:pt>
              </c:strCache>
            </c:strRef>
          </c:tx>
          <c:spPr>
            <a:solidFill>
              <a:srgbClr val="007B4E"/>
            </a:solidFill>
            <a:ln>
              <a:noFill/>
            </a:ln>
            <a:effectLst/>
          </c:spPr>
          <c:invertIfNegative val="0"/>
          <c:dPt>
            <c:idx val="19"/>
            <c:invertIfNegative val="0"/>
            <c:bubble3D val="0"/>
            <c:spPr>
              <a:solidFill>
                <a:srgbClr val="007B4E"/>
              </a:solidFill>
              <a:ln w="57150">
                <a:solidFill>
                  <a:srgbClr val="ED8C00"/>
                </a:solidFill>
              </a:ln>
              <a:effectLst/>
            </c:spPr>
            <c:extLst>
              <c:ext xmlns:c16="http://schemas.microsoft.com/office/drawing/2014/chart" uri="{C3380CC4-5D6E-409C-BE32-E72D297353CC}">
                <c16:uniqueId val="{00000001-345E-4045-9E01-23829F7543B8}"/>
              </c:ext>
            </c:extLst>
          </c:dPt>
          <c:dLbls>
            <c:dLbl>
              <c:idx val="19"/>
              <c:delete val="1"/>
              <c:extLst>
                <c:ext xmlns:c15="http://schemas.microsoft.com/office/drawing/2012/chart" uri="{CE6537A1-D6FC-4f65-9D91-7224C49458BB}"/>
                <c:ext xmlns:c16="http://schemas.microsoft.com/office/drawing/2014/chart" uri="{C3380CC4-5D6E-409C-BE32-E72D297353CC}">
                  <c16:uniqueId val="{00000001-345E-4045-9E01-23829F7543B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ptos" panose="020B00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Sheet1!$A$5:$B$24</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Sheet1!$C$5:$C$24</c:f>
              <c:numCache>
                <c:formatCode>#,##0</c:formatCode>
                <c:ptCount val="20"/>
                <c:pt idx="0">
                  <c:v>189.27733570482695</c:v>
                </c:pt>
                <c:pt idx="1">
                  <c:v>199.63778789692788</c:v>
                </c:pt>
                <c:pt idx="2">
                  <c:v>215.84783265513752</c:v>
                </c:pt>
                <c:pt idx="3">
                  <c:v>334.98592275004842</c:v>
                </c:pt>
                <c:pt idx="4">
                  <c:v>295.26859209715457</c:v>
                </c:pt>
                <c:pt idx="5">
                  <c:v>347.3075491718231</c:v>
                </c:pt>
                <c:pt idx="6">
                  <c:v>435.71231538719258</c:v>
                </c:pt>
                <c:pt idx="7">
                  <c:v>552.89467550766619</c:v>
                </c:pt>
                <c:pt idx="8">
                  <c:v>440.95972524131912</c:v>
                </c:pt>
                <c:pt idx="9">
                  <c:v>464.21140663617342</c:v>
                </c:pt>
                <c:pt idx="10">
                  <c:v>386.53726284555455</c:v>
                </c:pt>
                <c:pt idx="11">
                  <c:v>484.7871794786916</c:v>
                </c:pt>
                <c:pt idx="12">
                  <c:v>414.78491474123314</c:v>
                </c:pt>
                <c:pt idx="13">
                  <c:v>482.25024261457679</c:v>
                </c:pt>
                <c:pt idx="14">
                  <c:v>472.57765204020706</c:v>
                </c:pt>
                <c:pt idx="15">
                  <c:v>541.85803719066496</c:v>
                </c:pt>
                <c:pt idx="16">
                  <c:v>398.15203966010966</c:v>
                </c:pt>
                <c:pt idx="17">
                  <c:v>531.82556755535529</c:v>
                </c:pt>
                <c:pt idx="18">
                  <c:v>668</c:v>
                </c:pt>
                <c:pt idx="19">
                  <c:v>845</c:v>
                </c:pt>
              </c:numCache>
            </c:numRef>
          </c:val>
          <c:extLst>
            <c:ext xmlns:c16="http://schemas.microsoft.com/office/drawing/2014/chart" uri="{C3380CC4-5D6E-409C-BE32-E72D297353CC}">
              <c16:uniqueId val="{00000002-CF89-44D5-9D29-BFD84D12B423}"/>
            </c:ext>
          </c:extLst>
        </c:ser>
        <c:dLbls>
          <c:dLblPos val="inEnd"/>
          <c:showLegendKey val="0"/>
          <c:showVal val="1"/>
          <c:showCatName val="0"/>
          <c:showSerName val="0"/>
          <c:showPercent val="0"/>
          <c:showBubbleSize val="0"/>
        </c:dLbls>
        <c:gapWidth val="60"/>
        <c:overlap val="-27"/>
        <c:axId val="97628672"/>
        <c:axId val="87855040"/>
      </c:barChart>
      <c:catAx>
        <c:axId val="9762867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crossAx val="87855040"/>
        <c:crosses val="autoZero"/>
        <c:auto val="1"/>
        <c:lblAlgn val="ctr"/>
        <c:lblOffset val="100"/>
        <c:tickMarkSkip val="1"/>
        <c:noMultiLvlLbl val="0"/>
      </c:catAx>
      <c:valAx>
        <c:axId val="87855040"/>
        <c:scaling>
          <c:orientation val="minMax"/>
          <c:min val="-0.15000000000000002"/>
        </c:scaling>
        <c:delete val="1"/>
        <c:axPos val="l"/>
        <c:numFmt formatCode="#,##0" sourceLinked="1"/>
        <c:majorTickMark val="out"/>
        <c:minorTickMark val="none"/>
        <c:tickLblPos val="nextTo"/>
        <c:crossAx val="97628672"/>
        <c:crosses val="autoZero"/>
        <c:crossBetween val="between"/>
      </c:valAx>
      <c:spPr>
        <a:noFill/>
        <a:ln>
          <a:noFill/>
        </a:ln>
        <a:effectLst/>
      </c:spPr>
    </c:plotArea>
    <c:plotVisOnly val="1"/>
    <c:dispBlanksAs val="gap"/>
    <c:showDLblsOverMax val="0"/>
  </c:chart>
  <c:spPr>
    <a:noFill/>
    <a:ln>
      <a:noFill/>
    </a:ln>
    <a:effectLst/>
  </c:spPr>
  <c:txPr>
    <a:bodyPr/>
    <a:lstStyle/>
    <a:p>
      <a:pPr>
        <a:defRPr baseline="0">
          <a:solidFill>
            <a:schemeClr val="tx1"/>
          </a:solidFill>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21564372960922E-3"/>
          <c:y val="9.274367935191398E-2"/>
          <c:w val="0.97157542639658101"/>
          <c:h val="0.75719439686451173"/>
        </c:manualLayout>
      </c:layout>
      <c:barChart>
        <c:barDir val="col"/>
        <c:grouping val="clustered"/>
        <c:varyColors val="0"/>
        <c:ser>
          <c:idx val="0"/>
          <c:order val="0"/>
          <c:tx>
            <c:strRef>
              <c:f>Sheet1!$C$4</c:f>
              <c:strCache>
                <c:ptCount val="1"/>
                <c:pt idx="0">
                  <c:v>Total</c:v>
                </c:pt>
              </c:strCache>
            </c:strRef>
          </c:tx>
          <c:spPr>
            <a:solidFill>
              <a:srgbClr val="ED8C00"/>
            </a:solidFill>
            <a:ln>
              <a:noFill/>
            </a:ln>
            <a:effectLst/>
          </c:spPr>
          <c:invertIfNegative val="0"/>
          <c:dPt>
            <c:idx val="19"/>
            <c:invertIfNegative val="0"/>
            <c:bubble3D val="0"/>
            <c:spPr>
              <a:solidFill>
                <a:srgbClr val="ED8C00"/>
              </a:solidFill>
              <a:ln w="57150">
                <a:solidFill>
                  <a:schemeClr val="accent2"/>
                </a:solidFill>
              </a:ln>
              <a:effectLst/>
            </c:spPr>
            <c:extLst>
              <c:ext xmlns:c16="http://schemas.microsoft.com/office/drawing/2014/chart" uri="{C3380CC4-5D6E-409C-BE32-E72D297353CC}">
                <c16:uniqueId val="{00000001-1DC2-449D-868B-1F8BADBA07FE}"/>
              </c:ext>
            </c:extLst>
          </c:dPt>
          <c:dLbls>
            <c:dLbl>
              <c:idx val="19"/>
              <c:layout>
                <c:manualLayout>
                  <c:x val="2.5840521457653641E-3"/>
                  <c:y val="-1.456419260933763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ptos" panose="020B0004020202020204" pitchFamily="34" charset="0"/>
                        <a:ea typeface="+mn-ea"/>
                        <a:cs typeface="+mn-cs"/>
                      </a:defRPr>
                    </a:pPr>
                    <a:r>
                      <a:rPr lang="en-US" sz="1800" dirty="0">
                        <a:solidFill>
                          <a:schemeClr val="tx1"/>
                        </a:solidFill>
                        <a:latin typeface="Aptos" panose="020B0004020202020204" pitchFamily="34" charset="0"/>
                      </a:rPr>
                      <a:t>$768M</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DC2-449D-868B-1F8BADBA07F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ptos" panose="020B00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Sheet1!$A$5:$B$24</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Sheet1!$C$5:$C$24</c:f>
              <c:numCache>
                <c:formatCode>#,##0</c:formatCode>
                <c:ptCount val="20"/>
                <c:pt idx="0">
                  <c:v>689.48100648645755</c:v>
                </c:pt>
                <c:pt idx="1">
                  <c:v>729.42252677742442</c:v>
                </c:pt>
                <c:pt idx="2">
                  <c:v>711.21682271331315</c:v>
                </c:pt>
                <c:pt idx="3">
                  <c:v>750.81512165860386</c:v>
                </c:pt>
                <c:pt idx="4">
                  <c:v>730.55990106633772</c:v>
                </c:pt>
                <c:pt idx="5">
                  <c:v>784.1307605549822</c:v>
                </c:pt>
                <c:pt idx="6">
                  <c:v>733.35702118791789</c:v>
                </c:pt>
                <c:pt idx="7">
                  <c:v>739.04470390392282</c:v>
                </c:pt>
                <c:pt idx="8">
                  <c:v>724.51306257077556</c:v>
                </c:pt>
                <c:pt idx="9">
                  <c:v>742.73905797182988</c:v>
                </c:pt>
                <c:pt idx="10">
                  <c:v>701.19844894835467</c:v>
                </c:pt>
                <c:pt idx="11">
                  <c:v>708.61959920614117</c:v>
                </c:pt>
                <c:pt idx="12">
                  <c:v>733.24103803580715</c:v>
                </c:pt>
                <c:pt idx="13">
                  <c:v>765.50906501557972</c:v>
                </c:pt>
                <c:pt idx="14">
                  <c:v>737.31878893454711</c:v>
                </c:pt>
                <c:pt idx="15">
                  <c:v>752.71405768144461</c:v>
                </c:pt>
                <c:pt idx="16">
                  <c:v>754.1384076198276</c:v>
                </c:pt>
                <c:pt idx="17">
                  <c:v>775.99653920629316</c:v>
                </c:pt>
                <c:pt idx="18">
                  <c:v>727</c:v>
                </c:pt>
                <c:pt idx="19">
                  <c:v>768</c:v>
                </c:pt>
              </c:numCache>
            </c:numRef>
          </c:val>
          <c:extLst>
            <c:ext xmlns:c16="http://schemas.microsoft.com/office/drawing/2014/chart" uri="{C3380CC4-5D6E-409C-BE32-E72D297353CC}">
              <c16:uniqueId val="{00000002-CF89-44D5-9D29-BFD84D12B423}"/>
            </c:ext>
          </c:extLst>
        </c:ser>
        <c:dLbls>
          <c:dLblPos val="inEnd"/>
          <c:showLegendKey val="0"/>
          <c:showVal val="1"/>
          <c:showCatName val="0"/>
          <c:showSerName val="0"/>
          <c:showPercent val="0"/>
          <c:showBubbleSize val="0"/>
        </c:dLbls>
        <c:gapWidth val="60"/>
        <c:overlap val="-27"/>
        <c:axId val="97628672"/>
        <c:axId val="87855040"/>
      </c:barChart>
      <c:catAx>
        <c:axId val="9762867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crossAx val="87855040"/>
        <c:crosses val="autoZero"/>
        <c:auto val="1"/>
        <c:lblAlgn val="ctr"/>
        <c:lblOffset val="100"/>
        <c:tickMarkSkip val="1"/>
        <c:noMultiLvlLbl val="0"/>
      </c:catAx>
      <c:valAx>
        <c:axId val="87855040"/>
        <c:scaling>
          <c:orientation val="minMax"/>
          <c:min val="-0.15000000000000002"/>
        </c:scaling>
        <c:delete val="1"/>
        <c:axPos val="l"/>
        <c:numFmt formatCode="#,##0" sourceLinked="1"/>
        <c:majorTickMark val="out"/>
        <c:minorTickMark val="none"/>
        <c:tickLblPos val="nextTo"/>
        <c:crossAx val="97628672"/>
        <c:crosses val="autoZero"/>
        <c:crossBetween val="between"/>
      </c:valAx>
      <c:spPr>
        <a:noFill/>
        <a:ln>
          <a:noFill/>
        </a:ln>
        <a:effectLst/>
      </c:spPr>
    </c:plotArea>
    <c:plotVisOnly val="1"/>
    <c:dispBlanksAs val="gap"/>
    <c:showDLblsOverMax val="0"/>
  </c:chart>
  <c:spPr>
    <a:noFill/>
    <a:ln>
      <a:noFill/>
    </a:ln>
    <a:effectLst/>
  </c:spPr>
  <c:txPr>
    <a:bodyPr/>
    <a:lstStyle/>
    <a:p>
      <a:pPr>
        <a:defRPr baseline="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21564372960922E-3"/>
          <c:y val="9.274367935191398E-2"/>
          <c:w val="0.97157542639658101"/>
          <c:h val="0.75719439686451173"/>
        </c:manualLayout>
      </c:layout>
      <c:barChart>
        <c:barDir val="col"/>
        <c:grouping val="clustered"/>
        <c:varyColors val="0"/>
        <c:ser>
          <c:idx val="0"/>
          <c:order val="0"/>
          <c:tx>
            <c:strRef>
              <c:f>Sheet1!$C$4</c:f>
              <c:strCache>
                <c:ptCount val="1"/>
                <c:pt idx="0">
                  <c:v>Total</c:v>
                </c:pt>
              </c:strCache>
            </c:strRef>
          </c:tx>
          <c:spPr>
            <a:solidFill>
              <a:schemeClr val="accent5"/>
            </a:solidFill>
            <a:ln>
              <a:noFill/>
            </a:ln>
            <a:effectLst/>
          </c:spPr>
          <c:invertIfNegative val="0"/>
          <c:dPt>
            <c:idx val="19"/>
            <c:invertIfNegative val="0"/>
            <c:bubble3D val="0"/>
            <c:spPr>
              <a:solidFill>
                <a:schemeClr val="accent5"/>
              </a:solidFill>
              <a:ln w="57150">
                <a:solidFill>
                  <a:schemeClr val="accent4"/>
                </a:solidFill>
              </a:ln>
              <a:effectLst/>
            </c:spPr>
            <c:extLst>
              <c:ext xmlns:c16="http://schemas.microsoft.com/office/drawing/2014/chart" uri="{C3380CC4-5D6E-409C-BE32-E72D297353CC}">
                <c16:uniqueId val="{00000001-B85A-4D9C-AFF4-073393B2B779}"/>
              </c:ext>
            </c:extLst>
          </c:dPt>
          <c:dLbls>
            <c:dLbl>
              <c:idx val="19"/>
              <c:layout>
                <c:manualLayout>
                  <c:x val="-3.1128380233294635E-3"/>
                  <c:y val="-5.6121219013497755E-3"/>
                </c:manualLayout>
              </c:layout>
              <c:tx>
                <c:rich>
                  <a:bodyPr rot="0" spcFirstLastPara="1" vertOverflow="ellipsis" vert="horz" wrap="square" anchor="ctr" anchorCtr="1"/>
                  <a:lstStyle/>
                  <a:p>
                    <a:pPr>
                      <a:defRPr sz="1800" b="1" i="0" u="none" strike="noStrike" kern="1200" baseline="0">
                        <a:solidFill>
                          <a:schemeClr val="tx1"/>
                        </a:solidFill>
                        <a:latin typeface="Aptos" panose="020B0004020202020204" pitchFamily="34" charset="0"/>
                        <a:ea typeface="+mn-ea"/>
                        <a:cs typeface="+mn-cs"/>
                      </a:defRPr>
                    </a:pPr>
                    <a:r>
                      <a:rPr lang="en-US" sz="1800" dirty="0">
                        <a:solidFill>
                          <a:schemeClr val="tx1"/>
                        </a:solidFill>
                      </a:rPr>
                      <a:t>$1.6B</a:t>
                    </a:r>
                  </a:p>
                </c:rich>
              </c:tx>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85A-4D9C-AFF4-073393B2B779}"/>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ptos" panose="020B00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Sheet1!$A$5:$B$24</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2020</c:v>
                  </c:pt>
                  <c:pt idx="4">
                    <c:v>2021</c:v>
                  </c:pt>
                  <c:pt idx="8">
                    <c:v>2022</c:v>
                  </c:pt>
                  <c:pt idx="12">
                    <c:v>2023</c:v>
                  </c:pt>
                  <c:pt idx="16">
                    <c:v>2024</c:v>
                  </c:pt>
                </c:lvl>
              </c:multiLvlStrCache>
            </c:multiLvlStrRef>
          </c:cat>
          <c:val>
            <c:numRef>
              <c:f>Sheet1!$C$5:$C$24</c:f>
              <c:numCache>
                <c:formatCode>#,##0</c:formatCode>
                <c:ptCount val="20"/>
                <c:pt idx="0">
                  <c:v>1223.3318625272261</c:v>
                </c:pt>
                <c:pt idx="1">
                  <c:v>1230.3723828841739</c:v>
                </c:pt>
                <c:pt idx="2">
                  <c:v>1303.6272245992741</c:v>
                </c:pt>
                <c:pt idx="3">
                  <c:v>1525.8841721340048</c:v>
                </c:pt>
                <c:pt idx="4">
                  <c:v>1403.2913305370512</c:v>
                </c:pt>
                <c:pt idx="5">
                  <c:v>1483.6239259025738</c:v>
                </c:pt>
                <c:pt idx="6">
                  <c:v>1363.2022564164847</c:v>
                </c:pt>
                <c:pt idx="7">
                  <c:v>1886.6076781130705</c:v>
                </c:pt>
                <c:pt idx="8">
                  <c:v>1574.8904077967829</c:v>
                </c:pt>
                <c:pt idx="9">
                  <c:v>1493.8195726907268</c:v>
                </c:pt>
                <c:pt idx="10">
                  <c:v>1387.4180210118473</c:v>
                </c:pt>
                <c:pt idx="11">
                  <c:v>1578.1991417522602</c:v>
                </c:pt>
                <c:pt idx="12">
                  <c:v>1549.4419976068723</c:v>
                </c:pt>
                <c:pt idx="13">
                  <c:v>1578.6585182526883</c:v>
                </c:pt>
                <c:pt idx="14">
                  <c:v>1385.1900019832635</c:v>
                </c:pt>
                <c:pt idx="15">
                  <c:v>1537.6175049121719</c:v>
                </c:pt>
                <c:pt idx="16">
                  <c:v>1424.8668609992797</c:v>
                </c:pt>
                <c:pt idx="17">
                  <c:v>1490.0957753787125</c:v>
                </c:pt>
                <c:pt idx="18">
                  <c:v>1343</c:v>
                </c:pt>
                <c:pt idx="19">
                  <c:v>1600</c:v>
                </c:pt>
              </c:numCache>
            </c:numRef>
          </c:val>
          <c:extLst>
            <c:ext xmlns:c16="http://schemas.microsoft.com/office/drawing/2014/chart" uri="{C3380CC4-5D6E-409C-BE32-E72D297353CC}">
              <c16:uniqueId val="{00000002-CF89-44D5-9D29-BFD84D12B423}"/>
            </c:ext>
          </c:extLst>
        </c:ser>
        <c:dLbls>
          <c:dLblPos val="inEnd"/>
          <c:showLegendKey val="0"/>
          <c:showVal val="1"/>
          <c:showCatName val="0"/>
          <c:showSerName val="0"/>
          <c:showPercent val="0"/>
          <c:showBubbleSize val="0"/>
        </c:dLbls>
        <c:gapWidth val="21"/>
        <c:overlap val="-23"/>
        <c:axId val="97628672"/>
        <c:axId val="87855040"/>
      </c:barChart>
      <c:catAx>
        <c:axId val="9762867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ptos" panose="020B0004020202020204" pitchFamily="34" charset="0"/>
                <a:ea typeface="+mn-ea"/>
                <a:cs typeface="+mn-cs"/>
              </a:defRPr>
            </a:pPr>
            <a:endParaRPr lang="en-US"/>
          </a:p>
        </c:txPr>
        <c:crossAx val="87855040"/>
        <c:crosses val="autoZero"/>
        <c:auto val="1"/>
        <c:lblAlgn val="ctr"/>
        <c:lblOffset val="100"/>
        <c:tickMarkSkip val="1"/>
        <c:noMultiLvlLbl val="0"/>
      </c:catAx>
      <c:valAx>
        <c:axId val="87855040"/>
        <c:scaling>
          <c:orientation val="minMax"/>
          <c:min val="-0.15000000000000002"/>
        </c:scaling>
        <c:delete val="1"/>
        <c:axPos val="l"/>
        <c:numFmt formatCode="#,##0" sourceLinked="1"/>
        <c:majorTickMark val="out"/>
        <c:minorTickMark val="none"/>
        <c:tickLblPos val="nextTo"/>
        <c:crossAx val="97628672"/>
        <c:crosses val="autoZero"/>
        <c:crossBetween val="between"/>
      </c:valAx>
      <c:spPr>
        <a:noFill/>
        <a:ln>
          <a:noFill/>
        </a:ln>
        <a:effectLst/>
      </c:spPr>
    </c:plotArea>
    <c:plotVisOnly val="1"/>
    <c:dispBlanksAs val="gap"/>
    <c:showDLblsOverMax val="0"/>
  </c:chart>
  <c:spPr>
    <a:noFill/>
    <a:ln>
      <a:noFill/>
    </a:ln>
    <a:effectLst/>
  </c:spPr>
  <c:txPr>
    <a:bodyPr/>
    <a:lstStyle/>
    <a:p>
      <a:pPr>
        <a:defRPr baseline="0">
          <a:solidFill>
            <a:schemeClr val="tx1"/>
          </a:solidFill>
          <a:latin typeface="Aptos" panose="020B00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0.0564</cdr:x>
      <cdr:y>0.222</cdr:y>
    </cdr:from>
    <cdr:to>
      <cdr:x>0.15891</cdr:x>
      <cdr:y>0.2769</cdr:y>
    </cdr:to>
    <cdr:sp macro="" textlink="">
      <cdr:nvSpPr>
        <cdr:cNvPr id="2" name="object 12">
          <a:extLst xmlns:a="http://schemas.openxmlformats.org/drawingml/2006/main">
            <a:ext uri="{FF2B5EF4-FFF2-40B4-BE49-F238E27FC236}">
              <a16:creationId xmlns:a16="http://schemas.microsoft.com/office/drawing/2014/main" id="{B720A767-BB1F-086B-7DD1-C822272F7C51}"/>
            </a:ext>
          </a:extLst>
        </cdr:cNvPr>
        <cdr:cNvSpPr txBox="1"/>
      </cdr:nvSpPr>
      <cdr:spPr>
        <a:xfrm xmlns:a="http://schemas.openxmlformats.org/drawingml/2006/main">
          <a:off x="554168" y="1171995"/>
          <a:ext cx="1007148" cy="289823"/>
        </a:xfrm>
        <a:prstGeom xmlns:a="http://schemas.openxmlformats.org/drawingml/2006/main" prst="rect">
          <a:avLst/>
        </a:prstGeom>
      </cdr:spPr>
      <cdr:txBody>
        <a:bodyPr xmlns:a="http://schemas.openxmlformats.org/drawingml/2006/main" vert="horz" wrap="square" lIns="0" tIns="12700" rIns="0" bIns="0" rtlCol="0">
          <a:spAutoFit/>
        </a:bodyPr>
        <a:lstStyle xmlns:a="http://schemas.openxmlformats.org/drawingml/2006/main">
          <a:defPPr>
            <a:defRPr kern="0"/>
          </a:defPPr>
        </a:lstStyle>
        <a:p xmlns:a="http://schemas.openxmlformats.org/drawingml/2006/main">
          <a:pPr marL="12700" algn="ctr">
            <a:lnSpc>
              <a:spcPct val="100000"/>
            </a:lnSpc>
            <a:spcBef>
              <a:spcPts val="100"/>
            </a:spcBef>
          </a:pPr>
          <a:r>
            <a:rPr sz="1800" b="1" spc="-10" dirty="0">
              <a:solidFill>
                <a:schemeClr val="tx1"/>
              </a:solidFill>
              <a:latin typeface="Aptos" panose="020B0004020202020204" pitchFamily="34" charset="0"/>
              <a:cs typeface="Arial"/>
            </a:rPr>
            <a:t>$12.</a:t>
          </a:r>
          <a:r>
            <a:rPr lang="en-US" sz="1800" b="1" spc="-10" dirty="0">
              <a:solidFill>
                <a:schemeClr val="tx1"/>
              </a:solidFill>
              <a:latin typeface="Aptos" panose="020B0004020202020204" pitchFamily="34" charset="0"/>
              <a:cs typeface="Arial"/>
            </a:rPr>
            <a:t>5 </a:t>
          </a:r>
          <a:r>
            <a:rPr sz="1800" b="1" spc="-10" dirty="0">
              <a:solidFill>
                <a:schemeClr val="tx1"/>
              </a:solidFill>
              <a:latin typeface="Aptos" panose="020B0004020202020204" pitchFamily="34" charset="0"/>
              <a:cs typeface="Arial"/>
            </a:rPr>
            <a:t>B</a:t>
          </a:r>
          <a:endParaRPr sz="1800" b="1" dirty="0">
            <a:solidFill>
              <a:schemeClr val="tx1"/>
            </a:solidFill>
            <a:latin typeface="Aptos" panose="020B0004020202020204" pitchFamily="34" charset="0"/>
            <a:cs typeface="Arial"/>
          </a:endParaRPr>
        </a:p>
      </cdr:txBody>
    </cdr:sp>
  </cdr:relSizeAnchor>
  <cdr:relSizeAnchor xmlns:cdr="http://schemas.openxmlformats.org/drawingml/2006/chartDrawing">
    <cdr:from>
      <cdr:x>0.24171</cdr:x>
      <cdr:y>0.18461</cdr:y>
    </cdr:from>
    <cdr:to>
      <cdr:x>0.36463</cdr:x>
      <cdr:y>0.23951</cdr:y>
    </cdr:to>
    <cdr:sp macro="" textlink="">
      <cdr:nvSpPr>
        <cdr:cNvPr id="3" name="object 13">
          <a:extLst xmlns:a="http://schemas.openxmlformats.org/drawingml/2006/main">
            <a:ext uri="{FF2B5EF4-FFF2-40B4-BE49-F238E27FC236}">
              <a16:creationId xmlns:a16="http://schemas.microsoft.com/office/drawing/2014/main" id="{C19893BD-789B-8D34-8111-3B9077FD5E6D}"/>
            </a:ext>
          </a:extLst>
        </cdr:cNvPr>
        <cdr:cNvSpPr txBox="1"/>
      </cdr:nvSpPr>
      <cdr:spPr>
        <a:xfrm xmlns:a="http://schemas.openxmlformats.org/drawingml/2006/main">
          <a:off x="2374951" y="974581"/>
          <a:ext cx="1207669" cy="289823"/>
        </a:xfrm>
        <a:prstGeom xmlns:a="http://schemas.openxmlformats.org/drawingml/2006/main" prst="rect">
          <a:avLst/>
        </a:prstGeom>
      </cdr:spPr>
      <cdr:txBody>
        <a:bodyPr xmlns:a="http://schemas.openxmlformats.org/drawingml/2006/main" vert="horz" wrap="square" lIns="0" tIns="12700" rIns="0" bIns="0" rtlCol="0">
          <a:spAutoFit/>
        </a:bodyPr>
        <a:lstStyle xmlns:a="http://schemas.openxmlformats.org/drawingml/2006/main">
          <a:defPPr>
            <a:defRPr kern="0"/>
          </a:defPPr>
        </a:lstStyle>
        <a:p xmlns:a="http://schemas.openxmlformats.org/drawingml/2006/main">
          <a:pPr marL="12700" algn="ctr">
            <a:lnSpc>
              <a:spcPct val="100000"/>
            </a:lnSpc>
            <a:spcBef>
              <a:spcPts val="100"/>
            </a:spcBef>
          </a:pPr>
          <a:r>
            <a:rPr sz="1800" b="1" spc="-10" dirty="0">
              <a:solidFill>
                <a:schemeClr val="tx1"/>
              </a:solidFill>
              <a:latin typeface="Aptos" panose="020B0004020202020204" pitchFamily="34" charset="0"/>
              <a:cs typeface="Arial"/>
            </a:rPr>
            <a:t>$13.</a:t>
          </a:r>
          <a:r>
            <a:rPr lang="en-US" sz="1800" b="1" spc="-10" dirty="0">
              <a:solidFill>
                <a:schemeClr val="tx1"/>
              </a:solidFill>
              <a:latin typeface="Aptos" panose="020B0004020202020204" pitchFamily="34" charset="0"/>
              <a:cs typeface="Arial"/>
            </a:rPr>
            <a:t>5 </a:t>
          </a:r>
          <a:r>
            <a:rPr sz="1800" b="1" spc="-10" dirty="0">
              <a:solidFill>
                <a:schemeClr val="tx1"/>
              </a:solidFill>
              <a:latin typeface="Aptos" panose="020B0004020202020204" pitchFamily="34" charset="0"/>
              <a:cs typeface="Arial"/>
            </a:rPr>
            <a:t>B</a:t>
          </a:r>
          <a:endParaRPr sz="1800" b="1" dirty="0">
            <a:solidFill>
              <a:schemeClr val="tx1"/>
            </a:solidFill>
            <a:latin typeface="Aptos" panose="020B0004020202020204" pitchFamily="34" charset="0"/>
            <a:cs typeface="Arial"/>
          </a:endParaRPr>
        </a:p>
      </cdr:txBody>
    </cdr:sp>
  </cdr:relSizeAnchor>
  <cdr:relSizeAnchor xmlns:cdr="http://schemas.openxmlformats.org/drawingml/2006/chartDrawing">
    <cdr:from>
      <cdr:x>0.45093</cdr:x>
      <cdr:y>0.08114</cdr:y>
    </cdr:from>
    <cdr:to>
      <cdr:x>0.54907</cdr:x>
      <cdr:y>0.13604</cdr:y>
    </cdr:to>
    <cdr:sp macro="" textlink="">
      <cdr:nvSpPr>
        <cdr:cNvPr id="5" name="object 14">
          <a:extLst xmlns:a="http://schemas.openxmlformats.org/drawingml/2006/main">
            <a:ext uri="{FF2B5EF4-FFF2-40B4-BE49-F238E27FC236}">
              <a16:creationId xmlns:a16="http://schemas.microsoft.com/office/drawing/2014/main" id="{7C4C8271-385B-EB75-C259-7EE638702F44}"/>
            </a:ext>
          </a:extLst>
        </cdr:cNvPr>
        <cdr:cNvSpPr txBox="1"/>
      </cdr:nvSpPr>
      <cdr:spPr>
        <a:xfrm xmlns:a="http://schemas.openxmlformats.org/drawingml/2006/main">
          <a:off x="4430548" y="428337"/>
          <a:ext cx="964368" cy="289823"/>
        </a:xfrm>
        <a:prstGeom xmlns:a="http://schemas.openxmlformats.org/drawingml/2006/main" prst="rect">
          <a:avLst/>
        </a:prstGeom>
      </cdr:spPr>
      <cdr:txBody>
        <a:bodyPr xmlns:a="http://schemas.openxmlformats.org/drawingml/2006/main" vert="horz" wrap="square" lIns="0" tIns="12700" rIns="0" bIns="0" rtlCol="0">
          <a:spAutoFit/>
        </a:bodyPr>
        <a:lstStyle xmlns:a="http://schemas.openxmlformats.org/drawingml/2006/main">
          <a:defPPr>
            <a:defRPr kern="0"/>
          </a:defPPr>
        </a:lstStyle>
        <a:p xmlns:a="http://schemas.openxmlformats.org/drawingml/2006/main">
          <a:pPr marL="12700" algn="ctr">
            <a:lnSpc>
              <a:spcPct val="100000"/>
            </a:lnSpc>
            <a:spcBef>
              <a:spcPts val="100"/>
            </a:spcBef>
          </a:pPr>
          <a:r>
            <a:rPr sz="1800" b="1" spc="-10" dirty="0">
              <a:solidFill>
                <a:schemeClr val="tx1"/>
              </a:solidFill>
              <a:latin typeface="Aptos" panose="020B0004020202020204" pitchFamily="34" charset="0"/>
              <a:cs typeface="Arial"/>
            </a:rPr>
            <a:t>$15.</a:t>
          </a:r>
          <a:r>
            <a:rPr lang="en-US" sz="1800" b="1" spc="-10" dirty="0">
              <a:solidFill>
                <a:schemeClr val="tx1"/>
              </a:solidFill>
              <a:latin typeface="Aptos" panose="020B0004020202020204" pitchFamily="34" charset="0"/>
              <a:cs typeface="Arial"/>
            </a:rPr>
            <a:t>6 </a:t>
          </a:r>
          <a:r>
            <a:rPr sz="1800" b="1" spc="-10" dirty="0">
              <a:solidFill>
                <a:schemeClr val="tx1"/>
              </a:solidFill>
              <a:latin typeface="Aptos" panose="020B0004020202020204" pitchFamily="34" charset="0"/>
              <a:cs typeface="Arial"/>
            </a:rPr>
            <a:t>B</a:t>
          </a:r>
          <a:endParaRPr sz="1800" b="1" dirty="0">
            <a:solidFill>
              <a:schemeClr val="tx1"/>
            </a:solidFill>
            <a:latin typeface="Aptos" panose="020B0004020202020204" pitchFamily="34" charset="0"/>
            <a:cs typeface="Arial"/>
          </a:endParaRPr>
        </a:p>
      </cdr:txBody>
    </cdr:sp>
  </cdr:relSizeAnchor>
  <cdr:relSizeAnchor xmlns:cdr="http://schemas.openxmlformats.org/drawingml/2006/chartDrawing">
    <cdr:from>
      <cdr:x>0.63761</cdr:x>
      <cdr:y>0.08041</cdr:y>
    </cdr:from>
    <cdr:to>
      <cdr:x>0.74161</cdr:x>
      <cdr:y>0.13531</cdr:y>
    </cdr:to>
    <cdr:sp macro="" textlink="">
      <cdr:nvSpPr>
        <cdr:cNvPr id="6" name="object 14">
          <a:extLst xmlns:a="http://schemas.openxmlformats.org/drawingml/2006/main">
            <a:ext uri="{FF2B5EF4-FFF2-40B4-BE49-F238E27FC236}">
              <a16:creationId xmlns:a16="http://schemas.microsoft.com/office/drawing/2014/main" id="{67B6F34D-DAA7-D772-E559-34AA1FC9C497}"/>
            </a:ext>
          </a:extLst>
        </cdr:cNvPr>
        <cdr:cNvSpPr txBox="1"/>
      </cdr:nvSpPr>
      <cdr:spPr>
        <a:xfrm xmlns:a="http://schemas.openxmlformats.org/drawingml/2006/main">
          <a:off x="6264833" y="424525"/>
          <a:ext cx="1021822" cy="289823"/>
        </a:xfrm>
        <a:prstGeom xmlns:a="http://schemas.openxmlformats.org/drawingml/2006/main" prst="rect">
          <a:avLst/>
        </a:prstGeom>
      </cdr:spPr>
      <cdr:txBody>
        <a:bodyPr xmlns:a="http://schemas.openxmlformats.org/drawingml/2006/main" vert="horz" wrap="square" lIns="0" tIns="1270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12700" algn="ctr">
            <a:lnSpc>
              <a:spcPct val="100000"/>
            </a:lnSpc>
            <a:spcBef>
              <a:spcPts val="100"/>
            </a:spcBef>
          </a:pPr>
          <a:r>
            <a:rPr sz="1800" b="1" spc="-10" dirty="0">
              <a:solidFill>
                <a:schemeClr val="tx1"/>
              </a:solidFill>
              <a:latin typeface="Aptos" panose="020B0004020202020204" pitchFamily="34" charset="0"/>
              <a:cs typeface="Arial"/>
            </a:rPr>
            <a:t>$15.</a:t>
          </a:r>
          <a:r>
            <a:rPr lang="en-US" sz="1800" b="1" spc="-10" dirty="0">
              <a:solidFill>
                <a:schemeClr val="tx1"/>
              </a:solidFill>
              <a:latin typeface="Aptos" panose="020B0004020202020204" pitchFamily="34" charset="0"/>
              <a:cs typeface="Arial"/>
            </a:rPr>
            <a:t>6 </a:t>
          </a:r>
          <a:r>
            <a:rPr sz="1800" b="1" spc="-10" dirty="0">
              <a:solidFill>
                <a:schemeClr val="tx1"/>
              </a:solidFill>
              <a:latin typeface="Aptos" panose="020B0004020202020204" pitchFamily="34" charset="0"/>
              <a:cs typeface="Arial"/>
            </a:rPr>
            <a:t>B</a:t>
          </a:r>
          <a:endParaRPr sz="1800" b="1" dirty="0">
            <a:solidFill>
              <a:schemeClr val="tx1"/>
            </a:solidFill>
            <a:latin typeface="Aptos" panose="020B0004020202020204" pitchFamily="34" charset="0"/>
            <a:cs typeface="Arial"/>
          </a:endParaRPr>
        </a:p>
      </cdr:txBody>
    </cdr:sp>
  </cdr:relSizeAnchor>
  <cdr:relSizeAnchor xmlns:cdr="http://schemas.openxmlformats.org/drawingml/2006/chartDrawing">
    <cdr:from>
      <cdr:x>0.82671</cdr:x>
      <cdr:y>0.05296</cdr:y>
    </cdr:from>
    <cdr:to>
      <cdr:x>0.93403</cdr:x>
      <cdr:y>0.10786</cdr:y>
    </cdr:to>
    <cdr:sp macro="" textlink="">
      <cdr:nvSpPr>
        <cdr:cNvPr id="31" name="object 14">
          <a:extLst xmlns:a="http://schemas.openxmlformats.org/drawingml/2006/main">
            <a:ext uri="{FF2B5EF4-FFF2-40B4-BE49-F238E27FC236}">
              <a16:creationId xmlns:a16="http://schemas.microsoft.com/office/drawing/2014/main" id="{CE8A1BF7-6CC8-44D5-3B11-A1E7916FBF0A}"/>
            </a:ext>
          </a:extLst>
        </cdr:cNvPr>
        <cdr:cNvSpPr txBox="1"/>
      </cdr:nvSpPr>
      <cdr:spPr>
        <a:xfrm xmlns:a="http://schemas.openxmlformats.org/drawingml/2006/main">
          <a:off x="8122819" y="279613"/>
          <a:ext cx="1054485" cy="289823"/>
        </a:xfrm>
        <a:prstGeom xmlns:a="http://schemas.openxmlformats.org/drawingml/2006/main" prst="rect">
          <a:avLst/>
        </a:prstGeom>
      </cdr:spPr>
      <cdr:txBody>
        <a:bodyPr xmlns:a="http://schemas.openxmlformats.org/drawingml/2006/main" vert="horz" wrap="square" lIns="0" tIns="1270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12700" algn="ctr">
            <a:lnSpc>
              <a:spcPct val="100000"/>
            </a:lnSpc>
            <a:spcBef>
              <a:spcPts val="100"/>
            </a:spcBef>
          </a:pPr>
          <a:r>
            <a:rPr sz="1800" b="1" spc="-10" dirty="0">
              <a:solidFill>
                <a:schemeClr val="tx1"/>
              </a:solidFill>
              <a:latin typeface="Aptos" panose="020B0004020202020204" pitchFamily="34" charset="0"/>
              <a:cs typeface="Arial"/>
            </a:rPr>
            <a:t>$</a:t>
          </a:r>
          <a:r>
            <a:rPr lang="en-US" sz="1800" b="1" spc="-10" dirty="0">
              <a:solidFill>
                <a:schemeClr val="tx1"/>
              </a:solidFill>
              <a:latin typeface="Aptos" panose="020B0004020202020204" pitchFamily="34" charset="0"/>
              <a:cs typeface="Arial"/>
            </a:rPr>
            <a:t>16.2 </a:t>
          </a:r>
          <a:r>
            <a:rPr sz="1800" b="1" spc="-10" dirty="0">
              <a:solidFill>
                <a:schemeClr val="tx1"/>
              </a:solidFill>
              <a:latin typeface="Aptos" panose="020B0004020202020204" pitchFamily="34" charset="0"/>
              <a:cs typeface="Arial"/>
            </a:rPr>
            <a:t>B</a:t>
          </a:r>
          <a:endParaRPr sz="1800" b="1" dirty="0">
            <a:solidFill>
              <a:schemeClr val="tx1"/>
            </a:solidFill>
            <a:latin typeface="Aptos" panose="020B0004020202020204" pitchFamily="34" charset="0"/>
            <a:cs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0.92924</cdr:x>
      <cdr:y>0.27606</cdr:y>
    </cdr:from>
    <cdr:to>
      <cdr:x>1</cdr:x>
      <cdr:y>0.34285</cdr:y>
    </cdr:to>
    <cdr:sp macro="" textlink="">
      <cdr:nvSpPr>
        <cdr:cNvPr id="2" name="TextBox 1">
          <a:extLst xmlns:a="http://schemas.openxmlformats.org/drawingml/2006/main">
            <a:ext uri="{FF2B5EF4-FFF2-40B4-BE49-F238E27FC236}">
              <a16:creationId xmlns:a16="http://schemas.microsoft.com/office/drawing/2014/main" id="{B1091E07-43E3-843F-FDD9-A3414AEB4C66}"/>
            </a:ext>
          </a:extLst>
        </cdr:cNvPr>
        <cdr:cNvSpPr txBox="1"/>
      </cdr:nvSpPr>
      <cdr:spPr>
        <a:xfrm xmlns:a="http://schemas.openxmlformats.org/drawingml/2006/main">
          <a:off x="10422187" y="1169809"/>
          <a:ext cx="793682" cy="2830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kern="1200" dirty="0"/>
            <a:t>14%</a:t>
          </a:r>
        </a:p>
      </cdr:txBody>
    </cdr:sp>
  </cdr:relSizeAnchor>
</c:userShapes>
</file>

<file path=ppt/drawings/drawing3.xml><?xml version="1.0" encoding="utf-8"?>
<c:userShapes xmlns:c="http://schemas.openxmlformats.org/drawingml/2006/chart">
  <cdr:relSizeAnchor xmlns:cdr="http://schemas.openxmlformats.org/drawingml/2006/chartDrawing">
    <cdr:from>
      <cdr:x>0.31398</cdr:x>
      <cdr:y>0.40743</cdr:y>
    </cdr:from>
    <cdr:to>
      <cdr:x>0.33846</cdr:x>
      <cdr:y>0.47126</cdr:y>
    </cdr:to>
    <cdr:sp macro="" textlink="">
      <cdr:nvSpPr>
        <cdr:cNvPr id="2" name="TextBox 1"/>
        <cdr:cNvSpPr txBox="1"/>
      </cdr:nvSpPr>
      <cdr:spPr>
        <a:xfrm xmlns:a="http://schemas.openxmlformats.org/drawingml/2006/main">
          <a:off x="3419822" y="1580611"/>
          <a:ext cx="266630" cy="2476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a:t>
          </a:r>
        </a:p>
      </cdr:txBody>
    </cdr:sp>
  </cdr:relSizeAnchor>
  <cdr:relSizeAnchor xmlns:cdr="http://schemas.openxmlformats.org/drawingml/2006/chartDrawing">
    <cdr:from>
      <cdr:x>0.89037</cdr:x>
      <cdr:y>0.47409</cdr:y>
    </cdr:from>
    <cdr:to>
      <cdr:x>0.931</cdr:x>
      <cdr:y>0.53646</cdr:y>
    </cdr:to>
    <cdr:sp macro="" textlink="">
      <cdr:nvSpPr>
        <cdr:cNvPr id="4" name="TextBox 3">
          <a:extLst xmlns:a="http://schemas.openxmlformats.org/drawingml/2006/main">
            <a:ext uri="{FF2B5EF4-FFF2-40B4-BE49-F238E27FC236}">
              <a16:creationId xmlns:a16="http://schemas.microsoft.com/office/drawing/2014/main" id="{8AAF4A6D-C805-450A-12EE-6E7C9AB0A54C}"/>
            </a:ext>
          </a:extLst>
        </cdr:cNvPr>
        <cdr:cNvSpPr txBox="1"/>
      </cdr:nvSpPr>
      <cdr:spPr>
        <a:xfrm xmlns:a="http://schemas.openxmlformats.org/drawingml/2006/main">
          <a:off x="9697762" y="1839202"/>
          <a:ext cx="442481" cy="2419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a:t>
          </a:r>
        </a:p>
      </cdr:txBody>
    </cdr:sp>
  </cdr:relSizeAnchor>
  <cdr:relSizeAnchor xmlns:cdr="http://schemas.openxmlformats.org/drawingml/2006/chartDrawing">
    <cdr:from>
      <cdr:x>0.8451</cdr:x>
      <cdr:y>0.4719</cdr:y>
    </cdr:from>
    <cdr:to>
      <cdr:x>0.88207</cdr:x>
      <cdr:y>0.53182</cdr:y>
    </cdr:to>
    <cdr:sp macro="" textlink="">
      <cdr:nvSpPr>
        <cdr:cNvPr id="3" name="TextBox 1">
          <a:extLst xmlns:a="http://schemas.openxmlformats.org/drawingml/2006/main">
            <a:ext uri="{FF2B5EF4-FFF2-40B4-BE49-F238E27FC236}">
              <a16:creationId xmlns:a16="http://schemas.microsoft.com/office/drawing/2014/main" id="{BC0B6B82-173A-3CC7-E75F-E4898398E5A5}"/>
            </a:ext>
          </a:extLst>
        </cdr:cNvPr>
        <cdr:cNvSpPr txBox="1"/>
      </cdr:nvSpPr>
      <cdr:spPr>
        <a:xfrm xmlns:a="http://schemas.openxmlformats.org/drawingml/2006/main">
          <a:off x="9204601" y="1830729"/>
          <a:ext cx="402669" cy="2324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a:t>
          </a:r>
        </a:p>
      </cdr:txBody>
    </cdr:sp>
  </cdr:relSizeAnchor>
</c:userShapes>
</file>

<file path=ppt/drawings/drawing4.xml><?xml version="1.0" encoding="utf-8"?>
<c:userShapes xmlns:c="http://schemas.openxmlformats.org/drawingml/2006/chart">
  <cdr:relSizeAnchor xmlns:cdr="http://schemas.openxmlformats.org/drawingml/2006/chartDrawing">
    <cdr:from>
      <cdr:x>0.90768</cdr:x>
      <cdr:y>0.03436</cdr:y>
    </cdr:from>
    <cdr:to>
      <cdr:x>1</cdr:x>
      <cdr:y>0.12033</cdr:y>
    </cdr:to>
    <cdr:sp macro="" textlink="">
      <cdr:nvSpPr>
        <cdr:cNvPr id="2" name="TextBox 9">
          <a:extLst xmlns:a="http://schemas.openxmlformats.org/drawingml/2006/main">
            <a:ext uri="{FF2B5EF4-FFF2-40B4-BE49-F238E27FC236}">
              <a16:creationId xmlns:a16="http://schemas.microsoft.com/office/drawing/2014/main" id="{0895A526-05A9-276B-CE18-8DEA7D800B9B}"/>
            </a:ext>
          </a:extLst>
        </cdr:cNvPr>
        <cdr:cNvSpPr txBox="1"/>
      </cdr:nvSpPr>
      <cdr:spPr>
        <a:xfrm xmlns:a="http://schemas.openxmlformats.org/drawingml/2006/main">
          <a:off x="10306492" y="147613"/>
          <a:ext cx="1048272" cy="36934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latin typeface="Aptos" panose="020B0004020202020204" pitchFamily="34" charset="0"/>
            </a:rPr>
            <a:t>$845M</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4686D-1A2B-4337-B141-16C810AEFD68}" type="datetimeFigureOut">
              <a:rPr lang="en-US" smtClean="0"/>
              <a:t>2/4/2025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E46D3-CB57-4E2A-B7DC-DCD566DC0429}" type="slidenum">
              <a:rPr lang="en-US" smtClean="0"/>
              <a:t>‹#›</a:t>
            </a:fld>
            <a:endParaRPr lang="en-US" dirty="0"/>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D3BE4-62BE-4B60-BFFF-70CF8F0F7C95}" type="datetimeFigureOut">
              <a:rPr lang="en-US" smtClean="0"/>
              <a:t>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ED4EE-C9DA-462C-B712-3D4638B353E0}" type="slidenum">
              <a:rPr lang="en-US" smtClean="0"/>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a:t>
            </a:fld>
            <a:endParaRPr lang="en-US" dirty="0"/>
          </a:p>
        </p:txBody>
      </p:sp>
    </p:spTree>
    <p:extLst>
      <p:ext uri="{BB962C8B-B14F-4D97-AF65-F5344CB8AC3E}">
        <p14:creationId xmlns:p14="http://schemas.microsoft.com/office/powerpoint/2010/main" val="2927316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5424A"/>
                </a:solidFill>
                <a:effectLst/>
                <a:latin typeface="Open Sans" panose="020B0606030504020204" pitchFamily="34" charset="0"/>
              </a:rPr>
              <a:t>Variable universal life (VUL) new premium surged 56% to $845 million in the fourth quarter. The number of policies sold jumped 11% in the quarter. For the year, VUL new premium increased 27% year over year to $2.4 billion and policy count increased 6%.</a:t>
            </a:r>
          </a:p>
          <a:p>
            <a:pPr algn="l"/>
            <a:r>
              <a:rPr lang="en-US" sz="1800" dirty="0">
                <a:effectLst/>
                <a:latin typeface="Arial" panose="020B0604020202020204" pitchFamily="34" charset="0"/>
                <a:ea typeface="Aptos" panose="020B0004020202020204" pitchFamily="34" charset="0"/>
              </a:rPr>
              <a:t>In 2024, VUL held 15% of the total U.S. individual life insurance market. </a:t>
            </a:r>
            <a:r>
              <a:rPr lang="en-US" sz="1800">
                <a:effectLst/>
                <a:latin typeface="Arial" panose="020B0604020202020204" pitchFamily="34" charset="0"/>
                <a:ea typeface="Aptos" panose="020B0004020202020204" pitchFamily="34" charset="0"/>
              </a:rPr>
              <a:t>This is the highest annual VUL market share since 2006</a:t>
            </a:r>
            <a:r>
              <a:rPr lang="en-US" b="0" i="0">
                <a:solidFill>
                  <a:srgbClr val="35424A"/>
                </a:solidFill>
                <a:effectLst/>
                <a:latin typeface="Open Sans" panose="020B0606030504020204" pitchFamily="34" charset="0"/>
              </a:rPr>
              <a:t>.</a:t>
            </a:r>
            <a:endParaRPr lang="en-US" b="0" i="0" dirty="0">
              <a:solidFill>
                <a:srgbClr val="35424A"/>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11</a:t>
            </a:fld>
            <a:endParaRPr lang="en-US" dirty="0"/>
          </a:p>
        </p:txBody>
      </p:sp>
    </p:spTree>
    <p:extLst>
      <p:ext uri="{BB962C8B-B14F-4D97-AF65-F5344CB8AC3E}">
        <p14:creationId xmlns:p14="http://schemas.microsoft.com/office/powerpoint/2010/main" val="4155227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5424A"/>
                </a:solidFill>
                <a:effectLst/>
                <a:latin typeface="Open Sans" panose="020B0606030504020204" pitchFamily="34" charset="0"/>
              </a:rPr>
              <a:t>Term life new premium totaled $768 million, 2% higher than prior year’s results. Policy count was flat, compared with fourth quarter 2023. In 2024, new premium was just over $3 billion, up 1% compared with 2023 results. The number of policies sold increased slightly, up 1%.</a:t>
            </a:r>
          </a:p>
          <a:p>
            <a:pPr algn="l"/>
            <a:endParaRPr lang="en-US" b="0" i="0" dirty="0">
              <a:solidFill>
                <a:srgbClr val="35424A"/>
              </a:solidFill>
              <a:effectLst/>
              <a:latin typeface="Open Sans" panose="020B0606030504020204" pitchFamily="34" charset="0"/>
            </a:endParaRPr>
          </a:p>
          <a:p>
            <a:pPr algn="l"/>
            <a:r>
              <a:rPr lang="en-US" sz="1800">
                <a:effectLst/>
                <a:latin typeface="Arial" panose="020B0604020202020204" pitchFamily="34" charset="0"/>
                <a:ea typeface="Aptos" panose="020B0004020202020204" pitchFamily="34" charset="0"/>
              </a:rPr>
              <a:t>Term life new premium represented 19% of total sales in 2024</a:t>
            </a:r>
            <a:r>
              <a:rPr lang="en-US" b="0" i="0">
                <a:solidFill>
                  <a:srgbClr val="35424A"/>
                </a:solidFill>
                <a:effectLst/>
                <a:latin typeface="Open Sans" panose="020B0606030504020204" pitchFamily="34" charset="0"/>
              </a:rPr>
              <a:t>.</a:t>
            </a:r>
            <a:endParaRPr lang="en-US" b="0" i="0" dirty="0">
              <a:solidFill>
                <a:srgbClr val="35424A"/>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12</a:t>
            </a:fld>
            <a:endParaRPr lang="en-US" dirty="0"/>
          </a:p>
        </p:txBody>
      </p:sp>
    </p:spTree>
    <p:extLst>
      <p:ext uri="{BB962C8B-B14F-4D97-AF65-F5344CB8AC3E}">
        <p14:creationId xmlns:p14="http://schemas.microsoft.com/office/powerpoint/2010/main" val="464662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5424A"/>
                </a:solidFill>
                <a:effectLst/>
                <a:latin typeface="Open Sans" panose="020B0606030504020204" pitchFamily="34" charset="0"/>
              </a:rPr>
              <a:t>Throughout 2024, whole life (WL) sales struggled under higher interest rates as consumers move to products with potentially better returns. In light of interest rate cuts in the later part of the year and the possibility of additional cuts in 2025, sales turned around in the fourth quarter. </a:t>
            </a:r>
          </a:p>
          <a:p>
            <a:pPr algn="l"/>
            <a:endParaRPr lang="en-US" b="0" i="0" dirty="0">
              <a:solidFill>
                <a:srgbClr val="35424A"/>
              </a:solidFill>
              <a:effectLst/>
              <a:latin typeface="Open Sans" panose="020B0606030504020204" pitchFamily="34" charset="0"/>
            </a:endParaRPr>
          </a:p>
          <a:p>
            <a:pPr algn="l"/>
            <a:r>
              <a:rPr lang="en-US" b="0" i="0" dirty="0">
                <a:solidFill>
                  <a:srgbClr val="35424A"/>
                </a:solidFill>
                <a:effectLst/>
                <a:latin typeface="Open Sans" panose="020B0606030504020204" pitchFamily="34" charset="0"/>
              </a:rPr>
              <a:t>WL new premium totaled $1.6 billion in the fourth quarter, 2% above prior year’s results. The number of WL policies sold increased 4% in the quarter.</a:t>
            </a:r>
          </a:p>
          <a:p>
            <a:pPr algn="l"/>
            <a:endParaRPr lang="en-US" b="0" i="0" dirty="0">
              <a:solidFill>
                <a:srgbClr val="35424A"/>
              </a:solidFill>
              <a:effectLst/>
              <a:latin typeface="Open Sans" panose="020B0606030504020204" pitchFamily="34" charset="0"/>
            </a:endParaRPr>
          </a:p>
          <a:p>
            <a:pPr algn="l"/>
            <a:r>
              <a:rPr lang="en-US" b="0" i="0" dirty="0">
                <a:solidFill>
                  <a:srgbClr val="35424A"/>
                </a:solidFill>
                <a:effectLst/>
                <a:latin typeface="Open Sans" panose="020B0606030504020204" pitchFamily="34" charset="0"/>
              </a:rPr>
              <a:t>In 2024, WL new premium fell 4% to $5.8 billion. Policy count fell 3% compared with 2023 results.</a:t>
            </a:r>
          </a:p>
          <a:p>
            <a:pPr algn="l"/>
            <a:endParaRPr lang="en-US" b="0" i="0" dirty="0">
              <a:solidFill>
                <a:srgbClr val="35424A"/>
              </a:solidFill>
              <a:effectLst/>
              <a:highlight>
                <a:srgbClr val="FFFFFF"/>
              </a:highlight>
              <a:latin typeface="Open Sans" panose="020B0606030504020204" pitchFamily="34" charset="0"/>
            </a:endParaRPr>
          </a:p>
        </p:txBody>
      </p:sp>
      <p:sp>
        <p:nvSpPr>
          <p:cNvPr id="4" name="Slide Number Placeholder 3"/>
          <p:cNvSpPr>
            <a:spLocks noGrp="1"/>
          </p:cNvSpPr>
          <p:nvPr>
            <p:ph type="sldNum" sz="quarter" idx="10"/>
          </p:nvPr>
        </p:nvSpPr>
        <p:spPr/>
        <p:txBody>
          <a:bodyPr/>
          <a:lstStyle/>
          <a:p>
            <a:fld id="{48AED4EE-C9DA-462C-B712-3D4638B353E0}" type="slidenum">
              <a:rPr lang="en-US" smtClean="0"/>
              <a:t>13</a:t>
            </a:fld>
            <a:endParaRPr lang="en-US" dirty="0"/>
          </a:p>
        </p:txBody>
      </p:sp>
    </p:spTree>
    <p:extLst>
      <p:ext uri="{BB962C8B-B14F-4D97-AF65-F5344CB8AC3E}">
        <p14:creationId xmlns:p14="http://schemas.microsoft.com/office/powerpoint/2010/main" val="1731055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dirty="0"/>
          </a:p>
        </p:txBody>
      </p:sp>
      <p:sp>
        <p:nvSpPr>
          <p:cNvPr id="4" name="Slide Number Placeholder 3"/>
          <p:cNvSpPr>
            <a:spLocks noGrp="1"/>
          </p:cNvSpPr>
          <p:nvPr>
            <p:ph type="sldNum" sz="quarter" idx="10"/>
          </p:nvPr>
        </p:nvSpPr>
        <p:spPr/>
        <p:txBody>
          <a:bodyPr/>
          <a:lstStyle/>
          <a:p>
            <a:fld id="{48AED4EE-C9DA-462C-B712-3D4638B353E0}" type="slidenum">
              <a:rPr lang="en-US" smtClean="0"/>
              <a:t>14</a:t>
            </a:fld>
            <a:endParaRPr lang="en-US" dirty="0"/>
          </a:p>
        </p:txBody>
      </p:sp>
    </p:spTree>
    <p:extLst>
      <p:ext uri="{BB962C8B-B14F-4D97-AF65-F5344CB8AC3E}">
        <p14:creationId xmlns:p14="http://schemas.microsoft.com/office/powerpoint/2010/main" val="730003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9634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747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CA" sz="1800" dirty="0"/>
          </a:p>
        </p:txBody>
      </p:sp>
      <p:sp>
        <p:nvSpPr>
          <p:cNvPr id="4" name="Slide Number Placeholder 3"/>
          <p:cNvSpPr>
            <a:spLocks noGrp="1"/>
          </p:cNvSpPr>
          <p:nvPr>
            <p:ph type="sldNum" sz="quarter" idx="10"/>
          </p:nvPr>
        </p:nvSpPr>
        <p:spPr/>
        <p:txBody>
          <a:bodyPr/>
          <a:lstStyle/>
          <a:p>
            <a:fld id="{8DDDA19E-9604-42AD-99CC-48A7B68242EB}" type="slidenum">
              <a:rPr lang="en-CA" smtClean="0"/>
              <a:t>2</a:t>
            </a:fld>
            <a:endParaRPr lang="en-CA" dirty="0"/>
          </a:p>
        </p:txBody>
      </p:sp>
    </p:spTree>
    <p:extLst>
      <p:ext uri="{BB962C8B-B14F-4D97-AF65-F5344CB8AC3E}">
        <p14:creationId xmlns:p14="http://schemas.microsoft.com/office/powerpoint/2010/main" val="4214188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57D718A9-24AF-4B75-82DF-85E339A6AA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2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5424A"/>
                </a:solidFill>
                <a:effectLst/>
                <a:latin typeface="Open Sans" panose="020B0606030504020204" pitchFamily="34" charset="0"/>
              </a:rPr>
              <a:t>A strong fourth quarter performance drove total new annualized premium to increase 4% in 2024 to $16.2 billion, according to LIMRA’s preliminary life insurance sales survey results. This is the fourth consecutive year of record-high premium. In 2024, policy count was level with 2023 results.</a:t>
            </a:r>
          </a:p>
          <a:p>
            <a:pPr algn="l"/>
            <a:endParaRPr lang="en-US" b="0" i="0" dirty="0">
              <a:solidFill>
                <a:srgbClr val="35424A"/>
              </a:solidFill>
              <a:effectLst/>
              <a:latin typeface="Open Sans" panose="020B0606030504020204" pitchFamily="34" charset="0"/>
            </a:endParaRPr>
          </a:p>
          <a:p>
            <a:pPr algn="l"/>
            <a:r>
              <a:rPr lang="en-US" b="0" i="0" dirty="0">
                <a:solidFill>
                  <a:srgbClr val="35424A"/>
                </a:solidFill>
                <a:effectLst/>
                <a:latin typeface="Open Sans" panose="020B0606030504020204" pitchFamily="34" charset="0"/>
              </a:rPr>
              <a:t>In the fourth quarter, total new premium jumped 14% year over year to $4.6 billion. The number of policies sold rose 2%, compared with fourth quarter 2023 results.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ED4EE-C9DA-462C-B712-3D4638B353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928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5424A"/>
                </a:solidFill>
                <a:effectLst/>
                <a:latin typeface="Open Sans" panose="020B0606030504020204" pitchFamily="34" charset="0"/>
              </a:rPr>
              <a:t>A strong fourth quarter performance drove total new annualized premium to increase 4% in 2024 to $16.2 billion, according to LIMRA’s preliminary life insurance sales survey results. This is the fourth consecutive year of record-high premium. In 2024, policy count was level with 2023 results.</a:t>
            </a:r>
          </a:p>
          <a:p>
            <a:pPr algn="l"/>
            <a:endParaRPr lang="en-US" b="0" i="0" dirty="0">
              <a:solidFill>
                <a:srgbClr val="35424A"/>
              </a:solidFill>
              <a:effectLst/>
              <a:latin typeface="Open Sans" panose="020B0606030504020204" pitchFamily="34" charset="0"/>
            </a:endParaRPr>
          </a:p>
          <a:p>
            <a:pPr algn="l"/>
            <a:r>
              <a:rPr lang="en-US" b="0" i="0" dirty="0">
                <a:solidFill>
                  <a:srgbClr val="35424A"/>
                </a:solidFill>
                <a:effectLst/>
                <a:latin typeface="Open Sans" panose="020B0606030504020204" pitchFamily="34" charset="0"/>
              </a:rPr>
              <a:t>In the fourth quarter, total new premium jumped 14% year over year to $4.6 billion. The number of policies sold rose 2%, compared with fourth quarter 2023 results.</a:t>
            </a:r>
          </a:p>
        </p:txBody>
      </p:sp>
      <p:sp>
        <p:nvSpPr>
          <p:cNvPr id="4" name="Slide Number Placeholder 3"/>
          <p:cNvSpPr>
            <a:spLocks noGrp="1"/>
          </p:cNvSpPr>
          <p:nvPr>
            <p:ph type="sldNum" sz="quarter" idx="10"/>
          </p:nvPr>
        </p:nvSpPr>
        <p:spPr/>
        <p:txBody>
          <a:bodyPr/>
          <a:lstStyle/>
          <a:p>
            <a:fld id="{48AED4EE-C9DA-462C-B712-3D4638B353E0}" type="slidenum">
              <a:rPr lang="en-US" smtClean="0"/>
              <a:t>6</a:t>
            </a:fld>
            <a:endParaRPr lang="en-US" dirty="0"/>
          </a:p>
        </p:txBody>
      </p:sp>
    </p:spTree>
    <p:extLst>
      <p:ext uri="{BB962C8B-B14F-4D97-AF65-F5344CB8AC3E}">
        <p14:creationId xmlns:p14="http://schemas.microsoft.com/office/powerpoint/2010/main" val="1008401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7</a:t>
            </a:fld>
            <a:endParaRPr lang="en-US" dirty="0"/>
          </a:p>
        </p:txBody>
      </p:sp>
    </p:spTree>
    <p:extLst>
      <p:ext uri="{BB962C8B-B14F-4D97-AF65-F5344CB8AC3E}">
        <p14:creationId xmlns:p14="http://schemas.microsoft.com/office/powerpoint/2010/main" val="30717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CA" sz="1800" dirty="0"/>
          </a:p>
        </p:txBody>
      </p:sp>
      <p:sp>
        <p:nvSpPr>
          <p:cNvPr id="4" name="Slide Number Placeholder 3"/>
          <p:cNvSpPr>
            <a:spLocks noGrp="1"/>
          </p:cNvSpPr>
          <p:nvPr>
            <p:ph type="sldNum" sz="quarter" idx="10"/>
          </p:nvPr>
        </p:nvSpPr>
        <p:spPr/>
        <p:txBody>
          <a:bodyPr/>
          <a:lstStyle/>
          <a:p>
            <a:fld id="{8DDDA19E-9604-42AD-99CC-48A7B68242EB}" type="slidenum">
              <a:rPr lang="en-CA" smtClean="0"/>
              <a:t>8</a:t>
            </a:fld>
            <a:endParaRPr lang="en-CA" dirty="0"/>
          </a:p>
        </p:txBody>
      </p:sp>
    </p:spTree>
    <p:extLst>
      <p:ext uri="{BB962C8B-B14F-4D97-AF65-F5344CB8AC3E}">
        <p14:creationId xmlns:p14="http://schemas.microsoft.com/office/powerpoint/2010/main" val="34495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5424A"/>
                </a:solidFill>
                <a:effectLst/>
                <a:latin typeface="Open Sans" panose="020B0606030504020204" pitchFamily="34" charset="0"/>
              </a:rPr>
              <a:t>Indexed universal life (IUL) new premium jumped 10% to $1.1 billion in the fourth quarter. New product designs and broader distribution have propelled sales this quarter. Policy count grew 9% in the fourth quarter. IUL new premium totaled $3.8 billion in 2024, up 4% from prior year. Policy count grew 11% year over year.  </a:t>
            </a:r>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9</a:t>
            </a:fld>
            <a:endParaRPr lang="en-US" dirty="0"/>
          </a:p>
        </p:txBody>
      </p:sp>
    </p:spTree>
    <p:extLst>
      <p:ext uri="{BB962C8B-B14F-4D97-AF65-F5344CB8AC3E}">
        <p14:creationId xmlns:p14="http://schemas.microsoft.com/office/powerpoint/2010/main" val="500530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800" b="0" i="0" dirty="0">
                <a:solidFill>
                  <a:srgbClr val="35424A"/>
                </a:solidFill>
                <a:effectLst/>
                <a:latin typeface="Open Sans" panose="020B0606030504020204" pitchFamily="34" charset="0"/>
              </a:rPr>
              <a:t>Fixed universal life (fixed UL) new premium fell 1% in the fourth quarter to $274 million. Policy count dropped 17% from fourth quarter 2023 results. For the year, fixed UL new premium was $1.1 billion, 7% higher than prior year’s results. Policy count fell 8%.</a:t>
            </a:r>
          </a:p>
          <a:p>
            <a:pPr algn="l"/>
            <a:endParaRPr lang="en-US" sz="2800" b="0" i="0" dirty="0">
              <a:solidFill>
                <a:srgbClr val="35424A"/>
              </a:solidFill>
              <a:effectLst/>
              <a:latin typeface="Open Sans" panose="020B0606030504020204" pitchFamily="34" charset="0"/>
            </a:endParaRPr>
          </a:p>
          <a:p>
            <a:pPr algn="l"/>
            <a:r>
              <a:rPr lang="en-US" sz="2800" b="0" i="0" dirty="0">
                <a:solidFill>
                  <a:srgbClr val="35424A"/>
                </a:solidFill>
                <a:effectLst/>
                <a:latin typeface="Open Sans" panose="020B0606030504020204" pitchFamily="34" charset="0"/>
              </a:rPr>
              <a:t>“After five consecutive quarters of growth, fixed UL premium dipped slightly in the fourth quarter, compared with fourth quarter 2023, as some carriers shifted their focus towards accumulation products such as variable UL and indexed UL,” said Terry. “Despite anticipated additional rate cuts, LIMRA expects fixed UL sales growth to remain positive in the first half of 2025.”</a:t>
            </a:r>
          </a:p>
        </p:txBody>
      </p:sp>
      <p:sp>
        <p:nvSpPr>
          <p:cNvPr id="4" name="Slide Number Placeholder 3"/>
          <p:cNvSpPr>
            <a:spLocks noGrp="1"/>
          </p:cNvSpPr>
          <p:nvPr>
            <p:ph type="sldNum" sz="quarter" idx="10"/>
          </p:nvPr>
        </p:nvSpPr>
        <p:spPr/>
        <p:txBody>
          <a:bodyPr/>
          <a:lstStyle/>
          <a:p>
            <a:fld id="{48AED4EE-C9DA-462C-B712-3D4638B353E0}" type="slidenum">
              <a:rPr lang="en-US" smtClean="0"/>
              <a:t>10</a:t>
            </a:fld>
            <a:endParaRPr lang="en-US" dirty="0"/>
          </a:p>
        </p:txBody>
      </p:sp>
    </p:spTree>
    <p:extLst>
      <p:ext uri="{BB962C8B-B14F-4D97-AF65-F5344CB8AC3E}">
        <p14:creationId xmlns:p14="http://schemas.microsoft.com/office/powerpoint/2010/main" val="4050343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24" y="-571500"/>
            <a:ext cx="12195955" cy="6812280"/>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2545602925"/>
      </p:ext>
    </p:extLst>
  </p:cSld>
  <p:clrMapOvr>
    <a:masterClrMapping/>
  </p:clrMapOvr>
  <p:extLst>
    <p:ext uri="{DCECCB84-F9BA-43D5-87BE-67443E8EF086}">
      <p15:sldGuideLst xmlns:p15="http://schemas.microsoft.com/office/powerpoint/2012/main">
        <p15:guide id="1" orient="horz" pos="40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9" y="1368425"/>
            <a:ext cx="5993476" cy="3995284"/>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905830"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167532" y="2039454"/>
              <a:ext cx="4133546" cy="3046988"/>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151334358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Rectangle 16"/>
          <p:cNvSpPr/>
          <p:nvPr userDrawn="1"/>
        </p:nvSpPr>
        <p:spPr>
          <a:xfrm>
            <a:off x="7498100" y="419674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5215670"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20" name="Rectangle 19"/>
          <p:cNvSpPr/>
          <p:nvPr userDrawn="1"/>
        </p:nvSpPr>
        <p:spPr>
          <a:xfrm>
            <a:off x="2938197" y="4194952"/>
            <a:ext cx="175436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userDrawn="1"/>
        </p:nvSpPr>
        <p:spPr>
          <a:xfrm>
            <a:off x="2646990" y="4366421"/>
            <a:ext cx="2308354" cy="400110"/>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Insurance</a:t>
            </a:r>
          </a:p>
        </p:txBody>
      </p:sp>
      <p:sp>
        <p:nvSpPr>
          <p:cNvPr id="22" name="TextBox 21"/>
          <p:cNvSpPr txBox="1"/>
          <p:nvPr userDrawn="1"/>
        </p:nvSpPr>
        <p:spPr>
          <a:xfrm>
            <a:off x="5236297" y="4229858"/>
            <a:ext cx="1713106"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Retirement Income</a:t>
            </a:r>
          </a:p>
        </p:txBody>
      </p:sp>
      <p:sp>
        <p:nvSpPr>
          <p:cNvPr id="23" name="TextBox 22"/>
          <p:cNvSpPr txBox="1"/>
          <p:nvPr userDrawn="1"/>
        </p:nvSpPr>
        <p:spPr>
          <a:xfrm>
            <a:off x="7515854" y="4220054"/>
            <a:ext cx="1704346" cy="707886"/>
          </a:xfrm>
          <a:prstGeom prst="rect">
            <a:avLst/>
          </a:prstGeom>
          <a:noFill/>
        </p:spPr>
        <p:txBody>
          <a:bodyPr wrap="square" rtlCol="0">
            <a:spAutoFit/>
          </a:bodyPr>
          <a:lstStyle/>
          <a:p>
            <a:pPr algn="ctr"/>
            <a:r>
              <a:rPr lang="en-US" sz="2000" b="1" dirty="0">
                <a:solidFill>
                  <a:srgbClr val="005F9F"/>
                </a:solidFill>
                <a:latin typeface="Arial" panose="020B0604020202020204" pitchFamily="34" charset="0"/>
                <a:cs typeface="Arial" panose="020B0604020202020204" pitchFamily="34" charset="0"/>
              </a:rPr>
              <a:t>Workplace</a:t>
            </a:r>
            <a:r>
              <a:rPr lang="en-US" sz="2000" b="1" baseline="0" dirty="0">
                <a:solidFill>
                  <a:srgbClr val="005F9F"/>
                </a:solidFill>
                <a:latin typeface="Arial" panose="020B0604020202020204" pitchFamily="34" charset="0"/>
                <a:cs typeface="Arial" panose="020B0604020202020204" pitchFamily="34" charset="0"/>
              </a:rPr>
              <a:t> </a:t>
            </a:r>
            <a:r>
              <a:rPr lang="en-US" sz="2000" b="1" dirty="0">
                <a:solidFill>
                  <a:srgbClr val="005F9F"/>
                </a:solidFill>
                <a:latin typeface="Arial" panose="020B0604020202020204" pitchFamily="34" charset="0"/>
                <a:cs typeface="Arial" panose="020B0604020202020204" pitchFamily="34" charset="0"/>
              </a:rPr>
              <a:t>Solutions</a:t>
            </a:r>
          </a:p>
        </p:txBody>
      </p:sp>
      <p:cxnSp>
        <p:nvCxnSpPr>
          <p:cNvPr id="24" name="Straight Connector 23"/>
          <p:cNvCxnSpPr/>
          <p:nvPr userDrawn="1"/>
        </p:nvCxnSpPr>
        <p:spPr>
          <a:xfrm>
            <a:off x="2938197" y="3819365"/>
            <a:ext cx="6314263"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sp>
        <p:nvSpPr>
          <p:cNvPr id="2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6650" y="2172095"/>
            <a:ext cx="4838700" cy="1429476"/>
          </a:xfrm>
          <a:prstGeom prst="rect">
            <a:avLst/>
          </a:prstGeom>
        </p:spPr>
      </p:pic>
      <p:sp>
        <p:nvSpPr>
          <p:cNvPr id="28" name="Rectangle 27"/>
          <p:cNvSpPr/>
          <p:nvPr userDrawn="1"/>
        </p:nvSpPr>
        <p:spPr>
          <a:xfrm>
            <a:off x="9867901" y="5778395"/>
            <a:ext cx="2247899" cy="95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Tree>
    <p:extLst>
      <p:ext uri="{BB962C8B-B14F-4D97-AF65-F5344CB8AC3E}">
        <p14:creationId xmlns:p14="http://schemas.microsoft.com/office/powerpoint/2010/main" val="121148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5" name="Group 4"/>
          <p:cNvGrpSpPr/>
          <p:nvPr userDrawn="1"/>
        </p:nvGrpSpPr>
        <p:grpSpPr>
          <a:xfrm>
            <a:off x="1051820" y="1368425"/>
            <a:ext cx="4443873" cy="3689131"/>
            <a:chOff x="935277" y="1565306"/>
            <a:chExt cx="4443873" cy="3689131"/>
          </a:xfrm>
          <a:solidFill>
            <a:schemeClr val="bg1">
              <a:lumMod val="95000"/>
            </a:schemeClr>
          </a:solidFill>
        </p:grpSpPr>
        <p:sp>
          <p:nvSpPr>
            <p:cNvPr id="6" name="Rectangle 5"/>
            <p:cNvSpPr/>
            <p:nvPr userDrawn="1"/>
          </p:nvSpPr>
          <p:spPr>
            <a:xfrm>
              <a:off x="935277"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1063744" y="1773082"/>
              <a:ext cx="4133546" cy="3234219"/>
            </a:xfrm>
            <a:prstGeom prst="rect">
              <a:avLst/>
            </a:prstGeom>
            <a:grp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pic>
        <p:nvPicPr>
          <p:cNvPr id="9"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520517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Section_w/Top_Picture">
    <p:spTree>
      <p:nvGrpSpPr>
        <p:cNvPr id="1" name=""/>
        <p:cNvGrpSpPr/>
        <p:nvPr/>
      </p:nvGrpSpPr>
      <p:grpSpPr>
        <a:xfrm>
          <a:off x="0" y="0"/>
          <a:ext cx="0" cy="0"/>
          <a:chOff x="0" y="0"/>
          <a:chExt cx="0" cy="0"/>
        </a:xfrm>
      </p:grpSpPr>
      <p:sp>
        <p:nvSpPr>
          <p:cNvPr id="14" name="Rectangle 13"/>
          <p:cNvSpPr/>
          <p:nvPr userDrawn="1"/>
        </p:nvSpPr>
        <p:spPr>
          <a:xfrm>
            <a:off x="0" y="3984183"/>
            <a:ext cx="12192000" cy="1666992"/>
          </a:xfrm>
          <a:prstGeom prst="rect">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2400" dirty="0"/>
          </a:p>
        </p:txBody>
      </p:sp>
      <p:sp>
        <p:nvSpPr>
          <p:cNvPr id="15" name="Right Triangle 14"/>
          <p:cNvSpPr/>
          <p:nvPr userDrawn="1"/>
        </p:nvSpPr>
        <p:spPr>
          <a:xfrm rot="13500000">
            <a:off x="-589369" y="4228306"/>
            <a:ext cx="1178740" cy="117874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12" name="Rectangle 2"/>
          <p:cNvSpPr>
            <a:spLocks noGrp="1" noChangeArrowheads="1"/>
          </p:cNvSpPr>
          <p:nvPr>
            <p:ph type="ctrTitle" hasCustomPrompt="1"/>
          </p:nvPr>
        </p:nvSpPr>
        <p:spPr>
          <a:xfrm>
            <a:off x="1105621" y="3984183"/>
            <a:ext cx="10676435" cy="1666991"/>
          </a:xfrm>
          <a:prstGeom prst="rect">
            <a:avLst/>
          </a:prstGeom>
          <a:effectLst/>
        </p:spPr>
        <p:txBody>
          <a:bodyPr lIns="0" rIns="0" bIns="0" anchor="ctr"/>
          <a:lstStyle>
            <a:lvl1pPr algn="r">
              <a:lnSpc>
                <a:spcPct val="90000"/>
              </a:lnSpc>
              <a:defRPr sz="4533" b="1">
                <a:solidFill>
                  <a:srgbClr val="FFFFFF"/>
                </a:solidFill>
                <a:latin typeface="Arial"/>
                <a:cs typeface="Arial"/>
              </a:defRPr>
            </a:lvl1pPr>
          </a:lstStyle>
          <a:p>
            <a:r>
              <a:rPr lang="en-US" dirty="0"/>
              <a:t>Click to Edit Heading</a:t>
            </a:r>
          </a:p>
        </p:txBody>
      </p:sp>
      <p:sp>
        <p:nvSpPr>
          <p:cNvPr id="3" name="Picture Placeholder 2"/>
          <p:cNvSpPr>
            <a:spLocks noGrp="1"/>
          </p:cNvSpPr>
          <p:nvPr>
            <p:ph type="pic" sz="quarter" idx="10" hasCustomPrompt="1"/>
          </p:nvPr>
        </p:nvSpPr>
        <p:spPr>
          <a:xfrm>
            <a:off x="0" y="1"/>
            <a:ext cx="12192000" cy="3983567"/>
          </a:xfrm>
          <a:solidFill>
            <a:schemeClr val="bg1">
              <a:lumMod val="85000"/>
              <a:alpha val="80000"/>
            </a:schemeClr>
          </a:solidFill>
        </p:spPr>
        <p:txBody>
          <a:bodyPr anchor="ctr"/>
          <a:lstStyle>
            <a:lvl1pPr algn="ctr">
              <a:defRPr/>
            </a:lvl1pPr>
          </a:lstStyle>
          <a:p>
            <a:r>
              <a:rPr lang="en-US" dirty="0"/>
              <a:t>Click Icon to add Image</a:t>
            </a:r>
          </a:p>
          <a:p>
            <a:endParaRPr lang="en-US" dirty="0"/>
          </a:p>
          <a:p>
            <a:endParaRPr lang="en-US" dirty="0"/>
          </a:p>
        </p:txBody>
      </p:sp>
      <p:sp>
        <p:nvSpPr>
          <p:cNvPr id="19" name="Rectangle 6"/>
          <p:cNvSpPr txBox="1">
            <a:spLocks noChangeArrowheads="1"/>
          </p:cNvSpPr>
          <p:nvPr userDrawn="1"/>
        </p:nvSpPr>
        <p:spPr bwMode="auto">
          <a:xfrm>
            <a:off x="471050" y="6231471"/>
            <a:ext cx="395111" cy="33302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fontAlgn="base">
              <a:spcBef>
                <a:spcPct val="0"/>
              </a:spcBef>
              <a:spcAft>
                <a:spcPct val="0"/>
              </a:spcAft>
              <a:defRPr sz="800" b="0" kern="1200">
                <a:solidFill>
                  <a:srgbClr val="004C97"/>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fld id="{8162B50B-EB50-498A-B2EC-0A933EEFC76B}" type="slidenum">
              <a:rPr lang="en-US" sz="1067" smtClean="0"/>
              <a:pPr algn="l"/>
              <a:t>‹#›</a:t>
            </a:fld>
            <a:r>
              <a:rPr lang="en-US" sz="1067" dirty="0"/>
              <a:t> </a:t>
            </a:r>
          </a:p>
        </p:txBody>
      </p:sp>
      <p:pic>
        <p:nvPicPr>
          <p:cNvPr id="8" name="Picture 2" descr="C:\Users\mhilla\Desktop\08LIM5-logo-2col.jpg"/>
          <p:cNvPicPr>
            <a:picLocks noChangeAspect="1" noChangeArrowheads="1"/>
          </p:cNvPicPr>
          <p:nvPr userDrawn="1"/>
        </p:nvPicPr>
        <p:blipFill>
          <a:blip r:embed="rId2" cstate="print"/>
          <a:srcRect/>
          <a:stretch>
            <a:fillRect/>
          </a:stretch>
        </p:blipFill>
        <p:spPr bwMode="auto">
          <a:xfrm>
            <a:off x="10622843" y="6178089"/>
            <a:ext cx="1159212" cy="386404"/>
          </a:xfrm>
          <a:prstGeom prst="rect">
            <a:avLst/>
          </a:prstGeom>
          <a:noFill/>
        </p:spPr>
      </p:pic>
    </p:spTree>
    <p:extLst>
      <p:ext uri="{BB962C8B-B14F-4D97-AF65-F5344CB8AC3E}">
        <p14:creationId xmlns:p14="http://schemas.microsoft.com/office/powerpoint/2010/main" val="568401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terior Slide blank">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120"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10" name="Title Placeholder 37"/>
          <p:cNvSpPr>
            <a:spLocks noGrp="1"/>
          </p:cNvSpPr>
          <p:nvPr>
            <p:ph type="title" hasCustomPrompt="1"/>
          </p:nvPr>
        </p:nvSpPr>
        <p:spPr>
          <a:xfrm>
            <a:off x="0" y="132049"/>
            <a:ext cx="12192000" cy="635000"/>
          </a:xfrm>
          <a:prstGeom prst="rect">
            <a:avLst/>
          </a:prstGeom>
          <a:noFill/>
        </p:spPr>
        <p:txBody>
          <a:bodyPr vert="horz" wrap="none" lIns="365760" tIns="0" rIns="365760" bIns="0" rtlCol="0" anchor="ctr" anchorCtr="0">
            <a:noAutofit/>
          </a:bodyPr>
          <a:lstStyle>
            <a:lvl1pPr algn="l">
              <a:defRPr sz="3200" b="0">
                <a:solidFill>
                  <a:schemeClr val="bg1"/>
                </a:solidFill>
              </a:defRPr>
            </a:lvl1pPr>
          </a:lstStyle>
          <a:p>
            <a:r>
              <a:rPr lang="en-US" dirty="0"/>
              <a:t>Click to edit slide heading</a:t>
            </a:r>
          </a:p>
        </p:txBody>
      </p:sp>
    </p:spTree>
    <p:extLst>
      <p:ext uri="{BB962C8B-B14F-4D97-AF65-F5344CB8AC3E}">
        <p14:creationId xmlns:p14="http://schemas.microsoft.com/office/powerpoint/2010/main" val="3884986134"/>
      </p:ext>
    </p:extLst>
  </p:cSld>
  <p:clrMapOvr>
    <a:masterClrMapping/>
  </p:clrMapOvr>
  <p:extLst>
    <p:ext uri="{DCECCB84-F9BA-43D5-87BE-67443E8EF086}">
      <p15:sldGuideLst xmlns:p15="http://schemas.microsoft.com/office/powerpoint/2012/main">
        <p15:guide id="1" orient="horz" pos="10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5"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709348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70"/>
              </a:solidFill>
              <a:effectLst/>
              <a:uLnTx/>
              <a:uFillTx/>
              <a:latin typeface="Arial" panose="020B0604020202020204"/>
              <a:ea typeface="+mn-ea"/>
              <a:cs typeface="+mn-cs"/>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06880293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698" y="786687"/>
            <a:ext cx="6089904" cy="6089904"/>
          </a:xfrm>
          <a:prstGeom prst="rect">
            <a:avLst/>
          </a:prstGeom>
        </p:spPr>
        <p:txBody>
          <a:bodyPr anchor="ctr"/>
          <a:lstStyle>
            <a:lvl1pPr algn="ctr">
              <a:defRPr/>
            </a:lvl1pPr>
          </a:lstStyle>
          <a:p>
            <a:r>
              <a:rPr lang="en-US" dirty="0"/>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361473779"/>
      </p:ext>
    </p:extLst>
  </p:cSld>
  <p:clrMapOvr>
    <a:masterClrMapping/>
  </p:clrMapOvr>
  <p:extLst>
    <p:ext uri="{DCECCB84-F9BA-43D5-87BE-67443E8EF086}">
      <p15:sldGuideLst xmlns:p15="http://schemas.microsoft.com/office/powerpoint/2012/main">
        <p15:guide id="1" pos="3840" userDrawn="1">
          <p15:clr>
            <a:srgbClr val="FBAE40"/>
          </p15:clr>
        </p15:guide>
        <p15:guide id="3" orient="horz" pos="2160" userDrawn="1">
          <p15:clr>
            <a:srgbClr val="FBAE40"/>
          </p15:clr>
        </p15:guide>
        <p15:guide id="4" orient="horz" pos="408" userDrawn="1">
          <p15:clr>
            <a:srgbClr val="FBAE40"/>
          </p15:clr>
        </p15:guide>
        <p15:guide id="5" orient="horz" pos="7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128"/>
            <a:ext cx="12175816" cy="6737685"/>
          </a:xfrm>
          <a:prstGeom prst="rect">
            <a:avLst/>
          </a:prstGeom>
        </p:spPr>
      </p:pic>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1" name="Rectangle 10"/>
          <p:cNvSpPr/>
          <p:nvPr userDrawn="1"/>
        </p:nvSpPr>
        <p:spPr>
          <a:xfrm>
            <a:off x="2997573" y="1297096"/>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userDrawn="1"/>
        </p:nvSpPr>
        <p:spPr>
          <a:xfrm>
            <a:off x="2996617" y="1593705"/>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13" name="Rectangle 12"/>
          <p:cNvSpPr/>
          <p:nvPr userDrawn="1"/>
        </p:nvSpPr>
        <p:spPr>
          <a:xfrm>
            <a:off x="3276013" y="2270169"/>
            <a:ext cx="2277761" cy="1477328"/>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dirty="0"/>
          </a:p>
        </p:txBody>
      </p:sp>
      <p:sp>
        <p:nvSpPr>
          <p:cNvPr id="14" name="Rectangle 13"/>
          <p:cNvSpPr/>
          <p:nvPr userDrawn="1"/>
        </p:nvSpPr>
        <p:spPr>
          <a:xfrm>
            <a:off x="6260319" y="1297096"/>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nvSpPr>
        <p:spPr>
          <a:xfrm>
            <a:off x="6301887" y="1603824"/>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16" name="Rectangle 15"/>
          <p:cNvSpPr/>
          <p:nvPr userDrawn="1"/>
        </p:nvSpPr>
        <p:spPr>
          <a:xfrm>
            <a:off x="6464254" y="2270169"/>
            <a:ext cx="2426770"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dirty="0"/>
          </a:p>
        </p:txBody>
      </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362216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dirty="0"/>
              <a:t>Click icon to add chart</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964794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dirty="0"/>
              <a:t>Click icon to add picture</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9"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7283485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023661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96070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27" name="Text Placeholder 9"/>
          <p:cNvSpPr>
            <a:spLocks noGrp="1"/>
          </p:cNvSpPr>
          <p:nvPr>
            <p:ph type="body" sz="quarter" idx="19"/>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837111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11" name="Rectangle 10"/>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12" name="Rectangle 11"/>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Tree>
    <p:extLst>
      <p:ext uri="{BB962C8B-B14F-4D97-AF65-F5344CB8AC3E}">
        <p14:creationId xmlns:p14="http://schemas.microsoft.com/office/powerpoint/2010/main" val="290595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media/image11.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95" r:id="rId3"/>
    <p:sldLayoutId id="2147483694" r:id="rId4"/>
    <p:sldLayoutId id="2147483669" r:id="rId5"/>
    <p:sldLayoutId id="2147483693" r:id="rId6"/>
    <p:sldLayoutId id="2147483692" r:id="rId7"/>
    <p:sldLayoutId id="2147483689" r:id="rId8"/>
    <p:sldLayoutId id="2147483701" r:id="rId9"/>
    <p:sldLayoutId id="2147483691" r:id="rId10"/>
    <p:sldLayoutId id="2147483697" r:id="rId11"/>
    <p:sldLayoutId id="2147483698" r:id="rId12"/>
    <p:sldLayoutId id="2147483700" r:id="rId13"/>
    <p:sldLayoutId id="2147483706" r:id="rId14"/>
  </p:sldLayoutIdLst>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79459" y="5980289"/>
            <a:ext cx="2163305" cy="623297"/>
          </a:xfrm>
          <a:prstGeom prst="rect">
            <a:avLst/>
          </a:prstGeom>
        </p:spPr>
      </p:pic>
      <p:pic>
        <p:nvPicPr>
          <p:cNvPr id="2" name="Picture 1">
            <a:extLst>
              <a:ext uri="{FF2B5EF4-FFF2-40B4-BE49-F238E27FC236}">
                <a16:creationId xmlns:a16="http://schemas.microsoft.com/office/drawing/2014/main" id="{A3DDD070-05A3-2161-026F-3CED281F8740}"/>
              </a:ext>
            </a:extLst>
          </p:cNvPr>
          <p:cNvPicPr>
            <a:picLocks noChangeAspect="1"/>
          </p:cNvPicPr>
          <p:nvPr userDrawn="1"/>
        </p:nvPicPr>
        <p:blipFill rotWithShape="1">
          <a:blip r:embed="rId4"/>
          <a:srcRect l="139" t="33415" r="-139" b="53881"/>
          <a:stretch/>
        </p:blipFill>
        <p:spPr>
          <a:xfrm>
            <a:off x="-8467" y="8467"/>
            <a:ext cx="12208933" cy="872415"/>
          </a:xfrm>
          <a:prstGeom prst="rect">
            <a:avLst/>
          </a:prstGeom>
        </p:spPr>
      </p:pic>
    </p:spTree>
    <p:extLst>
      <p:ext uri="{BB962C8B-B14F-4D97-AF65-F5344CB8AC3E}">
        <p14:creationId xmlns:p14="http://schemas.microsoft.com/office/powerpoint/2010/main" val="2710690509"/>
      </p:ext>
    </p:extLst>
  </p:cSld>
  <p:clrMap bg1="lt1" tx1="dk1" bg2="lt2" tx2="dk2" accent1="accent1" accent2="accent2" accent3="accent3" accent4="accent4" accent5="accent5" accent6="accent6" hlink="hlink" folHlink="folHlink"/>
  <p:sldLayoutIdLst>
    <p:sldLayoutId id="2147483708" r:id="rId1"/>
  </p:sldLayoutIdLst>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60" algn="l" rtl="0" eaLnBrk="1" fontAlgn="base" hangingPunct="1">
        <a:spcBef>
          <a:spcPct val="0"/>
        </a:spcBef>
        <a:spcAft>
          <a:spcPct val="0"/>
        </a:spcAft>
        <a:defRPr sz="3780" b="1">
          <a:solidFill>
            <a:schemeClr val="bg1"/>
          </a:solidFill>
          <a:latin typeface="Times New Roman" pitchFamily="18" charset="0"/>
        </a:defRPr>
      </a:lvl6pPr>
      <a:lvl7pPr marL="960120" algn="l" rtl="0" eaLnBrk="1" fontAlgn="base" hangingPunct="1">
        <a:spcBef>
          <a:spcPct val="0"/>
        </a:spcBef>
        <a:spcAft>
          <a:spcPct val="0"/>
        </a:spcAft>
        <a:defRPr sz="3780" b="1">
          <a:solidFill>
            <a:schemeClr val="bg1"/>
          </a:solidFill>
          <a:latin typeface="Times New Roman" pitchFamily="18" charset="0"/>
        </a:defRPr>
      </a:lvl7pPr>
      <a:lvl8pPr marL="1440180" algn="l" rtl="0" eaLnBrk="1" fontAlgn="base" hangingPunct="1">
        <a:spcBef>
          <a:spcPct val="0"/>
        </a:spcBef>
        <a:spcAft>
          <a:spcPct val="0"/>
        </a:spcAft>
        <a:defRPr sz="3780" b="1">
          <a:solidFill>
            <a:schemeClr val="bg1"/>
          </a:solidFill>
          <a:latin typeface="Times New Roman" pitchFamily="18" charset="0"/>
        </a:defRPr>
      </a:lvl8pPr>
      <a:lvl9pPr marL="1920240"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97"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27"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90"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87"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936"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998"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7056"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7116" indent="-240030"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120" rtl="0" eaLnBrk="1" latinLnBrk="0" hangingPunct="1">
        <a:defRPr sz="1891" kern="1200">
          <a:solidFill>
            <a:schemeClr val="tx1"/>
          </a:solidFill>
          <a:latin typeface="+mn-lt"/>
          <a:ea typeface="+mn-ea"/>
          <a:cs typeface="+mn-cs"/>
        </a:defRPr>
      </a:lvl1pPr>
      <a:lvl2pPr marL="480060" algn="l" defTabSz="960120" rtl="0" eaLnBrk="1" latinLnBrk="0" hangingPunct="1">
        <a:defRPr sz="1891" kern="1200">
          <a:solidFill>
            <a:schemeClr val="tx1"/>
          </a:solidFill>
          <a:latin typeface="+mn-lt"/>
          <a:ea typeface="+mn-ea"/>
          <a:cs typeface="+mn-cs"/>
        </a:defRPr>
      </a:lvl2pPr>
      <a:lvl3pPr marL="960120" algn="l" defTabSz="960120" rtl="0" eaLnBrk="1" latinLnBrk="0" hangingPunct="1">
        <a:defRPr sz="1891" kern="1200">
          <a:solidFill>
            <a:schemeClr val="tx1"/>
          </a:solidFill>
          <a:latin typeface="+mn-lt"/>
          <a:ea typeface="+mn-ea"/>
          <a:cs typeface="+mn-cs"/>
        </a:defRPr>
      </a:lvl3pPr>
      <a:lvl4pPr marL="1440180" algn="l" defTabSz="960120" rtl="0" eaLnBrk="1" latinLnBrk="0" hangingPunct="1">
        <a:defRPr sz="1891" kern="1200">
          <a:solidFill>
            <a:schemeClr val="tx1"/>
          </a:solidFill>
          <a:latin typeface="+mn-lt"/>
          <a:ea typeface="+mn-ea"/>
          <a:cs typeface="+mn-cs"/>
        </a:defRPr>
      </a:lvl4pPr>
      <a:lvl5pPr marL="1920240" algn="l" defTabSz="960120" rtl="0" eaLnBrk="1" latinLnBrk="0" hangingPunct="1">
        <a:defRPr sz="1891" kern="1200">
          <a:solidFill>
            <a:schemeClr val="tx1"/>
          </a:solidFill>
          <a:latin typeface="+mn-lt"/>
          <a:ea typeface="+mn-ea"/>
          <a:cs typeface="+mn-cs"/>
        </a:defRPr>
      </a:lvl5pPr>
      <a:lvl6pPr marL="2400300" algn="l" defTabSz="960120" rtl="0" eaLnBrk="1" latinLnBrk="0" hangingPunct="1">
        <a:defRPr sz="1891" kern="1200">
          <a:solidFill>
            <a:schemeClr val="tx1"/>
          </a:solidFill>
          <a:latin typeface="+mn-lt"/>
          <a:ea typeface="+mn-ea"/>
          <a:cs typeface="+mn-cs"/>
        </a:defRPr>
      </a:lvl6pPr>
      <a:lvl7pPr marL="2880360" algn="l" defTabSz="960120" rtl="0" eaLnBrk="1" latinLnBrk="0" hangingPunct="1">
        <a:defRPr sz="1891" kern="1200">
          <a:solidFill>
            <a:schemeClr val="tx1"/>
          </a:solidFill>
          <a:latin typeface="+mn-lt"/>
          <a:ea typeface="+mn-ea"/>
          <a:cs typeface="+mn-cs"/>
        </a:defRPr>
      </a:lvl7pPr>
      <a:lvl8pPr marL="3360420" algn="l" defTabSz="960120" rtl="0" eaLnBrk="1" latinLnBrk="0" hangingPunct="1">
        <a:defRPr sz="1891" kern="1200">
          <a:solidFill>
            <a:schemeClr val="tx1"/>
          </a:solidFill>
          <a:latin typeface="+mn-lt"/>
          <a:ea typeface="+mn-ea"/>
          <a:cs typeface="+mn-cs"/>
        </a:defRPr>
      </a:lvl8pPr>
      <a:lvl9pPr marL="3840480" algn="l" defTabSz="960120"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p15:clr>
            <a:srgbClr val="F26B43"/>
          </p15:clr>
        </p15:guide>
        <p15:guide id="2" pos="5760">
          <p15:clr>
            <a:srgbClr val="F26B43"/>
          </p15:clr>
        </p15:guide>
        <p15:guide id="3" pos="252">
          <p15:clr>
            <a:srgbClr val="F26B43"/>
          </p15:clr>
        </p15:guide>
        <p15:guide id="4" pos="11124">
          <p15:clr>
            <a:srgbClr val="F26B43"/>
          </p15:clr>
        </p15:guide>
        <p15:guide id="5" orient="horz" pos="5832">
          <p15:clr>
            <a:srgbClr val="F26B43"/>
          </p15:clr>
        </p15:guide>
        <p15:guide id="6" pos="11520">
          <p15:clr>
            <a:srgbClr val="F26B43"/>
          </p15:clr>
        </p15:guide>
        <p15:guide id="7">
          <p15:clr>
            <a:srgbClr val="F26B43"/>
          </p15:clr>
        </p15:guide>
        <p15:guide id="8" orient="horz">
          <p15:clr>
            <a:srgbClr val="F26B43"/>
          </p15:clr>
        </p15:guide>
        <p15:guide id="9" orient="horz" pos="644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4233486022"/>
      </p:ext>
    </p:extLst>
  </p:cSld>
  <p:clrMap bg1="lt1" tx1="dk1" bg2="lt2" tx2="dk2" accent1="accent1" accent2="accent2" accent3="accent3" accent4="accent4" accent5="accent5" accent6="accent6" hlink="hlink" folHlink="folHlink"/>
  <p:sldLayoutIdLst>
    <p:sldLayoutId id="2147483687" r:id="rId1"/>
    <p:sldLayoutId id="2147483710" r:id="rId2"/>
  </p:sldLayoutIdLst>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68">
          <p15:clr>
            <a:srgbClr val="F26B43"/>
          </p15:clr>
        </p15:guide>
        <p15:guide id="4" pos="7416">
          <p15:clr>
            <a:srgbClr val="F26B43"/>
          </p15:clr>
        </p15:guide>
        <p15:guide id="5" orient="horz" pos="3888">
          <p15:clr>
            <a:srgbClr val="F26B43"/>
          </p15:clr>
        </p15:guide>
        <p15:guide id="6" pos="7680">
          <p15:clr>
            <a:srgbClr val="F26B43"/>
          </p15:clr>
        </p15:guide>
        <p15:guide id="7">
          <p15:clr>
            <a:srgbClr val="F26B43"/>
          </p15:clr>
        </p15:guide>
        <p15:guide id="8" orient="horz">
          <p15:clr>
            <a:srgbClr val="F26B43"/>
          </p15:clr>
        </p15:guide>
        <p15:guide id="9" orient="horz" pos="42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s://www.limra.com/en/newsroom/news-releases/2025/limra-u.s.-individual-life-insurance-premium-exceeds-$16-billion-in-2024-setting-new-sales-recor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8094" y="5321397"/>
            <a:ext cx="9713236" cy="815608"/>
          </a:xfrm>
        </p:spPr>
        <p:txBody>
          <a:bodyPr/>
          <a:lstStyle/>
          <a:p>
            <a:r>
              <a:rPr lang="en-US" sz="2500" dirty="0">
                <a:latin typeface="Aptos" panose="020B0004020202020204" pitchFamily="34" charset="0"/>
              </a:rPr>
              <a:t>U.S. Individual Life Insurance Premium Exceeds $16 Billion in 2024, Setting New Sales Record</a:t>
            </a:r>
          </a:p>
        </p:txBody>
      </p:sp>
      <p:sp>
        <p:nvSpPr>
          <p:cNvPr id="11" name="Text Placeholder 10"/>
          <p:cNvSpPr>
            <a:spLocks noGrp="1"/>
          </p:cNvSpPr>
          <p:nvPr>
            <p:ph type="body" sz="quarter" idx="11"/>
          </p:nvPr>
        </p:nvSpPr>
        <p:spPr>
          <a:xfrm>
            <a:off x="308094" y="6245862"/>
            <a:ext cx="5449824" cy="333375"/>
          </a:xfrm>
        </p:spPr>
        <p:txBody>
          <a:bodyPr/>
          <a:lstStyle/>
          <a:p>
            <a:r>
              <a:rPr lang="en-US" dirty="0">
                <a:latin typeface="Aptos" panose="020B0004020202020204" pitchFamily="34" charset="0"/>
              </a:rPr>
              <a:t>January 2025</a:t>
            </a:r>
          </a:p>
        </p:txBody>
      </p:sp>
    </p:spTree>
    <p:extLst>
      <p:ext uri="{BB962C8B-B14F-4D97-AF65-F5344CB8AC3E}">
        <p14:creationId xmlns:p14="http://schemas.microsoft.com/office/powerpoint/2010/main" val="321291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ptos" panose="020B0004020202020204" pitchFamily="34" charset="0"/>
              </a:rPr>
              <a:t>Fixed UL Premium Sales Fell 1% in 4Q 2024 From 2023</a:t>
            </a:r>
          </a:p>
        </p:txBody>
      </p:sp>
      <p:graphicFrame>
        <p:nvGraphicFramePr>
          <p:cNvPr id="7" name="Content Placeholder 8"/>
          <p:cNvGraphicFramePr>
            <a:graphicFrameLocks/>
          </p:cNvGraphicFramePr>
          <p:nvPr>
            <p:extLst>
              <p:ext uri="{D42A27DB-BD31-4B8C-83A1-F6EECF244321}">
                <p14:modId xmlns:p14="http://schemas.microsoft.com/office/powerpoint/2010/main" val="1927315687"/>
              </p:ext>
            </p:extLst>
          </p:nvPr>
        </p:nvGraphicFramePr>
        <p:xfrm>
          <a:off x="720859" y="1675288"/>
          <a:ext cx="10625560" cy="402993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73363" y="1001127"/>
            <a:ext cx="12045273" cy="890341"/>
          </a:xfrm>
          <a:prstGeom prst="rect">
            <a:avLst/>
          </a:prstGeom>
          <a:noFill/>
        </p:spPr>
        <p:txBody>
          <a:bodyPr vert="horz" wrap="none" lIns="274320" tIns="0" rIns="182880" bIns="0" rtlCol="0" anchor="ctr" anchorCtr="0">
            <a:normAutofit/>
          </a:bodyPr>
          <a:lstStyle>
            <a:lvl1pPr algn="l" rtl="0" eaLnBrk="1" fontAlgn="base" hangingPunct="1">
              <a:lnSpc>
                <a:spcPct val="100000"/>
              </a:lnSpc>
              <a:spcBef>
                <a:spcPct val="0"/>
              </a:spcBef>
              <a:spcAft>
                <a:spcPct val="0"/>
              </a:spcAft>
              <a:defRPr sz="3200" b="0" baseline="0">
                <a:solidFill>
                  <a:schemeClr val="bg1"/>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a:lstStyle>
          <a:p>
            <a:pPr algn="ctr"/>
            <a:r>
              <a:rPr lang="en-US" sz="1800" b="1" i="0" dirty="0">
                <a:solidFill>
                  <a:schemeClr val="tx1"/>
                </a:solidFill>
                <a:effectLst/>
                <a:latin typeface="Aptos" panose="020B0004020202020204" pitchFamily="34" charset="0"/>
              </a:rPr>
              <a:t>In 2024, new premium was $1.1 billion, 7% higher than prior year’s results.</a:t>
            </a:r>
            <a:endParaRPr lang="en-US" sz="1800" b="1" kern="0" dirty="0">
              <a:solidFill>
                <a:schemeClr val="tx1"/>
              </a:solidFill>
              <a:latin typeface="Aptos" panose="020B0004020202020204" pitchFamily="34" charset="0"/>
            </a:endParaRPr>
          </a:p>
        </p:txBody>
      </p:sp>
      <p:sp>
        <p:nvSpPr>
          <p:cNvPr id="5" name="Rectangle 4">
            <a:extLst>
              <a:ext uri="{FF2B5EF4-FFF2-40B4-BE49-F238E27FC236}">
                <a16:creationId xmlns:a16="http://schemas.microsoft.com/office/drawing/2014/main" id="{9B109EE5-B581-CC39-B431-AD57D42011F1}"/>
              </a:ext>
            </a:extLst>
          </p:cNvPr>
          <p:cNvSpPr/>
          <p:nvPr/>
        </p:nvSpPr>
        <p:spPr>
          <a:xfrm>
            <a:off x="266700" y="6379386"/>
            <a:ext cx="9029700" cy="246221"/>
          </a:xfrm>
          <a:prstGeom prst="rect">
            <a:avLst/>
          </a:prstGeom>
        </p:spPr>
        <p:txBody>
          <a:bodyPr wrap="square">
            <a:spAutoFit/>
          </a:bodyPr>
          <a:lstStyle/>
          <a:p>
            <a:r>
              <a:rPr lang="en-US" sz="1000" dirty="0">
                <a:latin typeface="Aptos" panose="020B0004020202020204" pitchFamily="34" charset="0"/>
              </a:rPr>
              <a:t>Source: LIMRA’s U.S. Individual Life Insurance Sales Survey and LIMRA estimates, </a:t>
            </a:r>
            <a:r>
              <a:rPr lang="en-US" sz="1000" i="1" dirty="0">
                <a:latin typeface="Aptos" panose="020B0004020202020204" pitchFamily="34" charset="0"/>
              </a:rPr>
              <a:t>*preliminary data</a:t>
            </a:r>
            <a:endParaRPr lang="en-US" sz="1000" dirty="0">
              <a:latin typeface="Aptos" panose="020B0004020202020204" pitchFamily="34" charset="0"/>
            </a:endParaRPr>
          </a:p>
        </p:txBody>
      </p:sp>
      <p:sp>
        <p:nvSpPr>
          <p:cNvPr id="8" name="TextBox 7">
            <a:extLst>
              <a:ext uri="{FF2B5EF4-FFF2-40B4-BE49-F238E27FC236}">
                <a16:creationId xmlns:a16="http://schemas.microsoft.com/office/drawing/2014/main" id="{9294BDC5-8868-DFA9-8C05-4B4D05B07057}"/>
              </a:ext>
            </a:extLst>
          </p:cNvPr>
          <p:cNvSpPr txBox="1"/>
          <p:nvPr/>
        </p:nvSpPr>
        <p:spPr>
          <a:xfrm>
            <a:off x="10427154" y="2667946"/>
            <a:ext cx="1163730" cy="369332"/>
          </a:xfrm>
          <a:prstGeom prst="rect">
            <a:avLst/>
          </a:prstGeom>
          <a:noFill/>
        </p:spPr>
        <p:txBody>
          <a:bodyPr wrap="square" rtlCol="0">
            <a:spAutoFit/>
          </a:bodyPr>
          <a:lstStyle/>
          <a:p>
            <a:r>
              <a:rPr lang="en-US" b="1" dirty="0"/>
              <a:t>$274M</a:t>
            </a:r>
          </a:p>
        </p:txBody>
      </p:sp>
    </p:spTree>
    <p:extLst>
      <p:ext uri="{BB962C8B-B14F-4D97-AF65-F5344CB8AC3E}">
        <p14:creationId xmlns:p14="http://schemas.microsoft.com/office/powerpoint/2010/main" val="4273090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ptos" panose="020B0004020202020204" pitchFamily="34" charset="0"/>
              </a:rPr>
              <a:t>VUL Premium Sales 56% Higher Than 4Q 2023</a:t>
            </a:r>
          </a:p>
        </p:txBody>
      </p:sp>
      <p:graphicFrame>
        <p:nvGraphicFramePr>
          <p:cNvPr id="7" name="Content Placeholder 8"/>
          <p:cNvGraphicFramePr>
            <a:graphicFrameLocks/>
          </p:cNvGraphicFramePr>
          <p:nvPr>
            <p:extLst>
              <p:ext uri="{D42A27DB-BD31-4B8C-83A1-F6EECF244321}">
                <p14:modId xmlns:p14="http://schemas.microsoft.com/office/powerpoint/2010/main" val="404228334"/>
              </p:ext>
            </p:extLst>
          </p:nvPr>
        </p:nvGraphicFramePr>
        <p:xfrm>
          <a:off x="418618" y="1751320"/>
          <a:ext cx="11354764" cy="429615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76201" y="1085765"/>
            <a:ext cx="12045273" cy="890341"/>
          </a:xfrm>
          <a:prstGeom prst="rect">
            <a:avLst/>
          </a:prstGeom>
          <a:noFill/>
        </p:spPr>
        <p:txBody>
          <a:bodyPr vert="horz" wrap="none" lIns="274320" tIns="0" rIns="182880" bIns="0" rtlCol="0" anchor="ctr" anchorCtr="0">
            <a:normAutofit/>
          </a:bodyPr>
          <a:lstStyle>
            <a:lvl1pPr algn="l" rtl="0" eaLnBrk="1" fontAlgn="base" hangingPunct="1">
              <a:lnSpc>
                <a:spcPct val="100000"/>
              </a:lnSpc>
              <a:spcBef>
                <a:spcPct val="0"/>
              </a:spcBef>
              <a:spcAft>
                <a:spcPct val="0"/>
              </a:spcAft>
              <a:defRPr sz="3200" b="0" baseline="0">
                <a:solidFill>
                  <a:schemeClr val="bg1"/>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a:lstStyle>
          <a:p>
            <a:pPr algn="ctr"/>
            <a:r>
              <a:rPr lang="en-US" sz="1800" b="1" kern="0" dirty="0">
                <a:solidFill>
                  <a:schemeClr val="tx1"/>
                </a:solidFill>
                <a:latin typeface="Aptos" panose="020B0004020202020204" pitchFamily="34" charset="0"/>
              </a:rPr>
              <a:t>In 2024, new premium increased 27% year over year to $2.4 billion.</a:t>
            </a:r>
          </a:p>
        </p:txBody>
      </p:sp>
      <p:sp>
        <p:nvSpPr>
          <p:cNvPr id="5" name="Rectangle 4">
            <a:extLst>
              <a:ext uri="{FF2B5EF4-FFF2-40B4-BE49-F238E27FC236}">
                <a16:creationId xmlns:a16="http://schemas.microsoft.com/office/drawing/2014/main" id="{81FF8BC0-ED0B-35D5-D9FD-521FCBBF922E}"/>
              </a:ext>
            </a:extLst>
          </p:cNvPr>
          <p:cNvSpPr/>
          <p:nvPr/>
        </p:nvSpPr>
        <p:spPr>
          <a:xfrm>
            <a:off x="266700" y="6488243"/>
            <a:ext cx="9029700" cy="246221"/>
          </a:xfrm>
          <a:prstGeom prst="rect">
            <a:avLst/>
          </a:prstGeom>
        </p:spPr>
        <p:txBody>
          <a:bodyPr wrap="square">
            <a:spAutoFit/>
          </a:bodyPr>
          <a:lstStyle/>
          <a:p>
            <a:r>
              <a:rPr lang="en-US" sz="1000" dirty="0">
                <a:latin typeface="Aptos" panose="020B0004020202020204" pitchFamily="34" charset="0"/>
              </a:rPr>
              <a:t>Source: LIMRA’s U.S. Individual Life Insurance Sales Survey and LIMRA estimates, </a:t>
            </a:r>
            <a:r>
              <a:rPr lang="en-US" sz="1000" i="1" dirty="0">
                <a:latin typeface="Aptos" panose="020B0004020202020204" pitchFamily="34" charset="0"/>
              </a:rPr>
              <a:t>*preliminary data</a:t>
            </a:r>
          </a:p>
        </p:txBody>
      </p:sp>
    </p:spTree>
    <p:extLst>
      <p:ext uri="{BB962C8B-B14F-4D97-AF65-F5344CB8AC3E}">
        <p14:creationId xmlns:p14="http://schemas.microsoft.com/office/powerpoint/2010/main" val="2987144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ptos" panose="020B0004020202020204" pitchFamily="34" charset="0"/>
              </a:rPr>
              <a:t>Term Life Up 2% in 4Q 2024 From 2023</a:t>
            </a:r>
          </a:p>
        </p:txBody>
      </p:sp>
      <p:graphicFrame>
        <p:nvGraphicFramePr>
          <p:cNvPr id="7" name="Content Placeholder 8"/>
          <p:cNvGraphicFramePr>
            <a:graphicFrameLocks/>
          </p:cNvGraphicFramePr>
          <p:nvPr>
            <p:extLst>
              <p:ext uri="{D42A27DB-BD31-4B8C-83A1-F6EECF244321}">
                <p14:modId xmlns:p14="http://schemas.microsoft.com/office/powerpoint/2010/main" val="269881717"/>
              </p:ext>
            </p:extLst>
          </p:nvPr>
        </p:nvGraphicFramePr>
        <p:xfrm>
          <a:off x="505428" y="1261682"/>
          <a:ext cx="11181145" cy="4561299"/>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109331" y="1165613"/>
            <a:ext cx="12191998" cy="646332"/>
          </a:xfrm>
          <a:prstGeom prst="rect">
            <a:avLst/>
          </a:prstGeom>
          <a:noFill/>
        </p:spPr>
        <p:txBody>
          <a:bodyPr vert="horz" wrap="none" lIns="274320" tIns="0" rIns="182880" bIns="0" rtlCol="0" anchor="ctr" anchorCtr="0">
            <a:normAutofit/>
          </a:bodyPr>
          <a:lstStyle>
            <a:lvl1pPr algn="l" rtl="0" eaLnBrk="1" fontAlgn="base" hangingPunct="1">
              <a:lnSpc>
                <a:spcPct val="100000"/>
              </a:lnSpc>
              <a:spcBef>
                <a:spcPct val="0"/>
              </a:spcBef>
              <a:spcAft>
                <a:spcPct val="0"/>
              </a:spcAft>
              <a:defRPr sz="3200" b="0" baseline="0">
                <a:solidFill>
                  <a:schemeClr val="bg1"/>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a:lstStyle>
          <a:p>
            <a:pPr algn="ctr"/>
            <a:r>
              <a:rPr lang="en-US" sz="1800" b="1" kern="0" dirty="0">
                <a:solidFill>
                  <a:schemeClr val="tx1"/>
                </a:solidFill>
                <a:latin typeface="Aptos" panose="020B0004020202020204" pitchFamily="34" charset="0"/>
              </a:rPr>
              <a:t>In 2024, term new life annualized premium sales were just over $3 billion, </a:t>
            </a:r>
          </a:p>
          <a:p>
            <a:pPr algn="ctr"/>
            <a:r>
              <a:rPr lang="en-US" sz="1800" b="1" kern="0" dirty="0">
                <a:solidFill>
                  <a:schemeClr val="tx1"/>
                </a:solidFill>
                <a:latin typeface="Aptos" panose="020B0004020202020204" pitchFamily="34" charset="0"/>
              </a:rPr>
              <a:t>up 1% compared to 2023 results.</a:t>
            </a:r>
          </a:p>
        </p:txBody>
      </p:sp>
      <p:sp>
        <p:nvSpPr>
          <p:cNvPr id="5" name="Rectangle 4">
            <a:extLst>
              <a:ext uri="{FF2B5EF4-FFF2-40B4-BE49-F238E27FC236}">
                <a16:creationId xmlns:a16="http://schemas.microsoft.com/office/drawing/2014/main" id="{9D15BC2D-83FD-B37D-35CE-AB3170C0EA63}"/>
              </a:ext>
            </a:extLst>
          </p:cNvPr>
          <p:cNvSpPr/>
          <p:nvPr/>
        </p:nvSpPr>
        <p:spPr>
          <a:xfrm>
            <a:off x="277585" y="6368500"/>
            <a:ext cx="9029700" cy="246221"/>
          </a:xfrm>
          <a:prstGeom prst="rect">
            <a:avLst/>
          </a:prstGeom>
        </p:spPr>
        <p:txBody>
          <a:bodyPr wrap="square">
            <a:spAutoFit/>
          </a:bodyPr>
          <a:lstStyle/>
          <a:p>
            <a:r>
              <a:rPr lang="en-US" sz="1000" dirty="0">
                <a:latin typeface="Aptos" panose="020B0004020202020204" pitchFamily="34" charset="0"/>
              </a:rPr>
              <a:t>Source: LIMRA’s U.S. Individual Life Insurance Sales Survey and LIMRA estimates, </a:t>
            </a:r>
            <a:r>
              <a:rPr lang="en-US" sz="1000" i="1" dirty="0">
                <a:latin typeface="Aptos" panose="020B0004020202020204" pitchFamily="34" charset="0"/>
              </a:rPr>
              <a:t>*preliminary data</a:t>
            </a:r>
          </a:p>
        </p:txBody>
      </p:sp>
    </p:spTree>
    <p:extLst>
      <p:ext uri="{BB962C8B-B14F-4D97-AF65-F5344CB8AC3E}">
        <p14:creationId xmlns:p14="http://schemas.microsoft.com/office/powerpoint/2010/main" val="663987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ptos" panose="020B0004020202020204" pitchFamily="34" charset="0"/>
              </a:rPr>
              <a:t>Whole Life Annualized Premium Up 2% in 4Q 2024 From 2023</a:t>
            </a:r>
            <a:endParaRPr lang="en-US" dirty="0">
              <a:solidFill>
                <a:srgbClr val="FF0000"/>
              </a:solidFill>
              <a:latin typeface="Aptos" panose="020B0004020202020204" pitchFamily="34" charset="0"/>
            </a:endParaRPr>
          </a:p>
        </p:txBody>
      </p:sp>
      <p:graphicFrame>
        <p:nvGraphicFramePr>
          <p:cNvPr id="7" name="Content Placeholder 8"/>
          <p:cNvGraphicFramePr>
            <a:graphicFrameLocks/>
          </p:cNvGraphicFramePr>
          <p:nvPr>
            <p:extLst>
              <p:ext uri="{D42A27DB-BD31-4B8C-83A1-F6EECF244321}">
                <p14:modId xmlns:p14="http://schemas.microsoft.com/office/powerpoint/2010/main" val="2069569593"/>
              </p:ext>
            </p:extLst>
          </p:nvPr>
        </p:nvGraphicFramePr>
        <p:xfrm>
          <a:off x="522791" y="1709422"/>
          <a:ext cx="11146420" cy="425596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302871" y="1054766"/>
            <a:ext cx="11586258" cy="890341"/>
          </a:xfrm>
          <a:prstGeom prst="rect">
            <a:avLst/>
          </a:prstGeom>
          <a:noFill/>
        </p:spPr>
        <p:txBody>
          <a:bodyPr vert="horz" wrap="none" lIns="274320" tIns="0" rIns="182880" bIns="0" rtlCol="0" anchor="ctr" anchorCtr="0">
            <a:normAutofit/>
          </a:bodyPr>
          <a:lstStyle>
            <a:lvl1pPr algn="l" rtl="0" eaLnBrk="1" fontAlgn="base" hangingPunct="1">
              <a:lnSpc>
                <a:spcPct val="100000"/>
              </a:lnSpc>
              <a:spcBef>
                <a:spcPct val="0"/>
              </a:spcBef>
              <a:spcAft>
                <a:spcPct val="0"/>
              </a:spcAft>
              <a:defRPr sz="3200" b="0" baseline="0">
                <a:solidFill>
                  <a:schemeClr val="bg1"/>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a:lstStyle>
          <a:p>
            <a:pPr algn="ctr"/>
            <a:r>
              <a:rPr lang="en-US" sz="1800" b="1" i="0" dirty="0">
                <a:solidFill>
                  <a:schemeClr val="tx1"/>
                </a:solidFill>
                <a:effectLst/>
                <a:latin typeface="Aptos" panose="020B0004020202020204" pitchFamily="34" charset="0"/>
              </a:rPr>
              <a:t>In 2024, WL new premium fell 4% to $5.8 billion. </a:t>
            </a:r>
            <a:endParaRPr lang="en-US" sz="1800" b="1" kern="0" dirty="0">
              <a:solidFill>
                <a:schemeClr val="tx1"/>
              </a:solidFill>
              <a:latin typeface="Aptos" panose="020B0004020202020204" pitchFamily="34" charset="0"/>
            </a:endParaRPr>
          </a:p>
        </p:txBody>
      </p:sp>
      <p:sp>
        <p:nvSpPr>
          <p:cNvPr id="4" name="Rectangle 3">
            <a:extLst>
              <a:ext uri="{FF2B5EF4-FFF2-40B4-BE49-F238E27FC236}">
                <a16:creationId xmlns:a16="http://schemas.microsoft.com/office/drawing/2014/main" id="{FCABBF22-4059-4150-AFB6-0080CCE93368}"/>
              </a:ext>
            </a:extLst>
          </p:cNvPr>
          <p:cNvSpPr/>
          <p:nvPr/>
        </p:nvSpPr>
        <p:spPr>
          <a:xfrm>
            <a:off x="245969" y="6384359"/>
            <a:ext cx="9029700" cy="246221"/>
          </a:xfrm>
          <a:prstGeom prst="rect">
            <a:avLst/>
          </a:prstGeom>
        </p:spPr>
        <p:txBody>
          <a:bodyPr wrap="square">
            <a:spAutoFit/>
          </a:bodyPr>
          <a:lstStyle/>
          <a:p>
            <a:r>
              <a:rPr lang="en-US" sz="1000" dirty="0">
                <a:latin typeface="Aptos" panose="020B0004020202020204" pitchFamily="34" charset="0"/>
              </a:rPr>
              <a:t>Source: LIMRA’s U.S. Individual Life Insurance Sales Survey and LIMRA estimates, </a:t>
            </a:r>
            <a:r>
              <a:rPr lang="en-US" sz="1000" i="1" dirty="0">
                <a:latin typeface="Aptos" panose="020B0004020202020204" pitchFamily="34" charset="0"/>
              </a:rPr>
              <a:t>*preliminary data</a:t>
            </a:r>
            <a:endParaRPr lang="en-US" sz="1000" dirty="0">
              <a:latin typeface="Aptos" panose="020B0004020202020204" pitchFamily="34" charset="0"/>
            </a:endParaRPr>
          </a:p>
        </p:txBody>
      </p:sp>
    </p:spTree>
    <p:extLst>
      <p:ext uri="{BB962C8B-B14F-4D97-AF65-F5344CB8AC3E}">
        <p14:creationId xmlns:p14="http://schemas.microsoft.com/office/powerpoint/2010/main" val="268718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ptos" panose="020B0004020202020204" pitchFamily="34" charset="0"/>
              </a:rPr>
              <a:t>Annualized Premium Sales by Product</a:t>
            </a:r>
          </a:p>
        </p:txBody>
      </p:sp>
      <p:graphicFrame>
        <p:nvGraphicFramePr>
          <p:cNvPr id="9" name="Chart Placeholder 8"/>
          <p:cNvGraphicFramePr>
            <a:graphicFrameLocks noGrp="1"/>
          </p:cNvGraphicFramePr>
          <p:nvPr>
            <p:ph type="chart" sz="quarter" idx="15"/>
            <p:extLst>
              <p:ext uri="{D42A27DB-BD31-4B8C-83A1-F6EECF244321}">
                <p14:modId xmlns:p14="http://schemas.microsoft.com/office/powerpoint/2010/main" val="2599149823"/>
              </p:ext>
            </p:extLst>
          </p:nvPr>
        </p:nvGraphicFramePr>
        <p:xfrm>
          <a:off x="464331" y="1965235"/>
          <a:ext cx="11043041" cy="35687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43880C82-C675-9341-D301-0714D587705E}"/>
              </a:ext>
            </a:extLst>
          </p:cNvPr>
          <p:cNvSpPr/>
          <p:nvPr/>
        </p:nvSpPr>
        <p:spPr>
          <a:xfrm>
            <a:off x="201386" y="6393472"/>
            <a:ext cx="9029700" cy="246221"/>
          </a:xfrm>
          <a:prstGeom prst="rect">
            <a:avLst/>
          </a:prstGeom>
        </p:spPr>
        <p:txBody>
          <a:bodyPr wrap="square">
            <a:spAutoFit/>
          </a:bodyPr>
          <a:lstStyle/>
          <a:p>
            <a:r>
              <a:rPr lang="en-US" sz="1000" dirty="0">
                <a:latin typeface="Aptos" panose="020B0004020202020204" pitchFamily="34" charset="0"/>
              </a:rPr>
              <a:t>Source: LIMRA’s U.S. Individual Life Insurance Sales Survey and LIMRA estimates, </a:t>
            </a:r>
            <a:r>
              <a:rPr lang="en-US" sz="1000" i="1" dirty="0">
                <a:latin typeface="Aptos" panose="020B0004020202020204" pitchFamily="34" charset="0"/>
              </a:rPr>
              <a:t>*preliminary data</a:t>
            </a:r>
            <a:endParaRPr lang="en-US" sz="1000" dirty="0">
              <a:latin typeface="Aptos" panose="020B0004020202020204" pitchFamily="34" charset="0"/>
            </a:endParaRPr>
          </a:p>
        </p:txBody>
      </p:sp>
    </p:spTree>
    <p:extLst>
      <p:ext uri="{BB962C8B-B14F-4D97-AF65-F5344CB8AC3E}">
        <p14:creationId xmlns:p14="http://schemas.microsoft.com/office/powerpoint/2010/main" val="17851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36"/>
            <a:ext cx="12191998" cy="890341"/>
          </a:xfrm>
        </p:spPr>
        <p:txBody>
          <a:bodyPr>
            <a:normAutofit/>
          </a:bodyPr>
          <a:lstStyle/>
          <a:p>
            <a:r>
              <a:rPr lang="en-US" dirty="0">
                <a:latin typeface="Aptos" panose="020B0004020202020204" pitchFamily="34" charset="0"/>
              </a:rPr>
              <a:t>Market Share by Product – Year to Date</a:t>
            </a:r>
            <a:r>
              <a:rPr lang="en-US" baseline="30000" dirty="0">
                <a:latin typeface="Aptos" panose="020B0004020202020204" pitchFamily="34" charset="0"/>
              </a:rPr>
              <a:t>*</a:t>
            </a:r>
            <a:endParaRPr lang="en-US" baseline="30000" dirty="0">
              <a:solidFill>
                <a:srgbClr val="FF0000"/>
              </a:solidFill>
              <a:latin typeface="Aptos" panose="020B0004020202020204" pitchFamily="34" charset="0"/>
            </a:endParaRPr>
          </a:p>
        </p:txBody>
      </p:sp>
      <p:sp>
        <p:nvSpPr>
          <p:cNvPr id="4" name="Text Placeholder 3"/>
          <p:cNvSpPr>
            <a:spLocks noGrp="1"/>
          </p:cNvSpPr>
          <p:nvPr>
            <p:ph type="body" sz="quarter" idx="14"/>
          </p:nvPr>
        </p:nvSpPr>
        <p:spPr>
          <a:xfrm>
            <a:off x="195071" y="5991898"/>
            <a:ext cx="8919899" cy="671574"/>
          </a:xfrm>
        </p:spPr>
        <p:txBody>
          <a:bodyPr/>
          <a:lstStyle/>
          <a:p>
            <a:r>
              <a:rPr lang="en-US" sz="1000" dirty="0">
                <a:latin typeface="Aptos" panose="020B0004020202020204" pitchFamily="34" charset="0"/>
              </a:rPr>
              <a:t>Source:  LIMRA’s U.S. Individual Life Insurance Sales Survey and LIMRA estimates, </a:t>
            </a:r>
            <a:r>
              <a:rPr lang="en-US" sz="1000" i="1" dirty="0">
                <a:latin typeface="Aptos" panose="020B0004020202020204" pitchFamily="34" charset="0"/>
              </a:rPr>
              <a:t>*preliminary data</a:t>
            </a:r>
            <a:endParaRPr lang="en-US" dirty="0">
              <a:latin typeface="Aptos" panose="020B0004020202020204" pitchFamily="34" charset="0"/>
            </a:endParaRPr>
          </a:p>
        </p:txBody>
      </p:sp>
      <p:sp>
        <p:nvSpPr>
          <p:cNvPr id="3" name="TextBox 2"/>
          <p:cNvSpPr txBox="1"/>
          <p:nvPr/>
        </p:nvSpPr>
        <p:spPr>
          <a:xfrm>
            <a:off x="4514850" y="2076450"/>
            <a:ext cx="9334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12%</a:t>
            </a:r>
          </a:p>
        </p:txBody>
      </p:sp>
      <p:sp>
        <p:nvSpPr>
          <p:cNvPr id="9" name="TextBox 8"/>
          <p:cNvSpPr txBox="1"/>
          <p:nvPr/>
        </p:nvSpPr>
        <p:spPr>
          <a:xfrm>
            <a:off x="7315200" y="2609850"/>
            <a:ext cx="9334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38%</a:t>
            </a:r>
          </a:p>
        </p:txBody>
      </p:sp>
      <p:sp>
        <p:nvSpPr>
          <p:cNvPr id="5" name="TextBox 4"/>
          <p:cNvSpPr txBox="1"/>
          <p:nvPr/>
        </p:nvSpPr>
        <p:spPr>
          <a:xfrm>
            <a:off x="195071" y="6246006"/>
            <a:ext cx="407445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ptos" panose="020B0004020202020204" pitchFamily="34" charset="0"/>
              </a:rPr>
              <a:t>*Based on annualized premium.</a:t>
            </a:r>
          </a:p>
        </p:txBody>
      </p:sp>
      <p:graphicFrame>
        <p:nvGraphicFramePr>
          <p:cNvPr id="14" name="Chart 13">
            <a:extLst>
              <a:ext uri="{FF2B5EF4-FFF2-40B4-BE49-F238E27FC236}">
                <a16:creationId xmlns:a16="http://schemas.microsoft.com/office/drawing/2014/main" id="{73DD0780-9C3F-5676-8185-B2B7D6B5E6C3}"/>
              </a:ext>
            </a:extLst>
          </p:cNvPr>
          <p:cNvGraphicFramePr/>
          <p:nvPr>
            <p:extLst>
              <p:ext uri="{D42A27DB-BD31-4B8C-83A1-F6EECF244321}">
                <p14:modId xmlns:p14="http://schemas.microsoft.com/office/powerpoint/2010/main" val="1981934435"/>
              </p:ext>
            </p:extLst>
          </p:nvPr>
        </p:nvGraphicFramePr>
        <p:xfrm>
          <a:off x="1241493" y="865305"/>
          <a:ext cx="9709014" cy="54556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5648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6096000" y="2971800"/>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6" name="Rectangle 65"/>
          <p:cNvSpPr/>
          <p:nvPr/>
        </p:nvSpPr>
        <p:spPr>
          <a:xfrm>
            <a:off x="3684891" y="2978674"/>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2" name="Rectangle 61"/>
          <p:cNvSpPr/>
          <p:nvPr/>
        </p:nvSpPr>
        <p:spPr>
          <a:xfrm>
            <a:off x="6096000" y="2776514"/>
            <a:ext cx="2238375" cy="666750"/>
          </a:xfrm>
          <a:prstGeom prst="rect">
            <a:avLst/>
          </a:prstGeom>
          <a:solidFill>
            <a:srgbClr val="008145"/>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0" name="Rectangle 59"/>
          <p:cNvSpPr/>
          <p:nvPr/>
        </p:nvSpPr>
        <p:spPr>
          <a:xfrm>
            <a:off x="3684677" y="2762250"/>
            <a:ext cx="2238375" cy="666750"/>
          </a:xfrm>
          <a:prstGeom prst="rect">
            <a:avLst/>
          </a:prstGeom>
          <a:solidFill>
            <a:srgbClr val="FAC809"/>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Rectangle 30"/>
          <p:cNvSpPr/>
          <p:nvPr/>
        </p:nvSpPr>
        <p:spPr>
          <a:xfrm>
            <a:off x="3699179" y="2885931"/>
            <a:ext cx="2209800" cy="46166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31F20"/>
                </a:solidFill>
                <a:effectLst/>
                <a:uLnTx/>
                <a:uFillTx/>
                <a:latin typeface="Aptos" panose="020B0004020202020204" pitchFamily="34" charset="0"/>
              </a:rPr>
              <a:t>Insights </a:t>
            </a:r>
          </a:p>
        </p:txBody>
      </p:sp>
      <p:sp>
        <p:nvSpPr>
          <p:cNvPr id="36" name="Rectangle 35"/>
          <p:cNvSpPr/>
          <p:nvPr/>
        </p:nvSpPr>
        <p:spPr>
          <a:xfrm>
            <a:off x="6153792" y="2854050"/>
            <a:ext cx="2257425" cy="46166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ptos" panose="020B0004020202020204" pitchFamily="34" charset="0"/>
              </a:rPr>
              <a:t>Connections</a:t>
            </a:r>
            <a:r>
              <a:rPr kumimoji="0" lang="en-US" sz="2400" b="1" i="0" u="none" strike="noStrike" kern="1200" cap="none" spc="0" normalizeH="0" baseline="0" noProof="0" dirty="0">
                <a:ln>
                  <a:noFill/>
                </a:ln>
                <a:solidFill>
                  <a:srgbClr val="FFFFFF"/>
                </a:solidFill>
                <a:effectLst/>
                <a:uLnTx/>
                <a:uFillTx/>
                <a:latin typeface="Aptos" panose="020B0004020202020204" pitchFamily="34" charset="0"/>
              </a:rPr>
              <a:t> </a:t>
            </a:r>
          </a:p>
        </p:txBody>
      </p:sp>
      <p:sp>
        <p:nvSpPr>
          <p:cNvPr id="9" name="Rectangle 8"/>
          <p:cNvSpPr/>
          <p:nvPr/>
        </p:nvSpPr>
        <p:spPr>
          <a:xfrm>
            <a:off x="1273629" y="1535973"/>
            <a:ext cx="9644742" cy="78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04040"/>
                </a:solidFill>
                <a:effectLst/>
                <a:uLnTx/>
                <a:uFillTx/>
                <a:latin typeface="Aptos" panose="020B0004020202020204" pitchFamily="34" charset="0"/>
              </a:rPr>
              <a:t>Advancing the financial services industry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04040"/>
                </a:solidFill>
                <a:effectLst/>
                <a:uLnTx/>
                <a:uFillTx/>
                <a:latin typeface="Aptos" panose="020B0004020202020204" pitchFamily="34" charset="0"/>
              </a:rPr>
              <a:t>by empowering our members with</a:t>
            </a:r>
          </a:p>
        </p:txBody>
      </p:sp>
      <p:grpSp>
        <p:nvGrpSpPr>
          <p:cNvPr id="2" name="Group 1"/>
          <p:cNvGrpSpPr/>
          <p:nvPr/>
        </p:nvGrpSpPr>
        <p:grpSpPr>
          <a:xfrm>
            <a:off x="1295214" y="2762250"/>
            <a:ext cx="2243137" cy="2724150"/>
            <a:chOff x="10693885" y="862215"/>
            <a:chExt cx="2243137" cy="2724150"/>
          </a:xfrm>
        </p:grpSpPr>
        <p:sp>
          <p:nvSpPr>
            <p:cNvPr id="65" name="Rectangle 64"/>
            <p:cNvSpPr/>
            <p:nvPr/>
          </p:nvSpPr>
          <p:spPr>
            <a:xfrm>
              <a:off x="10698647" y="1071765"/>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ndParaRPr>
            </a:p>
          </p:txBody>
        </p:sp>
        <p:sp>
          <p:nvSpPr>
            <p:cNvPr id="7" name="Rectangle 6"/>
            <p:cNvSpPr/>
            <p:nvPr/>
          </p:nvSpPr>
          <p:spPr>
            <a:xfrm>
              <a:off x="10693885" y="862215"/>
              <a:ext cx="2242923" cy="666750"/>
            </a:xfrm>
            <a:prstGeom prst="rect">
              <a:avLst/>
            </a:prstGeom>
            <a:solidFill>
              <a:srgbClr val="0B9EC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ndParaRPr>
            </a:p>
          </p:txBody>
        </p:sp>
        <p:sp>
          <p:nvSpPr>
            <p:cNvPr id="30" name="Rectangle 29"/>
            <p:cNvSpPr/>
            <p:nvPr/>
          </p:nvSpPr>
          <p:spPr>
            <a:xfrm>
              <a:off x="10717698" y="965173"/>
              <a:ext cx="2200275" cy="46166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31F20"/>
                  </a:solidFill>
                  <a:effectLst/>
                  <a:uLnTx/>
                  <a:uFillTx/>
                  <a:latin typeface="Aptos" panose="020B0004020202020204" pitchFamily="34" charset="0"/>
                </a:rPr>
                <a:t>Knowledge</a:t>
              </a:r>
            </a:p>
          </p:txBody>
        </p:sp>
        <p:pic>
          <p:nvPicPr>
            <p:cNvPr id="23" name="Picture 2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55532" y="1897855"/>
              <a:ext cx="1448115" cy="1124932"/>
            </a:xfrm>
            <a:prstGeom prst="rect">
              <a:avLst/>
            </a:prstGeom>
          </p:spPr>
        </p:pic>
      </p:grpSp>
      <p:pic>
        <p:nvPicPr>
          <p:cNvPr id="25" name="Picture 2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69320" y="3678975"/>
            <a:ext cx="1288806" cy="1400270"/>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7329" y="3685299"/>
            <a:ext cx="1276350" cy="1329257"/>
          </a:xfrm>
          <a:prstGeom prst="rect">
            <a:avLst/>
          </a:prstGeom>
        </p:spPr>
      </p:pic>
      <p:grpSp>
        <p:nvGrpSpPr>
          <p:cNvPr id="3" name="Group 2"/>
          <p:cNvGrpSpPr/>
          <p:nvPr/>
        </p:nvGrpSpPr>
        <p:grpSpPr>
          <a:xfrm>
            <a:off x="8492822" y="2762250"/>
            <a:ext cx="2243137" cy="2724150"/>
            <a:chOff x="8667750" y="2762250"/>
            <a:chExt cx="2243137" cy="2724150"/>
          </a:xfrm>
        </p:grpSpPr>
        <p:sp>
          <p:nvSpPr>
            <p:cNvPr id="67" name="Rectangle 66"/>
            <p:cNvSpPr/>
            <p:nvPr/>
          </p:nvSpPr>
          <p:spPr>
            <a:xfrm>
              <a:off x="8672512" y="2971800"/>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ndParaRPr>
            </a:p>
          </p:txBody>
        </p:sp>
        <p:sp>
          <p:nvSpPr>
            <p:cNvPr id="64" name="Rectangle 63"/>
            <p:cNvSpPr/>
            <p:nvPr/>
          </p:nvSpPr>
          <p:spPr>
            <a:xfrm>
              <a:off x="8667750" y="2762250"/>
              <a:ext cx="2238375" cy="666750"/>
            </a:xfrm>
            <a:prstGeom prst="rect">
              <a:avLst/>
            </a:prstGeom>
            <a:solidFill>
              <a:srgbClr val="F7921D"/>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ndParaRPr>
            </a:p>
          </p:txBody>
        </p:sp>
        <p:sp>
          <p:nvSpPr>
            <p:cNvPr id="51" name="Rectangle 50"/>
            <p:cNvSpPr/>
            <p:nvPr/>
          </p:nvSpPr>
          <p:spPr>
            <a:xfrm>
              <a:off x="8677275" y="2835584"/>
              <a:ext cx="2228850" cy="498598"/>
            </a:xfrm>
            <a:prstGeom prst="rect">
              <a:avLst/>
            </a:prstGeom>
          </p:spPr>
          <p:txBody>
            <a:bodyPr wrap="square" anchor="ctr">
              <a:spAutoFit/>
            </a:bodyPr>
            <a:lstStyle/>
            <a:p>
              <a:pPr marL="0" marR="0" lvl="0" indent="0" algn="ctr" defTabSz="914400" rtl="0" eaLnBrk="1" fontAlgn="auto" latinLnBrk="0" hangingPunct="1">
                <a:lnSpc>
                  <a:spcPct val="110000"/>
                </a:lnSpc>
                <a:spcBef>
                  <a:spcPts val="75"/>
                </a:spcBef>
                <a:spcAft>
                  <a:spcPts val="0"/>
                </a:spcAft>
                <a:buClrTx/>
                <a:buSzPct val="100000"/>
                <a:buFontTx/>
                <a:buNone/>
                <a:tabLst/>
                <a:defRPr/>
              </a:pPr>
              <a:r>
                <a:rPr kumimoji="0" lang="en-US" sz="2400" b="1" i="0" u="none" strike="noStrike" kern="1200" cap="none" spc="0" normalizeH="0" baseline="0" noProof="0" dirty="0">
                  <a:ln>
                    <a:noFill/>
                  </a:ln>
                  <a:solidFill>
                    <a:srgbClr val="231F20"/>
                  </a:solidFill>
                  <a:effectLst/>
                  <a:uLnTx/>
                  <a:uFillTx/>
                  <a:latin typeface="Aptos" panose="020B0004020202020204" pitchFamily="34" charset="0"/>
                </a:rPr>
                <a:t>Solutions</a:t>
              </a:r>
            </a:p>
          </p:txBody>
        </p:sp>
        <p:pic>
          <p:nvPicPr>
            <p:cNvPr id="35" name="Picture 3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05896" y="3709971"/>
              <a:ext cx="1252554" cy="1252554"/>
            </a:xfrm>
            <a:prstGeom prst="rect">
              <a:avLst/>
            </a:prstGeom>
          </p:spPr>
        </p:pic>
      </p:grpSp>
      <p:sp>
        <p:nvSpPr>
          <p:cNvPr id="24" name="Title 1"/>
          <p:cNvSpPr>
            <a:spLocks noGrp="1"/>
          </p:cNvSpPr>
          <p:nvPr>
            <p:ph type="title"/>
          </p:nvPr>
        </p:nvSpPr>
        <p:spPr>
          <a:xfrm>
            <a:off x="5782" y="-30864"/>
            <a:ext cx="12191998" cy="890341"/>
          </a:xfrm>
          <a:prstGeom prst="rect">
            <a:avLst/>
          </a:prstGeom>
        </p:spPr>
        <p:txBody>
          <a:bodyPr/>
          <a:lstStyle/>
          <a:p>
            <a:r>
              <a:rPr lang="en-US" dirty="0">
                <a:latin typeface="Aptos" panose="020B0004020202020204" pitchFamily="34" charset="0"/>
              </a:rPr>
              <a:t>Our Mission</a:t>
            </a:r>
          </a:p>
        </p:txBody>
      </p:sp>
    </p:spTree>
    <p:extLst>
      <p:ext uri="{BB962C8B-B14F-4D97-AF65-F5344CB8AC3E}">
        <p14:creationId xmlns:p14="http://schemas.microsoft.com/office/powerpoint/2010/main" val="923608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90499" y="1316037"/>
            <a:ext cx="5905500" cy="4248150"/>
          </a:xfrm>
        </p:spPr>
        <p:txBody>
          <a:bodyPr/>
          <a:lstStyle/>
          <a:p>
            <a:r>
              <a:rPr lang="en-US" sz="2200" b="0" i="0" dirty="0">
                <a:effectLst/>
                <a:latin typeface="Aptos" panose="020B0004020202020204" pitchFamily="34" charset="0"/>
              </a:rPr>
              <a:t>Total new annualized premium topped $16 billion in 2024, setting a new sales record.</a:t>
            </a:r>
            <a:endParaRPr lang="en-US" sz="2200" dirty="0">
              <a:latin typeface="Aptos" panose="020B0004020202020204" pitchFamily="34" charset="0"/>
            </a:endParaRPr>
          </a:p>
          <a:p>
            <a:r>
              <a:rPr lang="en-US" sz="2200" dirty="0">
                <a:latin typeface="Aptos" panose="020B0004020202020204" pitchFamily="34" charset="0"/>
              </a:rPr>
              <a:t>All product lines except whole life experienced positive sales growth in 2024.</a:t>
            </a:r>
          </a:p>
          <a:p>
            <a:r>
              <a:rPr lang="en-US" sz="2200" dirty="0">
                <a:latin typeface="Aptos" panose="020B0004020202020204" pitchFamily="34" charset="0"/>
              </a:rPr>
              <a:t>Variable universal life new premium jumped 27% to $2.4 billion in 2024.</a:t>
            </a:r>
            <a:endParaRPr lang="en-US" sz="2200" b="0" i="0" dirty="0">
              <a:effectLst/>
              <a:latin typeface="Aptos" panose="020B0004020202020204" pitchFamily="34" charset="0"/>
            </a:endParaRPr>
          </a:p>
          <a:p>
            <a:pPr lvl="0"/>
            <a:r>
              <a:rPr lang="en-US" sz="2200" dirty="0">
                <a:latin typeface="Aptos" panose="020B0004020202020204" pitchFamily="34" charset="0"/>
              </a:rPr>
              <a:t>View the full press release </a:t>
            </a:r>
            <a:r>
              <a:rPr lang="en-US" sz="2200" dirty="0">
                <a:latin typeface="Aptos" panose="020B0004020202020204" pitchFamily="34" charset="0"/>
                <a:hlinkClick r:id="rId3"/>
              </a:rPr>
              <a:t>here</a:t>
            </a:r>
            <a:r>
              <a:rPr lang="en-US" sz="2200" dirty="0">
                <a:latin typeface="Aptos" panose="020B0004020202020204" pitchFamily="34" charset="0"/>
              </a:rPr>
              <a:t>.</a:t>
            </a:r>
          </a:p>
        </p:txBody>
      </p:sp>
      <p:sp>
        <p:nvSpPr>
          <p:cNvPr id="5" name="Title 4"/>
          <p:cNvSpPr>
            <a:spLocks noGrp="1"/>
          </p:cNvSpPr>
          <p:nvPr>
            <p:ph type="title"/>
          </p:nvPr>
        </p:nvSpPr>
        <p:spPr>
          <a:xfrm>
            <a:off x="0" y="-52498"/>
            <a:ext cx="12191998" cy="890341"/>
          </a:xfrm>
        </p:spPr>
        <p:txBody>
          <a:bodyPr>
            <a:noAutofit/>
          </a:bodyPr>
          <a:lstStyle/>
          <a:p>
            <a:r>
              <a:rPr lang="en-CA" dirty="0">
                <a:latin typeface="Aptos" panose="020B0004020202020204" pitchFamily="34" charset="0"/>
              </a:rPr>
              <a:t>Key Highlights </a:t>
            </a:r>
          </a:p>
        </p:txBody>
      </p:sp>
      <p:pic>
        <p:nvPicPr>
          <p:cNvPr id="12" name="Picture Placeholder 11"/>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l="8811" r="8811"/>
          <a:stretch>
            <a:fillRect/>
          </a:stretch>
        </p:blipFill>
        <p:spPr>
          <a:xfrm>
            <a:off x="6219825" y="1143000"/>
            <a:ext cx="5676900" cy="4594225"/>
          </a:xfrm>
          <a:prstGeom prst="rect">
            <a:avLst/>
          </a:prstGeom>
        </p:spPr>
      </p:pic>
      <p:sp>
        <p:nvSpPr>
          <p:cNvPr id="7" name="Rectangle 6"/>
          <p:cNvSpPr/>
          <p:nvPr/>
        </p:nvSpPr>
        <p:spPr>
          <a:xfrm>
            <a:off x="266700" y="6488243"/>
            <a:ext cx="9029700" cy="246221"/>
          </a:xfrm>
          <a:prstGeom prst="rect">
            <a:avLst/>
          </a:prstGeom>
        </p:spPr>
        <p:txBody>
          <a:bodyPr wrap="square">
            <a:spAutoFit/>
          </a:bodyPr>
          <a:lstStyle/>
          <a:p>
            <a:r>
              <a:rPr lang="en-US" sz="1000" dirty="0">
                <a:latin typeface="Aptos" panose="020B0004020202020204" pitchFamily="34" charset="0"/>
              </a:rPr>
              <a:t>Source: LIMRA’s U.S. Individual Life Insurance Sales Survey and LIMRA estimates, *</a:t>
            </a:r>
            <a:r>
              <a:rPr lang="en-US" sz="1000" i="1" dirty="0">
                <a:latin typeface="Aptos" panose="020B0004020202020204" pitchFamily="34" charset="0"/>
              </a:rPr>
              <a:t>preliminary data</a:t>
            </a:r>
            <a:r>
              <a:rPr lang="en-US" sz="1000" dirty="0">
                <a:latin typeface="Aptos" panose="020B0004020202020204" pitchFamily="34" charset="0"/>
              </a:rPr>
              <a:t> </a:t>
            </a:r>
          </a:p>
        </p:txBody>
      </p:sp>
    </p:spTree>
    <p:extLst>
      <p:ext uri="{BB962C8B-B14F-4D97-AF65-F5344CB8AC3E}">
        <p14:creationId xmlns:p14="http://schemas.microsoft.com/office/powerpoint/2010/main" val="389417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ompass and pins on a map&#10;&#10;Description automatically generated">
            <a:extLst>
              <a:ext uri="{FF2B5EF4-FFF2-40B4-BE49-F238E27FC236}">
                <a16:creationId xmlns:a16="http://schemas.microsoft.com/office/drawing/2014/main" id="{4849A056-ADC4-843F-E1F8-0295F6D6198B}"/>
              </a:ext>
            </a:extLst>
          </p:cNvPr>
          <p:cNvPicPr>
            <a:picLocks noGrp="1" noChangeAspect="1"/>
          </p:cNvPicPr>
          <p:nvPr>
            <p:ph type="pic" sz="quarter" idx="10"/>
          </p:nvPr>
        </p:nvPicPr>
        <p:blipFill>
          <a:blip r:embed="rId2"/>
          <a:srcRect t="24395" b="24395"/>
          <a:stretch>
            <a:fillRect/>
          </a:stretch>
        </p:blipFill>
        <p:spPr/>
      </p:pic>
      <p:sp>
        <p:nvSpPr>
          <p:cNvPr id="4" name="Title 3">
            <a:extLst>
              <a:ext uri="{FF2B5EF4-FFF2-40B4-BE49-F238E27FC236}">
                <a16:creationId xmlns:a16="http://schemas.microsoft.com/office/drawing/2014/main" id="{CBF6A91F-951B-4F8C-F566-3F2F2DAA94C0}"/>
              </a:ext>
            </a:extLst>
          </p:cNvPr>
          <p:cNvSpPr>
            <a:spLocks noGrp="1"/>
          </p:cNvSpPr>
          <p:nvPr>
            <p:ph type="title"/>
          </p:nvPr>
        </p:nvSpPr>
        <p:spPr/>
        <p:txBody>
          <a:bodyPr/>
          <a:lstStyle/>
          <a:p>
            <a:r>
              <a:rPr lang="en-US" dirty="0">
                <a:latin typeface="Aptos" panose="020B0004020202020204" pitchFamily="34" charset="0"/>
              </a:rPr>
              <a:t>4</a:t>
            </a:r>
            <a:r>
              <a:rPr lang="en-US" baseline="30000" dirty="0">
                <a:latin typeface="Aptos" panose="020B0004020202020204" pitchFamily="34" charset="0"/>
              </a:rPr>
              <a:t>th</a:t>
            </a:r>
            <a:r>
              <a:rPr lang="en-US" dirty="0">
                <a:latin typeface="Aptos" panose="020B0004020202020204" pitchFamily="34" charset="0"/>
              </a:rPr>
              <a:t> Quarter and Full Year Preliminary Product Overviews</a:t>
            </a:r>
          </a:p>
        </p:txBody>
      </p:sp>
    </p:spTree>
    <p:extLst>
      <p:ext uri="{BB962C8B-B14F-4D97-AF65-F5344CB8AC3E}">
        <p14:creationId xmlns:p14="http://schemas.microsoft.com/office/powerpoint/2010/main" val="1213887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FF6B-7A4B-D2B4-8B64-5662A961EA74}"/>
              </a:ext>
            </a:extLst>
          </p:cNvPr>
          <p:cNvSpPr>
            <a:spLocks noGrp="1"/>
          </p:cNvSpPr>
          <p:nvPr>
            <p:ph type="title"/>
          </p:nvPr>
        </p:nvSpPr>
        <p:spPr/>
        <p:txBody>
          <a:bodyPr>
            <a:noAutofit/>
          </a:bodyPr>
          <a:lstStyle/>
          <a:p>
            <a:r>
              <a:rPr lang="en-US" dirty="0">
                <a:latin typeface="Aptos" panose="020B0004020202020204" pitchFamily="34" charset="0"/>
              </a:rPr>
              <a:t>U.S.</a:t>
            </a:r>
            <a:r>
              <a:rPr lang="en-US" spc="-100" dirty="0">
                <a:latin typeface="Aptos" panose="020B0004020202020204" pitchFamily="34" charset="0"/>
              </a:rPr>
              <a:t> </a:t>
            </a:r>
            <a:r>
              <a:rPr lang="en-US" dirty="0">
                <a:latin typeface="Aptos" panose="020B0004020202020204" pitchFamily="34" charset="0"/>
              </a:rPr>
              <a:t>Life</a:t>
            </a:r>
            <a:r>
              <a:rPr lang="en-US" spc="-80" dirty="0">
                <a:latin typeface="Aptos" panose="020B0004020202020204" pitchFamily="34" charset="0"/>
              </a:rPr>
              <a:t> </a:t>
            </a:r>
            <a:r>
              <a:rPr lang="en-US" dirty="0">
                <a:latin typeface="Aptos" panose="020B0004020202020204" pitchFamily="34" charset="0"/>
              </a:rPr>
              <a:t>Insurance</a:t>
            </a:r>
            <a:r>
              <a:rPr lang="en-US" spc="-87" dirty="0">
                <a:latin typeface="Aptos" panose="020B0004020202020204" pitchFamily="34" charset="0"/>
              </a:rPr>
              <a:t> </a:t>
            </a:r>
            <a:r>
              <a:rPr lang="en-US" dirty="0">
                <a:latin typeface="Aptos" panose="020B0004020202020204" pitchFamily="34" charset="0"/>
              </a:rPr>
              <a:t>Sales</a:t>
            </a:r>
            <a:r>
              <a:rPr lang="en-US" spc="-53" dirty="0">
                <a:latin typeface="Aptos" panose="020B0004020202020204" pitchFamily="34" charset="0"/>
              </a:rPr>
              <a:t> </a:t>
            </a:r>
            <a:r>
              <a:rPr lang="en-US" dirty="0">
                <a:latin typeface="Aptos" panose="020B0004020202020204" pitchFamily="34" charset="0"/>
              </a:rPr>
              <a:t>Trends</a:t>
            </a:r>
            <a:r>
              <a:rPr lang="en-US" spc="-87" dirty="0">
                <a:latin typeface="Aptos" panose="020B0004020202020204" pitchFamily="34" charset="0"/>
              </a:rPr>
              <a:t> </a:t>
            </a:r>
            <a:r>
              <a:rPr lang="en-US" dirty="0">
                <a:latin typeface="Aptos" panose="020B0004020202020204" pitchFamily="34" charset="0"/>
              </a:rPr>
              <a:t>by</a:t>
            </a:r>
            <a:r>
              <a:rPr lang="en-US" spc="-93" dirty="0">
                <a:latin typeface="Aptos" panose="020B0004020202020204" pitchFamily="34" charset="0"/>
              </a:rPr>
              <a:t> </a:t>
            </a:r>
            <a:r>
              <a:rPr lang="en-US" spc="-13" dirty="0">
                <a:latin typeface="Aptos" panose="020B0004020202020204" pitchFamily="34" charset="0"/>
              </a:rPr>
              <a:t>Product</a:t>
            </a:r>
            <a:endParaRPr lang="en-US" dirty="0">
              <a:latin typeface="Aptos" panose="020B0004020202020204" pitchFamily="34" charset="0"/>
            </a:endParaRPr>
          </a:p>
        </p:txBody>
      </p:sp>
      <p:sp>
        <p:nvSpPr>
          <p:cNvPr id="5" name="object 45">
            <a:extLst>
              <a:ext uri="{FF2B5EF4-FFF2-40B4-BE49-F238E27FC236}">
                <a16:creationId xmlns:a16="http://schemas.microsoft.com/office/drawing/2014/main" id="{58679082-83B7-1113-722B-9F1AC7C2BF40}"/>
              </a:ext>
            </a:extLst>
          </p:cNvPr>
          <p:cNvSpPr txBox="1"/>
          <p:nvPr/>
        </p:nvSpPr>
        <p:spPr>
          <a:xfrm>
            <a:off x="213399" y="6441880"/>
            <a:ext cx="7318907" cy="288968"/>
          </a:xfrm>
          <a:prstGeom prst="rect">
            <a:avLst/>
          </a:prstGeom>
        </p:spPr>
        <p:txBody>
          <a:bodyPr vert="horz" wrap="square" lIns="0" tIns="16933" rIns="0" bIns="0" rtlCol="0">
            <a:spAutoFit/>
          </a:bodyPr>
          <a:lstStyle/>
          <a:p>
            <a:pPr marL="25400" marR="0" lvl="0" indent="0" algn="l" defTabSz="2057400" rtl="0" eaLnBrk="1" fontAlgn="auto" latinLnBrk="0" hangingPunct="1">
              <a:lnSpc>
                <a:spcPct val="100000"/>
              </a:lnSpc>
              <a:spcBef>
                <a:spcPts val="2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ptos" panose="020B0004020202020204" pitchFamily="34" charset="0"/>
                <a:cs typeface="Arial"/>
              </a:rPr>
              <a:t>Source:</a:t>
            </a:r>
            <a:r>
              <a:rPr kumimoji="0" lang="en-US" sz="800" b="0" i="0" u="none" strike="noStrike" kern="1200" cap="none" spc="-60" normalizeH="0" baseline="0" noProof="0" dirty="0">
                <a:ln>
                  <a:noFill/>
                </a:ln>
                <a:solidFill>
                  <a:srgbClr val="000000"/>
                </a:solidFill>
                <a:effectLst/>
                <a:uLnTx/>
                <a:uFillTx/>
                <a:latin typeface="Aptos" panose="020B0004020202020204" pitchFamily="34" charset="0"/>
                <a:cs typeface="Arial"/>
              </a:rPr>
              <a:t> </a:t>
            </a:r>
            <a:r>
              <a:rPr kumimoji="0" lang="en-US" sz="800" b="0" i="0" u="none" strike="noStrike" kern="1200" cap="none" spc="0" normalizeH="0" baseline="0" noProof="0" dirty="0">
                <a:ln>
                  <a:noFill/>
                </a:ln>
                <a:solidFill>
                  <a:srgbClr val="000000"/>
                </a:solidFill>
                <a:effectLst/>
                <a:uLnTx/>
                <a:uFillTx/>
                <a:latin typeface="Aptos" panose="020B0004020202020204" pitchFamily="34" charset="0"/>
                <a:cs typeface="Arial"/>
              </a:rPr>
              <a:t>LIMRA’s</a:t>
            </a:r>
            <a:r>
              <a:rPr kumimoji="0" lang="en-US" sz="800" b="0" i="0" u="none" strike="noStrike" kern="1200" cap="none" spc="-60" normalizeH="0" baseline="0" noProof="0" dirty="0">
                <a:ln>
                  <a:noFill/>
                </a:ln>
                <a:solidFill>
                  <a:srgbClr val="000000"/>
                </a:solidFill>
                <a:effectLst/>
                <a:uLnTx/>
                <a:uFillTx/>
                <a:latin typeface="Aptos" panose="020B0004020202020204" pitchFamily="34" charset="0"/>
                <a:cs typeface="Arial"/>
              </a:rPr>
              <a:t> </a:t>
            </a:r>
            <a:r>
              <a:rPr kumimoji="0" lang="en-US" sz="800" b="0" i="0" u="none" strike="noStrike" kern="1200" cap="none" spc="0" normalizeH="0" baseline="0" noProof="0" dirty="0">
                <a:ln>
                  <a:noFill/>
                </a:ln>
                <a:solidFill>
                  <a:srgbClr val="000000"/>
                </a:solidFill>
                <a:effectLst/>
                <a:uLnTx/>
                <a:uFillTx/>
                <a:latin typeface="Aptos" panose="020B0004020202020204" pitchFamily="34" charset="0"/>
                <a:cs typeface="Arial"/>
              </a:rPr>
              <a:t>U.S.</a:t>
            </a:r>
            <a:r>
              <a:rPr kumimoji="0" lang="en-US" sz="800" b="0" i="0" u="none" strike="noStrike" kern="1200" cap="none" spc="-60" normalizeH="0" baseline="0" noProof="0" dirty="0">
                <a:ln>
                  <a:noFill/>
                </a:ln>
                <a:solidFill>
                  <a:srgbClr val="000000"/>
                </a:solidFill>
                <a:effectLst/>
                <a:uLnTx/>
                <a:uFillTx/>
                <a:latin typeface="Aptos" panose="020B0004020202020204" pitchFamily="34" charset="0"/>
                <a:cs typeface="Arial"/>
              </a:rPr>
              <a:t> </a:t>
            </a:r>
            <a:r>
              <a:rPr kumimoji="0" lang="en-US" sz="800" b="0" i="0" u="none" strike="noStrike" kern="1200" cap="none" spc="0" normalizeH="0" baseline="0" noProof="0" dirty="0">
                <a:ln>
                  <a:noFill/>
                </a:ln>
                <a:solidFill>
                  <a:srgbClr val="000000"/>
                </a:solidFill>
                <a:effectLst/>
                <a:uLnTx/>
                <a:uFillTx/>
                <a:latin typeface="Aptos" panose="020B0004020202020204" pitchFamily="34" charset="0"/>
                <a:cs typeface="Arial"/>
              </a:rPr>
              <a:t>Retail</a:t>
            </a:r>
            <a:r>
              <a:rPr kumimoji="0" lang="en-US" sz="800" b="0" i="0" u="none" strike="noStrike" kern="1200" cap="none" spc="-71" normalizeH="0" baseline="0" noProof="0" dirty="0">
                <a:ln>
                  <a:noFill/>
                </a:ln>
                <a:solidFill>
                  <a:srgbClr val="000000"/>
                </a:solidFill>
                <a:effectLst/>
                <a:uLnTx/>
                <a:uFillTx/>
                <a:latin typeface="Aptos" panose="020B0004020202020204" pitchFamily="34" charset="0"/>
                <a:cs typeface="Arial"/>
              </a:rPr>
              <a:t> </a:t>
            </a:r>
            <a:r>
              <a:rPr kumimoji="0" lang="en-US" sz="800" b="0" i="0" u="none" strike="noStrike" kern="1200" cap="none" spc="0" normalizeH="0" baseline="0" noProof="0" dirty="0">
                <a:ln>
                  <a:noFill/>
                </a:ln>
                <a:solidFill>
                  <a:srgbClr val="000000"/>
                </a:solidFill>
                <a:effectLst/>
                <a:uLnTx/>
                <a:uFillTx/>
                <a:latin typeface="Aptos" panose="020B0004020202020204" pitchFamily="34" charset="0"/>
                <a:cs typeface="Arial"/>
              </a:rPr>
              <a:t>Individual</a:t>
            </a:r>
            <a:r>
              <a:rPr kumimoji="0" lang="en-US" sz="800" b="0" i="0" u="none" strike="noStrike" kern="1200" cap="none" spc="-41" normalizeH="0" baseline="0" noProof="0" dirty="0">
                <a:ln>
                  <a:noFill/>
                </a:ln>
                <a:solidFill>
                  <a:srgbClr val="000000"/>
                </a:solidFill>
                <a:effectLst/>
                <a:uLnTx/>
                <a:uFillTx/>
                <a:latin typeface="Aptos" panose="020B0004020202020204" pitchFamily="34" charset="0"/>
                <a:cs typeface="Arial"/>
              </a:rPr>
              <a:t> </a:t>
            </a:r>
            <a:r>
              <a:rPr kumimoji="0" lang="en-US" sz="800" b="0" i="0" u="none" strike="noStrike" kern="1200" cap="none" spc="0" normalizeH="0" baseline="0" noProof="0" dirty="0">
                <a:ln>
                  <a:noFill/>
                </a:ln>
                <a:solidFill>
                  <a:srgbClr val="000000"/>
                </a:solidFill>
                <a:effectLst/>
                <a:uLnTx/>
                <a:uFillTx/>
                <a:latin typeface="Aptos" panose="020B0004020202020204" pitchFamily="34" charset="0"/>
                <a:cs typeface="Arial"/>
              </a:rPr>
              <a:t>Life</a:t>
            </a:r>
            <a:r>
              <a:rPr kumimoji="0" lang="en-US" sz="800" b="0" i="0" u="none" strike="noStrike" kern="1200" cap="none" spc="-41" normalizeH="0" baseline="0" noProof="0" dirty="0">
                <a:ln>
                  <a:noFill/>
                </a:ln>
                <a:solidFill>
                  <a:srgbClr val="000000"/>
                </a:solidFill>
                <a:effectLst/>
                <a:uLnTx/>
                <a:uFillTx/>
                <a:latin typeface="Aptos" panose="020B0004020202020204" pitchFamily="34" charset="0"/>
                <a:cs typeface="Arial"/>
              </a:rPr>
              <a:t> </a:t>
            </a:r>
            <a:r>
              <a:rPr kumimoji="0" lang="en-US" sz="800" b="0" i="0" u="none" strike="noStrike" kern="1200" cap="none" spc="0" normalizeH="0" baseline="0" noProof="0" dirty="0">
                <a:ln>
                  <a:noFill/>
                </a:ln>
                <a:solidFill>
                  <a:srgbClr val="000000"/>
                </a:solidFill>
                <a:effectLst/>
                <a:uLnTx/>
                <a:uFillTx/>
                <a:latin typeface="Aptos" panose="020B0004020202020204" pitchFamily="34" charset="0"/>
                <a:cs typeface="Arial"/>
              </a:rPr>
              <a:t>Insurance</a:t>
            </a:r>
            <a:r>
              <a:rPr kumimoji="0" lang="en-US" sz="800" b="0" i="0" u="none" strike="noStrike" kern="1200" cap="none" spc="-60" normalizeH="0" baseline="0" noProof="0" dirty="0">
                <a:ln>
                  <a:noFill/>
                </a:ln>
                <a:solidFill>
                  <a:srgbClr val="000000"/>
                </a:solidFill>
                <a:effectLst/>
                <a:uLnTx/>
                <a:uFillTx/>
                <a:latin typeface="Aptos" panose="020B0004020202020204" pitchFamily="34" charset="0"/>
                <a:cs typeface="Arial"/>
              </a:rPr>
              <a:t> </a:t>
            </a:r>
            <a:r>
              <a:rPr kumimoji="0" lang="en-US" sz="800" b="0" i="0" u="none" strike="noStrike" kern="1200" cap="none" spc="0" normalizeH="0" baseline="0" noProof="0" dirty="0">
                <a:ln>
                  <a:noFill/>
                </a:ln>
                <a:solidFill>
                  <a:srgbClr val="000000"/>
                </a:solidFill>
                <a:effectLst/>
                <a:uLnTx/>
                <a:uFillTx/>
                <a:latin typeface="Aptos" panose="020B0004020202020204" pitchFamily="34" charset="0"/>
                <a:cs typeface="Arial"/>
              </a:rPr>
              <a:t>Sales</a:t>
            </a:r>
            <a:r>
              <a:rPr kumimoji="0" lang="en-US" sz="800" b="0" i="0" u="none" strike="noStrike" kern="1200" cap="none" spc="-50" normalizeH="0" baseline="0" noProof="0" dirty="0">
                <a:ln>
                  <a:noFill/>
                </a:ln>
                <a:solidFill>
                  <a:srgbClr val="000000"/>
                </a:solidFill>
                <a:effectLst/>
                <a:uLnTx/>
                <a:uFillTx/>
                <a:latin typeface="Aptos" panose="020B0004020202020204" pitchFamily="34" charset="0"/>
                <a:cs typeface="Arial"/>
              </a:rPr>
              <a:t> </a:t>
            </a:r>
            <a:r>
              <a:rPr kumimoji="0" lang="en-US" sz="800" b="0" i="0" u="none" strike="noStrike" kern="1200" cap="none" spc="0" normalizeH="0" baseline="0" noProof="0" dirty="0">
                <a:ln>
                  <a:noFill/>
                </a:ln>
                <a:solidFill>
                  <a:srgbClr val="000000"/>
                </a:solidFill>
                <a:effectLst/>
                <a:uLnTx/>
                <a:uFillTx/>
                <a:latin typeface="Aptos" panose="020B0004020202020204" pitchFamily="34" charset="0"/>
                <a:cs typeface="Arial"/>
              </a:rPr>
              <a:t>Survey and Industry Estimates</a:t>
            </a:r>
            <a:r>
              <a:rPr kumimoji="0" lang="en-US" sz="800" b="0" i="0" u="none" strike="noStrike" kern="1200" cap="none" spc="-11" normalizeH="0" baseline="0" noProof="0" dirty="0">
                <a:ln>
                  <a:noFill/>
                </a:ln>
                <a:solidFill>
                  <a:srgbClr val="000000"/>
                </a:solidFill>
                <a:effectLst/>
                <a:uLnTx/>
                <a:uFillTx/>
                <a:latin typeface="Aptos" panose="020B0004020202020204" pitchFamily="34" charset="0"/>
                <a:cs typeface="Arial"/>
              </a:rPr>
              <a:t> </a:t>
            </a:r>
            <a:r>
              <a:rPr lang="en-US" sz="800" dirty="0">
                <a:solidFill>
                  <a:srgbClr val="000000"/>
                </a:solidFill>
                <a:latin typeface="Aptos" panose="020B0004020202020204" pitchFamily="34" charset="0"/>
                <a:cs typeface="Arial"/>
              </a:rPr>
              <a:t>—</a:t>
            </a:r>
            <a:r>
              <a:rPr kumimoji="0" lang="en-US" sz="800" b="0" i="0" u="none" strike="noStrike" kern="1200" cap="none" spc="-60" normalizeH="0" baseline="0" noProof="0" dirty="0">
                <a:ln>
                  <a:noFill/>
                </a:ln>
                <a:solidFill>
                  <a:srgbClr val="000000"/>
                </a:solidFill>
                <a:effectLst/>
                <a:uLnTx/>
                <a:uFillTx/>
                <a:latin typeface="Aptos" panose="020B0004020202020204" pitchFamily="34" charset="0"/>
                <a:cs typeface="Arial"/>
              </a:rPr>
              <a:t> </a:t>
            </a:r>
            <a:r>
              <a:rPr kumimoji="0" lang="en-US" sz="800" b="0" i="0" u="none" strike="noStrike" kern="1200" cap="none" spc="0" normalizeH="0" baseline="0" noProof="0" dirty="0">
                <a:ln>
                  <a:noFill/>
                </a:ln>
                <a:solidFill>
                  <a:srgbClr val="000000"/>
                </a:solidFill>
                <a:effectLst/>
                <a:uLnTx/>
                <a:uFillTx/>
                <a:latin typeface="Aptos" panose="020B0004020202020204" pitchFamily="34" charset="0"/>
                <a:cs typeface="Arial"/>
              </a:rPr>
              <a:t>Annualized</a:t>
            </a:r>
            <a:r>
              <a:rPr kumimoji="0" lang="en-US" sz="800" b="0" i="0" u="none" strike="noStrike" kern="1200" cap="none" spc="-11" normalizeH="0" baseline="0" noProof="0" dirty="0">
                <a:ln>
                  <a:noFill/>
                </a:ln>
                <a:solidFill>
                  <a:srgbClr val="000000"/>
                </a:solidFill>
                <a:effectLst/>
                <a:uLnTx/>
                <a:uFillTx/>
                <a:latin typeface="Aptos" panose="020B0004020202020204" pitchFamily="34" charset="0"/>
                <a:cs typeface="Arial"/>
              </a:rPr>
              <a:t> </a:t>
            </a:r>
            <a:r>
              <a:rPr kumimoji="0" lang="en-US" sz="800" b="0" i="0" u="none" strike="noStrike" kern="1200" cap="none" spc="-20" normalizeH="0" baseline="0" noProof="0" dirty="0">
                <a:ln>
                  <a:noFill/>
                </a:ln>
                <a:solidFill>
                  <a:srgbClr val="000000"/>
                </a:solidFill>
                <a:effectLst/>
                <a:uLnTx/>
                <a:uFillTx/>
                <a:latin typeface="Aptos" panose="020B0004020202020204" pitchFamily="34" charset="0"/>
                <a:cs typeface="Arial"/>
              </a:rPr>
              <a:t>Premium.</a:t>
            </a:r>
          </a:p>
          <a:p>
            <a:pPr marL="25400" marR="0" lvl="0" indent="0" algn="l" defTabSz="2057400" rtl="0" eaLnBrk="1" fontAlgn="auto" latinLnBrk="0" hangingPunct="1">
              <a:lnSpc>
                <a:spcPct val="100000"/>
              </a:lnSpc>
              <a:spcBef>
                <a:spcPts val="200"/>
              </a:spcBef>
              <a:spcAft>
                <a:spcPts val="0"/>
              </a:spcAft>
              <a:buClrTx/>
              <a:buSzTx/>
              <a:buFontTx/>
              <a:buNone/>
              <a:tabLst/>
              <a:defRPr/>
            </a:pPr>
            <a:r>
              <a:rPr kumimoji="0" lang="en-US" sz="800" b="0" i="1" u="none" strike="noStrike" kern="1200" cap="none" spc="-20" normalizeH="0" baseline="0" noProof="0" dirty="0">
                <a:ln>
                  <a:noFill/>
                </a:ln>
                <a:solidFill>
                  <a:srgbClr val="000000"/>
                </a:solidFill>
                <a:effectLst/>
                <a:uLnTx/>
                <a:uFillTx/>
                <a:latin typeface="Aptos" panose="020B0004020202020204" pitchFamily="34" charset="0"/>
                <a:cs typeface="Arial"/>
              </a:rPr>
              <a:t>*Preliminary data</a:t>
            </a:r>
          </a:p>
        </p:txBody>
      </p:sp>
      <p:pic>
        <p:nvPicPr>
          <p:cNvPr id="3" name="Picture 2">
            <a:extLst>
              <a:ext uri="{FF2B5EF4-FFF2-40B4-BE49-F238E27FC236}">
                <a16:creationId xmlns:a16="http://schemas.microsoft.com/office/drawing/2014/main" id="{44342281-8FBC-E0F5-EE29-A800EFA29B00}"/>
              </a:ext>
            </a:extLst>
          </p:cNvPr>
          <p:cNvPicPr>
            <a:picLocks noChangeAspect="1"/>
          </p:cNvPicPr>
          <p:nvPr/>
        </p:nvPicPr>
        <p:blipFill>
          <a:blip r:embed="rId3"/>
          <a:stretch>
            <a:fillRect/>
          </a:stretch>
        </p:blipFill>
        <p:spPr>
          <a:xfrm>
            <a:off x="8948306" y="1191574"/>
            <a:ext cx="24386" cy="4474852"/>
          </a:xfrm>
          <a:prstGeom prst="rect">
            <a:avLst/>
          </a:prstGeom>
        </p:spPr>
      </p:pic>
      <p:graphicFrame>
        <p:nvGraphicFramePr>
          <p:cNvPr id="4" name="Chart 3">
            <a:extLst>
              <a:ext uri="{FF2B5EF4-FFF2-40B4-BE49-F238E27FC236}">
                <a16:creationId xmlns:a16="http://schemas.microsoft.com/office/drawing/2014/main" id="{A54B87FA-0569-49EA-8D8D-9C45CDE9980C}"/>
              </a:ext>
            </a:extLst>
          </p:cNvPr>
          <p:cNvGraphicFramePr/>
          <p:nvPr/>
        </p:nvGraphicFramePr>
        <p:xfrm>
          <a:off x="1109695" y="767049"/>
          <a:ext cx="9825465" cy="52792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18533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latin typeface="Aptos" panose="020B0004020202020204" pitchFamily="34" charset="0"/>
              </a:rPr>
              <a:t>4</a:t>
            </a:r>
            <a:r>
              <a:rPr lang="en-US" sz="3100" baseline="30000" dirty="0">
                <a:latin typeface="Aptos" panose="020B0004020202020204" pitchFamily="34" charset="0"/>
              </a:rPr>
              <a:t>th</a:t>
            </a:r>
            <a:r>
              <a:rPr lang="en-US" sz="3100" dirty="0">
                <a:latin typeface="Aptos" panose="020B0004020202020204" pitchFamily="34" charset="0"/>
              </a:rPr>
              <a:t> Quarter New Annualized Premium Up 14% Year Over Year</a:t>
            </a:r>
            <a:endParaRPr lang="en-US" sz="3100" dirty="0">
              <a:solidFill>
                <a:srgbClr val="FF0000"/>
              </a:solidFill>
              <a:latin typeface="Aptos" panose="020B0004020202020204" pitchFamily="34" charset="0"/>
            </a:endParaRPr>
          </a:p>
        </p:txBody>
      </p:sp>
      <p:graphicFrame>
        <p:nvGraphicFramePr>
          <p:cNvPr id="7" name="Content Placeholder 8"/>
          <p:cNvGraphicFramePr>
            <a:graphicFrameLocks/>
          </p:cNvGraphicFramePr>
          <p:nvPr>
            <p:extLst>
              <p:ext uri="{D42A27DB-BD31-4B8C-83A1-F6EECF244321}">
                <p14:modId xmlns:p14="http://schemas.microsoft.com/office/powerpoint/2010/main" val="2543792018"/>
              </p:ext>
            </p:extLst>
          </p:nvPr>
        </p:nvGraphicFramePr>
        <p:xfrm>
          <a:off x="545940" y="1173257"/>
          <a:ext cx="11100121" cy="448135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F84A2344-32E4-260A-95B4-90B3A8560F73}"/>
              </a:ext>
            </a:extLst>
          </p:cNvPr>
          <p:cNvSpPr/>
          <p:nvPr/>
        </p:nvSpPr>
        <p:spPr>
          <a:xfrm>
            <a:off x="200025" y="6463750"/>
            <a:ext cx="902970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ptos" panose="020B0004020202020204" pitchFamily="34" charset="0"/>
              </a:rPr>
              <a:t>Source: LIMRA’s U.S. Individual Life Insurance Sales Survey and LIMRA estimates, </a:t>
            </a:r>
            <a:r>
              <a:rPr kumimoji="0" lang="en-US" sz="1000" b="0" i="1" u="none" strike="noStrike" kern="1200" cap="none" spc="0" normalizeH="0" baseline="0" noProof="0" dirty="0">
                <a:ln>
                  <a:noFill/>
                </a:ln>
                <a:solidFill>
                  <a:srgbClr val="000000"/>
                </a:solidFill>
                <a:effectLst/>
                <a:uLnTx/>
                <a:uFillTx/>
                <a:latin typeface="Aptos" panose="020B0004020202020204" pitchFamily="34" charset="0"/>
              </a:rPr>
              <a:t>*preliminary data</a:t>
            </a:r>
          </a:p>
        </p:txBody>
      </p:sp>
      <p:sp>
        <p:nvSpPr>
          <p:cNvPr id="10" name="TextBox 9">
            <a:extLst>
              <a:ext uri="{FF2B5EF4-FFF2-40B4-BE49-F238E27FC236}">
                <a16:creationId xmlns:a16="http://schemas.microsoft.com/office/drawing/2014/main" id="{0895A526-05A9-276B-CE18-8DEA7D800B9B}"/>
              </a:ext>
            </a:extLst>
          </p:cNvPr>
          <p:cNvSpPr txBox="1"/>
          <p:nvPr/>
        </p:nvSpPr>
        <p:spPr>
          <a:xfrm>
            <a:off x="10719175" y="1634922"/>
            <a:ext cx="8395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rPr>
              <a:t>$4.6B</a:t>
            </a:r>
          </a:p>
        </p:txBody>
      </p:sp>
      <p:sp>
        <p:nvSpPr>
          <p:cNvPr id="6" name="TextBox 5">
            <a:extLst>
              <a:ext uri="{FF2B5EF4-FFF2-40B4-BE49-F238E27FC236}">
                <a16:creationId xmlns:a16="http://schemas.microsoft.com/office/drawing/2014/main" id="{729B203F-B1D0-437D-FA91-D696B91EC1D6}"/>
              </a:ext>
            </a:extLst>
          </p:cNvPr>
          <p:cNvSpPr txBox="1"/>
          <p:nvPr/>
        </p:nvSpPr>
        <p:spPr>
          <a:xfrm>
            <a:off x="2430032" y="1173257"/>
            <a:ext cx="73319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ptos" panose="020B0004020202020204" pitchFamily="34" charset="0"/>
              </a:rPr>
              <a:t>Total new annualized premium topped $16 billion in 2024, setting a new sales record.</a:t>
            </a:r>
          </a:p>
        </p:txBody>
      </p:sp>
    </p:spTree>
    <p:extLst>
      <p:ext uri="{BB962C8B-B14F-4D97-AF65-F5344CB8AC3E}">
        <p14:creationId xmlns:p14="http://schemas.microsoft.com/office/powerpoint/2010/main" val="1509088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ptos" panose="020B0004020202020204" pitchFamily="34" charset="0"/>
              </a:rPr>
              <a:t>New Annualized Jumped 14% in 4Q 2024 Year Over Year</a:t>
            </a:r>
          </a:p>
        </p:txBody>
      </p:sp>
      <p:graphicFrame>
        <p:nvGraphicFramePr>
          <p:cNvPr id="7" name="Content Placeholder 8"/>
          <p:cNvGraphicFramePr>
            <a:graphicFrameLocks/>
          </p:cNvGraphicFramePr>
          <p:nvPr>
            <p:extLst>
              <p:ext uri="{D42A27DB-BD31-4B8C-83A1-F6EECF244321}">
                <p14:modId xmlns:p14="http://schemas.microsoft.com/office/powerpoint/2010/main" val="3953098819"/>
              </p:ext>
            </p:extLst>
          </p:nvPr>
        </p:nvGraphicFramePr>
        <p:xfrm>
          <a:off x="381964" y="1307939"/>
          <a:ext cx="11215869" cy="423750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1A56FB4F-A4DF-DC49-C7B1-BF0EB0AFEDD1}"/>
              </a:ext>
            </a:extLst>
          </p:cNvPr>
          <p:cNvSpPr/>
          <p:nvPr/>
        </p:nvSpPr>
        <p:spPr>
          <a:xfrm>
            <a:off x="223156" y="6390272"/>
            <a:ext cx="9029700" cy="400110"/>
          </a:xfrm>
          <a:prstGeom prst="rect">
            <a:avLst/>
          </a:prstGeom>
        </p:spPr>
        <p:txBody>
          <a:bodyPr wrap="square">
            <a:spAutoFit/>
          </a:bodyPr>
          <a:lstStyle/>
          <a:p>
            <a:r>
              <a:rPr lang="en-US" sz="1000" dirty="0">
                <a:latin typeface="Aptos" panose="020B0004020202020204" pitchFamily="34" charset="0"/>
              </a:rPr>
              <a:t>Source: LIMRA’s U.S. Individual Life Insurance Sales Survey and LIMRA estimates, </a:t>
            </a:r>
            <a:r>
              <a:rPr lang="en-US" sz="1000" i="1" dirty="0">
                <a:latin typeface="Aptos" panose="020B0004020202020204" pitchFamily="34" charset="0"/>
              </a:rPr>
              <a:t>*preliminary data</a:t>
            </a:r>
            <a:endParaRPr lang="en-US" sz="1000" dirty="0">
              <a:latin typeface="Aptos" panose="020B0004020202020204" pitchFamily="34" charset="0"/>
            </a:endParaRPr>
          </a:p>
          <a:p>
            <a:r>
              <a:rPr lang="en-US" sz="1000" dirty="0">
                <a:latin typeface="Aptos" panose="020B0004020202020204" pitchFamily="34" charset="0"/>
              </a:rPr>
              <a:t> ++ Less than ½ of negative one percent</a:t>
            </a:r>
          </a:p>
        </p:txBody>
      </p:sp>
      <p:sp>
        <p:nvSpPr>
          <p:cNvPr id="6" name="TextBox 5">
            <a:extLst>
              <a:ext uri="{FF2B5EF4-FFF2-40B4-BE49-F238E27FC236}">
                <a16:creationId xmlns:a16="http://schemas.microsoft.com/office/drawing/2014/main" id="{F06E43DF-E495-6EBC-C50D-2704BEED337D}"/>
              </a:ext>
            </a:extLst>
          </p:cNvPr>
          <p:cNvSpPr txBox="1"/>
          <p:nvPr/>
        </p:nvSpPr>
        <p:spPr>
          <a:xfrm>
            <a:off x="3927961" y="1123273"/>
            <a:ext cx="4336077" cy="369332"/>
          </a:xfrm>
          <a:prstGeom prst="rect">
            <a:avLst/>
          </a:prstGeom>
          <a:noFill/>
        </p:spPr>
        <p:txBody>
          <a:bodyPr wrap="square" rtlCol="0">
            <a:spAutoFit/>
          </a:bodyPr>
          <a:lstStyle/>
          <a:p>
            <a:pPr algn="ctr"/>
            <a:r>
              <a:rPr lang="en-US" b="1" dirty="0">
                <a:latin typeface="Aptos" panose="020B0004020202020204" pitchFamily="34" charset="0"/>
              </a:rPr>
              <a:t>New premium up 4% in 2024</a:t>
            </a:r>
          </a:p>
        </p:txBody>
      </p:sp>
    </p:spTree>
    <p:extLst>
      <p:ext uri="{BB962C8B-B14F-4D97-AF65-F5344CB8AC3E}">
        <p14:creationId xmlns:p14="http://schemas.microsoft.com/office/powerpoint/2010/main" val="2637727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3" y="0"/>
            <a:ext cx="12191998" cy="890341"/>
          </a:xfrm>
        </p:spPr>
        <p:txBody>
          <a:bodyPr>
            <a:normAutofit/>
          </a:bodyPr>
          <a:lstStyle/>
          <a:p>
            <a:r>
              <a:rPr lang="en-US" dirty="0">
                <a:latin typeface="Aptos" panose="020B0004020202020204" pitchFamily="34" charset="0"/>
              </a:rPr>
              <a:t>Total Individual Life Policy Sales Level with 2023</a:t>
            </a:r>
          </a:p>
        </p:txBody>
      </p:sp>
      <p:graphicFrame>
        <p:nvGraphicFramePr>
          <p:cNvPr id="7" name="Content Placeholder 8"/>
          <p:cNvGraphicFramePr>
            <a:graphicFrameLocks/>
          </p:cNvGraphicFramePr>
          <p:nvPr>
            <p:extLst>
              <p:ext uri="{D42A27DB-BD31-4B8C-83A1-F6EECF244321}">
                <p14:modId xmlns:p14="http://schemas.microsoft.com/office/powerpoint/2010/main" val="3506550103"/>
              </p:ext>
            </p:extLst>
          </p:nvPr>
        </p:nvGraphicFramePr>
        <p:xfrm>
          <a:off x="775504" y="1365813"/>
          <a:ext cx="10891777" cy="387946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37805" y="6245626"/>
            <a:ext cx="9203738" cy="553998"/>
          </a:xfrm>
          <a:prstGeom prst="rect">
            <a:avLst/>
          </a:prstGeom>
        </p:spPr>
        <p:txBody>
          <a:bodyPr wrap="square">
            <a:spAutoFit/>
          </a:bodyPr>
          <a:lstStyle/>
          <a:p>
            <a:r>
              <a:rPr lang="en-US" sz="1000" dirty="0">
                <a:latin typeface="Aptos" panose="020B0004020202020204" pitchFamily="34" charset="0"/>
              </a:rPr>
              <a:t>Source:  LIMRA’s U.S. Individual Life Insurance Sales Survey, </a:t>
            </a:r>
            <a:r>
              <a:rPr lang="en-US" sz="1000" i="1" dirty="0">
                <a:latin typeface="Aptos" panose="020B0004020202020204" pitchFamily="34" charset="0"/>
              </a:rPr>
              <a:t>*preliminary data</a:t>
            </a:r>
            <a:endParaRPr lang="en-US" sz="1000" dirty="0">
              <a:latin typeface="Aptos" panose="020B0004020202020204" pitchFamily="34" charset="0"/>
            </a:endParaRPr>
          </a:p>
          <a:p>
            <a:r>
              <a:rPr lang="en-US" sz="1000" dirty="0">
                <a:latin typeface="Aptos" panose="020B0004020202020204" pitchFamily="34" charset="0"/>
              </a:rPr>
              <a:t>+ Less than ½ of one percent </a:t>
            </a:r>
          </a:p>
          <a:p>
            <a:r>
              <a:rPr lang="en-US" sz="1000" dirty="0">
                <a:latin typeface="Aptos" panose="020B0004020202020204" pitchFamily="34" charset="0"/>
              </a:rPr>
              <a:t>++ Less than ½ of negative one percent</a:t>
            </a:r>
          </a:p>
        </p:txBody>
      </p:sp>
      <p:sp>
        <p:nvSpPr>
          <p:cNvPr id="3" name="TextBox 1">
            <a:extLst>
              <a:ext uri="{FF2B5EF4-FFF2-40B4-BE49-F238E27FC236}">
                <a16:creationId xmlns:a16="http://schemas.microsoft.com/office/drawing/2014/main" id="{7E74874B-608A-63DC-1C51-03F07CDBB62B}"/>
              </a:ext>
            </a:extLst>
          </p:cNvPr>
          <p:cNvSpPr txBox="1"/>
          <p:nvPr/>
        </p:nvSpPr>
        <p:spPr>
          <a:xfrm>
            <a:off x="10959488" y="2691141"/>
            <a:ext cx="634655" cy="2830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latin typeface="Aptos" panose="020B0004020202020204" pitchFamily="34" charset="0"/>
              </a:rPr>
              <a:t>2</a:t>
            </a:r>
            <a:r>
              <a:rPr lang="en-US" sz="1800" b="1" kern="1200" dirty="0">
                <a:latin typeface="Aptos" panose="020B0004020202020204" pitchFamily="34" charset="0"/>
              </a:rPr>
              <a:t>%</a:t>
            </a:r>
          </a:p>
        </p:txBody>
      </p:sp>
    </p:spTree>
    <p:extLst>
      <p:ext uri="{BB962C8B-B14F-4D97-AF65-F5344CB8AC3E}">
        <p14:creationId xmlns:p14="http://schemas.microsoft.com/office/powerpoint/2010/main" val="1453583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2498"/>
            <a:ext cx="12191998" cy="890341"/>
          </a:xfrm>
        </p:spPr>
        <p:txBody>
          <a:bodyPr>
            <a:noAutofit/>
          </a:bodyPr>
          <a:lstStyle/>
          <a:p>
            <a:r>
              <a:rPr lang="en-CA" dirty="0">
                <a:latin typeface="Aptos" panose="020B0004020202020204" pitchFamily="34" charset="0"/>
              </a:rPr>
              <a:t>Product Sales Trends</a:t>
            </a:r>
          </a:p>
        </p:txBody>
      </p:sp>
      <p:sp>
        <p:nvSpPr>
          <p:cNvPr id="6" name="Rectangle 5">
            <a:extLst>
              <a:ext uri="{FF2B5EF4-FFF2-40B4-BE49-F238E27FC236}">
                <a16:creationId xmlns:a16="http://schemas.microsoft.com/office/drawing/2014/main" id="{5FFCCA15-C53F-D71C-4F26-6A9262BC2159}"/>
              </a:ext>
            </a:extLst>
          </p:cNvPr>
          <p:cNvSpPr/>
          <p:nvPr/>
        </p:nvSpPr>
        <p:spPr>
          <a:xfrm>
            <a:off x="266700" y="6488243"/>
            <a:ext cx="9029700" cy="246221"/>
          </a:xfrm>
          <a:prstGeom prst="rect">
            <a:avLst/>
          </a:prstGeom>
        </p:spPr>
        <p:txBody>
          <a:bodyPr wrap="square">
            <a:spAutoFit/>
          </a:bodyPr>
          <a:lstStyle/>
          <a:p>
            <a:r>
              <a:rPr lang="en-US" sz="1000" dirty="0"/>
              <a:t>Source: LIMRA’s U.S. Individual Life Insurance Sales Survey and LIMRA estimates, </a:t>
            </a:r>
            <a:r>
              <a:rPr lang="en-US" sz="1000" i="1" dirty="0"/>
              <a:t>~ approximately, *preliminary data</a:t>
            </a:r>
            <a:endParaRPr lang="en-US" sz="1000" dirty="0"/>
          </a:p>
        </p:txBody>
      </p:sp>
      <p:graphicFrame>
        <p:nvGraphicFramePr>
          <p:cNvPr id="2" name="Table 1">
            <a:extLst>
              <a:ext uri="{FF2B5EF4-FFF2-40B4-BE49-F238E27FC236}">
                <a16:creationId xmlns:a16="http://schemas.microsoft.com/office/drawing/2014/main" id="{02524D69-24A9-359E-F249-E93C1A8B7F96}"/>
              </a:ext>
            </a:extLst>
          </p:cNvPr>
          <p:cNvGraphicFramePr>
            <a:graphicFrameLocks noGrp="1"/>
          </p:cNvGraphicFramePr>
          <p:nvPr>
            <p:extLst>
              <p:ext uri="{D42A27DB-BD31-4B8C-83A1-F6EECF244321}">
                <p14:modId xmlns:p14="http://schemas.microsoft.com/office/powerpoint/2010/main" val="3785783776"/>
              </p:ext>
            </p:extLst>
          </p:nvPr>
        </p:nvGraphicFramePr>
        <p:xfrm>
          <a:off x="1273840" y="1554983"/>
          <a:ext cx="9644317" cy="3394704"/>
        </p:xfrm>
        <a:graphic>
          <a:graphicData uri="http://schemas.openxmlformats.org/drawingml/2006/table">
            <a:tbl>
              <a:tblPr firstRow="1" bandRow="1">
                <a:tableStyleId>{5C22544A-7EE6-4342-B048-85BDC9FD1C3A}</a:tableStyleId>
              </a:tblPr>
              <a:tblGrid>
                <a:gridCol w="2635187">
                  <a:extLst>
                    <a:ext uri="{9D8B030D-6E8A-4147-A177-3AD203B41FA5}">
                      <a16:colId xmlns:a16="http://schemas.microsoft.com/office/drawing/2014/main" val="2086692083"/>
                    </a:ext>
                  </a:extLst>
                </a:gridCol>
                <a:gridCol w="3556339">
                  <a:extLst>
                    <a:ext uri="{9D8B030D-6E8A-4147-A177-3AD203B41FA5}">
                      <a16:colId xmlns:a16="http://schemas.microsoft.com/office/drawing/2014/main" val="1040043727"/>
                    </a:ext>
                  </a:extLst>
                </a:gridCol>
                <a:gridCol w="3452791">
                  <a:extLst>
                    <a:ext uri="{9D8B030D-6E8A-4147-A177-3AD203B41FA5}">
                      <a16:colId xmlns:a16="http://schemas.microsoft.com/office/drawing/2014/main" val="4170652237"/>
                    </a:ext>
                  </a:extLst>
                </a:gridCol>
              </a:tblGrid>
              <a:tr h="565784">
                <a:tc>
                  <a:txBody>
                    <a:bodyPr/>
                    <a:lstStyle/>
                    <a:p>
                      <a:pPr algn="ctr"/>
                      <a:r>
                        <a:rPr lang="en-US" dirty="0">
                          <a:latin typeface="Aptos" panose="020B0004020202020204" pitchFamily="34" charset="0"/>
                        </a:rPr>
                        <a:t>Product</a:t>
                      </a:r>
                    </a:p>
                  </a:txBody>
                  <a:tcPr anchor="ctr">
                    <a:solidFill>
                      <a:srgbClr val="002F70"/>
                    </a:solidFill>
                  </a:tcPr>
                </a:tc>
                <a:tc>
                  <a:txBody>
                    <a:bodyPr/>
                    <a:lstStyle/>
                    <a:p>
                      <a:pPr algn="ctr"/>
                      <a:r>
                        <a:rPr lang="en-US" dirty="0">
                          <a:latin typeface="Aptos" panose="020B0004020202020204" pitchFamily="34" charset="0"/>
                        </a:rPr>
                        <a:t>4</a:t>
                      </a:r>
                      <a:r>
                        <a:rPr lang="en-US" baseline="30000" dirty="0">
                          <a:latin typeface="Aptos" panose="020B0004020202020204" pitchFamily="34" charset="0"/>
                        </a:rPr>
                        <a:t>th</a:t>
                      </a:r>
                      <a:r>
                        <a:rPr lang="en-US" dirty="0">
                          <a:latin typeface="Aptos" panose="020B0004020202020204" pitchFamily="34" charset="0"/>
                        </a:rPr>
                        <a:t> Quarter</a:t>
                      </a:r>
                      <a:r>
                        <a:rPr lang="en-US" baseline="30000" dirty="0">
                          <a:latin typeface="Aptos" panose="020B0004020202020204" pitchFamily="34" charset="0"/>
                        </a:rPr>
                        <a:t>*</a:t>
                      </a:r>
                      <a:r>
                        <a:rPr lang="en-US" dirty="0">
                          <a:latin typeface="Aptos" panose="020B0004020202020204" pitchFamily="34" charset="0"/>
                        </a:rPr>
                        <a:t> </a:t>
                      </a:r>
                      <a:r>
                        <a:rPr lang="en-US" sz="1200" b="0" i="1" dirty="0">
                          <a:latin typeface="Aptos" panose="020B0004020202020204" pitchFamily="34" charset="0"/>
                        </a:rPr>
                        <a:t>(compared to 4</a:t>
                      </a:r>
                      <a:r>
                        <a:rPr lang="en-US" sz="1200" b="0" i="1" baseline="30000" dirty="0">
                          <a:latin typeface="Aptos" panose="020B0004020202020204" pitchFamily="34" charset="0"/>
                        </a:rPr>
                        <a:t>th</a:t>
                      </a:r>
                      <a:r>
                        <a:rPr lang="en-US" sz="1200" b="0" i="1" dirty="0">
                          <a:latin typeface="Aptos" panose="020B0004020202020204" pitchFamily="34" charset="0"/>
                        </a:rPr>
                        <a:t> quarter 2023)</a:t>
                      </a:r>
                    </a:p>
                  </a:txBody>
                  <a:tcPr anchor="ctr">
                    <a:solidFill>
                      <a:srgbClr val="002F70"/>
                    </a:solidFill>
                  </a:tcPr>
                </a:tc>
                <a:tc>
                  <a:txBody>
                    <a:bodyPr/>
                    <a:lstStyle/>
                    <a:p>
                      <a:pPr algn="ctr"/>
                      <a:r>
                        <a:rPr lang="en-US" dirty="0">
                          <a:latin typeface="Aptos" panose="020B0004020202020204" pitchFamily="34" charset="0"/>
                        </a:rPr>
                        <a:t>2024</a:t>
                      </a:r>
                      <a:r>
                        <a:rPr lang="en-US" baseline="30000" dirty="0">
                          <a:latin typeface="Aptos" panose="020B0004020202020204" pitchFamily="34" charset="0"/>
                        </a:rPr>
                        <a:t>*</a:t>
                      </a:r>
                      <a:r>
                        <a:rPr lang="en-US" dirty="0">
                          <a:latin typeface="Aptos" panose="020B0004020202020204" pitchFamily="34" charset="0"/>
                        </a:rPr>
                        <a:t> </a:t>
                      </a:r>
                      <a:r>
                        <a:rPr lang="en-US" sz="1200" b="0" i="1" dirty="0">
                          <a:latin typeface="Aptos" panose="020B0004020202020204" pitchFamily="34" charset="0"/>
                        </a:rPr>
                        <a:t>(compared to 2023)</a:t>
                      </a:r>
                    </a:p>
                  </a:txBody>
                  <a:tcPr anchor="ctr">
                    <a:solidFill>
                      <a:srgbClr val="002F70"/>
                    </a:solidFill>
                  </a:tcPr>
                </a:tc>
                <a:extLst>
                  <a:ext uri="{0D108BD9-81ED-4DB2-BD59-A6C34878D82A}">
                    <a16:rowId xmlns:a16="http://schemas.microsoft.com/office/drawing/2014/main" val="660965833"/>
                  </a:ext>
                </a:extLst>
              </a:tr>
              <a:tr h="565784">
                <a:tc>
                  <a:txBody>
                    <a:bodyPr/>
                    <a:lstStyle/>
                    <a:p>
                      <a:r>
                        <a:rPr lang="en-US" dirty="0">
                          <a:latin typeface="Aptos" panose="020B0004020202020204" pitchFamily="34" charset="0"/>
                        </a:rPr>
                        <a:t>Whole Life</a:t>
                      </a:r>
                    </a:p>
                  </a:txBody>
                  <a:tcPr anchor="ctr"/>
                </a:tc>
                <a:tc>
                  <a:txBody>
                    <a:bodyPr/>
                    <a:lstStyle/>
                    <a:p>
                      <a:pPr algn="ctr"/>
                      <a:r>
                        <a:rPr lang="en-US" dirty="0">
                          <a:latin typeface="Aptos" panose="020B0004020202020204" pitchFamily="34" charset="0"/>
                        </a:rPr>
                        <a:t>$1.6 billion, up 2%</a:t>
                      </a:r>
                    </a:p>
                  </a:txBody>
                  <a:tcPr anchor="ctr"/>
                </a:tc>
                <a:tc>
                  <a:txBody>
                    <a:bodyPr/>
                    <a:lstStyle/>
                    <a:p>
                      <a:pPr algn="ctr"/>
                      <a:r>
                        <a:rPr lang="en-US" dirty="0">
                          <a:latin typeface="Aptos" panose="020B0004020202020204" pitchFamily="34" charset="0"/>
                        </a:rPr>
                        <a:t>$5.8 billion, down 4%</a:t>
                      </a:r>
                    </a:p>
                  </a:txBody>
                  <a:tcPr anchor="ctr"/>
                </a:tc>
                <a:extLst>
                  <a:ext uri="{0D108BD9-81ED-4DB2-BD59-A6C34878D82A}">
                    <a16:rowId xmlns:a16="http://schemas.microsoft.com/office/drawing/2014/main" val="1718471896"/>
                  </a:ext>
                </a:extLst>
              </a:tr>
              <a:tr h="565784">
                <a:tc>
                  <a:txBody>
                    <a:bodyPr/>
                    <a:lstStyle/>
                    <a:p>
                      <a:r>
                        <a:rPr lang="en-US" dirty="0">
                          <a:latin typeface="Aptos" panose="020B0004020202020204" pitchFamily="34" charset="0"/>
                        </a:rPr>
                        <a:t>Term</a:t>
                      </a:r>
                    </a:p>
                  </a:txBody>
                  <a:tcPr anchor="ctr"/>
                </a:tc>
                <a:tc>
                  <a:txBody>
                    <a:bodyPr/>
                    <a:lstStyle/>
                    <a:p>
                      <a:pPr algn="ctr"/>
                      <a:r>
                        <a:rPr lang="en-US" dirty="0">
                          <a:latin typeface="Aptos" panose="020B0004020202020204" pitchFamily="34" charset="0"/>
                        </a:rPr>
                        <a:t>$768 million, up 2%</a:t>
                      </a:r>
                    </a:p>
                  </a:txBody>
                  <a:tcPr anchor="ctr"/>
                </a:tc>
                <a:tc>
                  <a:txBody>
                    <a:bodyPr/>
                    <a:lstStyle/>
                    <a:p>
                      <a:pPr algn="ctr"/>
                      <a:r>
                        <a:rPr lang="en-US" dirty="0">
                          <a:latin typeface="Aptos" panose="020B0004020202020204" pitchFamily="34" charset="0"/>
                        </a:rPr>
                        <a:t>~$3 billion, up 1%</a:t>
                      </a:r>
                    </a:p>
                  </a:txBody>
                  <a:tcPr anchor="ctr"/>
                </a:tc>
                <a:extLst>
                  <a:ext uri="{0D108BD9-81ED-4DB2-BD59-A6C34878D82A}">
                    <a16:rowId xmlns:a16="http://schemas.microsoft.com/office/drawing/2014/main" val="3749055809"/>
                  </a:ext>
                </a:extLst>
              </a:tr>
              <a:tr h="565784">
                <a:tc>
                  <a:txBody>
                    <a:bodyPr/>
                    <a:lstStyle/>
                    <a:p>
                      <a:r>
                        <a:rPr lang="en-US" dirty="0">
                          <a:latin typeface="Aptos" panose="020B0004020202020204" pitchFamily="34" charset="0"/>
                        </a:rPr>
                        <a:t>Variable Universal Life</a:t>
                      </a:r>
                    </a:p>
                  </a:txBody>
                  <a:tcPr anchor="ctr"/>
                </a:tc>
                <a:tc>
                  <a:txBody>
                    <a:bodyPr/>
                    <a:lstStyle/>
                    <a:p>
                      <a:pPr algn="ctr"/>
                      <a:r>
                        <a:rPr lang="en-US" dirty="0">
                          <a:latin typeface="Aptos" panose="020B0004020202020204" pitchFamily="34" charset="0"/>
                        </a:rPr>
                        <a:t>$845 million, up 56%</a:t>
                      </a:r>
                    </a:p>
                  </a:txBody>
                  <a:tcPr anchor="ctr"/>
                </a:tc>
                <a:tc>
                  <a:txBody>
                    <a:bodyPr/>
                    <a:lstStyle/>
                    <a:p>
                      <a:pPr algn="ctr"/>
                      <a:r>
                        <a:rPr lang="en-US" dirty="0">
                          <a:latin typeface="Aptos" panose="020B0004020202020204" pitchFamily="34" charset="0"/>
                        </a:rPr>
                        <a:t>$2.4 billion, up 27%</a:t>
                      </a:r>
                    </a:p>
                  </a:txBody>
                  <a:tcPr anchor="ctr"/>
                </a:tc>
                <a:extLst>
                  <a:ext uri="{0D108BD9-81ED-4DB2-BD59-A6C34878D82A}">
                    <a16:rowId xmlns:a16="http://schemas.microsoft.com/office/drawing/2014/main" val="4068101913"/>
                  </a:ext>
                </a:extLst>
              </a:tr>
              <a:tr h="565784">
                <a:tc>
                  <a:txBody>
                    <a:bodyPr/>
                    <a:lstStyle/>
                    <a:p>
                      <a:r>
                        <a:rPr lang="en-US" dirty="0">
                          <a:latin typeface="Aptos" panose="020B0004020202020204" pitchFamily="34" charset="0"/>
                        </a:rPr>
                        <a:t>Fixed Universal Life</a:t>
                      </a:r>
                    </a:p>
                  </a:txBody>
                  <a:tcPr anchor="ctr"/>
                </a:tc>
                <a:tc>
                  <a:txBody>
                    <a:bodyPr/>
                    <a:lstStyle/>
                    <a:p>
                      <a:pPr algn="ctr"/>
                      <a:r>
                        <a:rPr lang="en-US" dirty="0">
                          <a:latin typeface="Aptos" panose="020B0004020202020204" pitchFamily="34" charset="0"/>
                        </a:rPr>
                        <a:t>$274 million, down 1%</a:t>
                      </a:r>
                    </a:p>
                  </a:txBody>
                  <a:tcPr anchor="ctr"/>
                </a:tc>
                <a:tc>
                  <a:txBody>
                    <a:bodyPr/>
                    <a:lstStyle/>
                    <a:p>
                      <a:pPr algn="ctr"/>
                      <a:r>
                        <a:rPr lang="en-US" dirty="0">
                          <a:latin typeface="Aptos" panose="020B0004020202020204" pitchFamily="34" charset="0"/>
                        </a:rPr>
                        <a:t>$1.1 billion, up 7%</a:t>
                      </a:r>
                    </a:p>
                  </a:txBody>
                  <a:tcPr anchor="ctr"/>
                </a:tc>
                <a:extLst>
                  <a:ext uri="{0D108BD9-81ED-4DB2-BD59-A6C34878D82A}">
                    <a16:rowId xmlns:a16="http://schemas.microsoft.com/office/drawing/2014/main" val="552360126"/>
                  </a:ext>
                </a:extLst>
              </a:tr>
              <a:tr h="565784">
                <a:tc>
                  <a:txBody>
                    <a:bodyPr/>
                    <a:lstStyle/>
                    <a:p>
                      <a:r>
                        <a:rPr lang="en-US" dirty="0">
                          <a:latin typeface="Aptos" panose="020B0004020202020204" pitchFamily="34" charset="0"/>
                        </a:rPr>
                        <a:t>Indexed Universal Life</a:t>
                      </a:r>
                    </a:p>
                  </a:txBody>
                  <a:tcPr anchor="ctr"/>
                </a:tc>
                <a:tc>
                  <a:txBody>
                    <a:bodyPr/>
                    <a:lstStyle/>
                    <a:p>
                      <a:pPr algn="ctr"/>
                      <a:r>
                        <a:rPr lang="en-US" dirty="0">
                          <a:latin typeface="Aptos" panose="020B0004020202020204" pitchFamily="34" charset="0"/>
                        </a:rPr>
                        <a:t>$1.1 billion, up 10%</a:t>
                      </a:r>
                    </a:p>
                  </a:txBody>
                  <a:tcPr anchor="ctr"/>
                </a:tc>
                <a:tc>
                  <a:txBody>
                    <a:bodyPr/>
                    <a:lstStyle/>
                    <a:p>
                      <a:pPr algn="ctr"/>
                      <a:r>
                        <a:rPr lang="en-US" dirty="0">
                          <a:latin typeface="Aptos" panose="020B0004020202020204" pitchFamily="34" charset="0"/>
                        </a:rPr>
                        <a:t>$3.8 billion, up 4%</a:t>
                      </a:r>
                    </a:p>
                  </a:txBody>
                  <a:tcPr anchor="ctr"/>
                </a:tc>
                <a:extLst>
                  <a:ext uri="{0D108BD9-81ED-4DB2-BD59-A6C34878D82A}">
                    <a16:rowId xmlns:a16="http://schemas.microsoft.com/office/drawing/2014/main" val="1267611335"/>
                  </a:ext>
                </a:extLst>
              </a:tr>
            </a:tbl>
          </a:graphicData>
        </a:graphic>
      </p:graphicFrame>
    </p:spTree>
    <p:extLst>
      <p:ext uri="{BB962C8B-B14F-4D97-AF65-F5344CB8AC3E}">
        <p14:creationId xmlns:p14="http://schemas.microsoft.com/office/powerpoint/2010/main" val="2445334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57553"/>
            <a:ext cx="12191998" cy="890341"/>
          </a:xfrm>
        </p:spPr>
        <p:txBody>
          <a:bodyPr>
            <a:normAutofit/>
          </a:bodyPr>
          <a:lstStyle/>
          <a:p>
            <a:r>
              <a:rPr lang="en-US" dirty="0">
                <a:latin typeface="Aptos" panose="020B0004020202020204" pitchFamily="34" charset="0"/>
              </a:rPr>
              <a:t>IUL New Premium Up 10% in 4</a:t>
            </a:r>
            <a:r>
              <a:rPr lang="en-US" baseline="30000" dirty="0">
                <a:latin typeface="Aptos" panose="020B0004020202020204" pitchFamily="34" charset="0"/>
              </a:rPr>
              <a:t>th</a:t>
            </a:r>
            <a:r>
              <a:rPr lang="en-US" dirty="0">
                <a:latin typeface="Aptos" panose="020B0004020202020204" pitchFamily="34" charset="0"/>
              </a:rPr>
              <a:t> Quarter 2024 From 2023</a:t>
            </a:r>
          </a:p>
        </p:txBody>
      </p:sp>
      <p:graphicFrame>
        <p:nvGraphicFramePr>
          <p:cNvPr id="7" name="Content Placeholder 8"/>
          <p:cNvGraphicFramePr>
            <a:graphicFrameLocks/>
          </p:cNvGraphicFramePr>
          <p:nvPr>
            <p:extLst>
              <p:ext uri="{D42A27DB-BD31-4B8C-83A1-F6EECF244321}">
                <p14:modId xmlns:p14="http://schemas.microsoft.com/office/powerpoint/2010/main" val="1843020286"/>
              </p:ext>
            </p:extLst>
          </p:nvPr>
        </p:nvGraphicFramePr>
        <p:xfrm>
          <a:off x="636494" y="1462624"/>
          <a:ext cx="11037275" cy="406466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927961" y="1277958"/>
            <a:ext cx="4336077" cy="369332"/>
          </a:xfrm>
          <a:prstGeom prst="rect">
            <a:avLst/>
          </a:prstGeom>
          <a:noFill/>
        </p:spPr>
        <p:txBody>
          <a:bodyPr wrap="square" rtlCol="0">
            <a:spAutoFit/>
          </a:bodyPr>
          <a:lstStyle/>
          <a:p>
            <a:pPr algn="ctr"/>
            <a:r>
              <a:rPr lang="en-US" b="1" dirty="0">
                <a:latin typeface="Aptos" panose="020B0004020202020204" pitchFamily="34" charset="0"/>
              </a:rPr>
              <a:t>IUL new premium up 4% in 2024</a:t>
            </a:r>
          </a:p>
        </p:txBody>
      </p:sp>
      <p:sp>
        <p:nvSpPr>
          <p:cNvPr id="6" name="Rectangle 5">
            <a:extLst>
              <a:ext uri="{FF2B5EF4-FFF2-40B4-BE49-F238E27FC236}">
                <a16:creationId xmlns:a16="http://schemas.microsoft.com/office/drawing/2014/main" id="{37EF97C9-77D3-247A-88AD-39BC836806FE}"/>
              </a:ext>
            </a:extLst>
          </p:cNvPr>
          <p:cNvSpPr/>
          <p:nvPr/>
        </p:nvSpPr>
        <p:spPr>
          <a:xfrm>
            <a:off x="244928" y="6401157"/>
            <a:ext cx="9029700" cy="246221"/>
          </a:xfrm>
          <a:prstGeom prst="rect">
            <a:avLst/>
          </a:prstGeom>
        </p:spPr>
        <p:txBody>
          <a:bodyPr wrap="square">
            <a:spAutoFit/>
          </a:bodyPr>
          <a:lstStyle/>
          <a:p>
            <a:r>
              <a:rPr lang="en-US" sz="1000" dirty="0">
                <a:latin typeface="Aptos" panose="020B0004020202020204" pitchFamily="34" charset="0"/>
              </a:rPr>
              <a:t>Source: LIMRA’s U.S. Individual Life Insurance Sales Survey and LIMRA estimates, *</a:t>
            </a:r>
            <a:r>
              <a:rPr lang="en-US" sz="1000" i="1" dirty="0">
                <a:latin typeface="Aptos" panose="020B0004020202020204" pitchFamily="34" charset="0"/>
              </a:rPr>
              <a:t>preliminary data</a:t>
            </a:r>
          </a:p>
        </p:txBody>
      </p:sp>
    </p:spTree>
    <p:extLst>
      <p:ext uri="{BB962C8B-B14F-4D97-AF65-F5344CB8AC3E}">
        <p14:creationId xmlns:p14="http://schemas.microsoft.com/office/powerpoint/2010/main" val="1925212088"/>
      </p:ext>
    </p:extLst>
  </p:cSld>
  <p:clrMapOvr>
    <a:masterClrMapping/>
  </p:clrMapOvr>
</p:sld>
</file>

<file path=ppt/theme/theme1.xml><?xml version="1.0" encoding="utf-8"?>
<a:theme xmlns:a="http://schemas.openxmlformats.org/drawingml/2006/main" name="2022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2.xml><?xml version="1.0" encoding="utf-8"?>
<a:theme xmlns:a="http://schemas.openxmlformats.org/drawingml/2006/main" name="Interior Slides">
  <a:themeElements>
    <a:clrScheme name="Bright Colors rev2022-CANCUN-CADET BLUE">
      <a:dk1>
        <a:srgbClr val="000000"/>
      </a:dk1>
      <a:lt1>
        <a:srgbClr val="FFFFFF"/>
      </a:lt1>
      <a:dk2>
        <a:srgbClr val="004C9D"/>
      </a:dk2>
      <a:lt2>
        <a:srgbClr val="9D9795"/>
      </a:lt2>
      <a:accent1>
        <a:srgbClr val="4298BE"/>
      </a:accent1>
      <a:accent2>
        <a:srgbClr val="DAAA00"/>
      </a:accent2>
      <a:accent3>
        <a:srgbClr val="007B4E"/>
      </a:accent3>
      <a:accent4>
        <a:srgbClr val="ED8C00"/>
      </a:accent4>
      <a:accent5>
        <a:srgbClr val="763AC7"/>
      </a:accent5>
      <a:accent6>
        <a:srgbClr val="62B6F3"/>
      </a:accent6>
      <a:hlink>
        <a:srgbClr val="4298BE"/>
      </a:hlink>
      <a:folHlink>
        <a:srgbClr val="7F55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042-2022 AC Speaker_INTERNAL Pwpt Presentation Template_v7.potx" id="{8D5B3717-74B3-4A84-9A0E-03543D039C70}" vid="{9A1AB4F1-D810-4AE7-94DF-D767354C929B}"/>
    </a:ext>
  </a:extLst>
</a:theme>
</file>

<file path=ppt/theme/theme3.xml><?xml version="1.0" encoding="utf-8"?>
<a:theme xmlns:a="http://schemas.openxmlformats.org/drawingml/2006/main" name="2024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ample_x0020_Report_x0020_Image xmlns="f9a02c79-f89a-4756-8ef1-377f3f7b1aa2">
      <Url xsi:nil="true"/>
      <Description xsi:nil="true"/>
    </Sample_x0020_Report_x0020_Image>
    <Description0 xmlns="f9a02c79-f89a-4756-8ef1-377f3f7b1aa2" xsi:nil="true"/>
    <Sensitivity xmlns="ff47d776-8114-4207-8cc3-ed44e79849e7">Internal Use</Sensitivit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708C23D927C0442A2C8F4B217F22280" ma:contentTypeVersion="6" ma:contentTypeDescription="Create a new document." ma:contentTypeScope="" ma:versionID="221e4f7ad853a2917699c5d67c535f5a">
  <xsd:schema xmlns:xsd="http://www.w3.org/2001/XMLSchema" xmlns:xs="http://www.w3.org/2001/XMLSchema" xmlns:p="http://schemas.microsoft.com/office/2006/metadata/properties" xmlns:ns2="ff47d776-8114-4207-8cc3-ed44e79849e7" xmlns:ns3="f9a02c79-f89a-4756-8ef1-377f3f7b1aa2" xmlns:ns4="05c452c8-1c6f-4d8e-b449-e328afff9455" targetNamespace="http://schemas.microsoft.com/office/2006/metadata/properties" ma:root="true" ma:fieldsID="20df2b0be6429b9078baca214a11ae36" ns2:_="" ns3:_="" ns4:_="">
    <xsd:import namespace="ff47d776-8114-4207-8cc3-ed44e79849e7"/>
    <xsd:import namespace="f9a02c79-f89a-4756-8ef1-377f3f7b1aa2"/>
    <xsd:import namespace="05c452c8-1c6f-4d8e-b449-e328afff9455"/>
    <xsd:element name="properties">
      <xsd:complexType>
        <xsd:sequence>
          <xsd:element name="documentManagement">
            <xsd:complexType>
              <xsd:all>
                <xsd:element ref="ns2:Sensitivity" minOccurs="0"/>
                <xsd:element ref="ns3:Description0" minOccurs="0"/>
                <xsd:element ref="ns3:Sample_x0020_Report_x0020_Imag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7d776-8114-4207-8cc3-ed44e79849e7" elementFormDefault="qualified">
    <xsd:import namespace="http://schemas.microsoft.com/office/2006/documentManagement/types"/>
    <xsd:import namespace="http://schemas.microsoft.com/office/infopath/2007/PartnerControls"/>
    <xsd:element name="Sensitivity" ma:index="8" nillable="true" ma:displayName="Sensitivity" ma:default="Internal Use" ma:format="Dropdown" ma:internalName="Sensitivity">
      <xsd:simpleType>
        <xsd:restriction base="dms:Choice">
          <xsd:enumeration value="Public"/>
          <xsd:enumeration value="Member Only"/>
          <xsd:enumeration value="Internal Use"/>
          <xsd:enumeration value="Confidential"/>
          <xsd:enumeration value="Secret"/>
        </xsd:restriction>
      </xsd:simpleType>
    </xsd:element>
  </xsd:schema>
  <xsd:schema xmlns:xsd="http://www.w3.org/2001/XMLSchema" xmlns:xs="http://www.w3.org/2001/XMLSchema" xmlns:dms="http://schemas.microsoft.com/office/2006/documentManagement/types" xmlns:pc="http://schemas.microsoft.com/office/infopath/2007/PartnerControls" targetNamespace="f9a02c79-f89a-4756-8ef1-377f3f7b1aa2" elementFormDefault="qualified">
    <xsd:import namespace="http://schemas.microsoft.com/office/2006/documentManagement/types"/>
    <xsd:import namespace="http://schemas.microsoft.com/office/infopath/2007/PartnerControls"/>
    <xsd:element name="Description0" ma:index="9" nillable="true" ma:displayName="Description" ma:internalName="Description0">
      <xsd:simpleType>
        <xsd:restriction base="dms:Note">
          <xsd:maxLength value="255"/>
        </xsd:restriction>
      </xsd:simpleType>
    </xsd:element>
    <xsd:element name="Sample_x0020_Report_x0020_Image" ma:index="10" nillable="true" ma:displayName="Sample Report Image" ma:format="Image" ma:internalName="Sample_x0020_Report_x0020_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5c452c8-1c6f-4d8e-b449-e328afff945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739A3B-44F2-4B1D-86F9-B06C3C6995D1}">
  <ds:schemaRefs>
    <ds:schemaRef ds:uri="http://schemas.microsoft.com/sharepoint/v3/contenttype/forms"/>
  </ds:schemaRefs>
</ds:datastoreItem>
</file>

<file path=customXml/itemProps2.xml><?xml version="1.0" encoding="utf-8"?>
<ds:datastoreItem xmlns:ds="http://schemas.openxmlformats.org/officeDocument/2006/customXml" ds:itemID="{287CD4A8-A75F-4042-8B00-3ABE0B150ACA}">
  <ds:schemaRefs>
    <ds:schemaRef ds:uri="http://purl.org/dc/elements/1.1/"/>
    <ds:schemaRef ds:uri="http://schemas.openxmlformats.org/package/2006/metadata/core-properties"/>
    <ds:schemaRef ds:uri="http://purl.org/dc/terms/"/>
    <ds:schemaRef ds:uri="http://schemas.microsoft.com/office/infopath/2007/PartnerControls"/>
    <ds:schemaRef ds:uri="05c452c8-1c6f-4d8e-b449-e328afff9455"/>
    <ds:schemaRef ds:uri="http://schemas.microsoft.com/office/2006/documentManagement/types"/>
    <ds:schemaRef ds:uri="ff47d776-8114-4207-8cc3-ed44e79849e7"/>
    <ds:schemaRef ds:uri="http://schemas.microsoft.com/office/2006/metadata/properties"/>
    <ds:schemaRef ds:uri="f9a02c79-f89a-4756-8ef1-377f3f7b1aa2"/>
    <ds:schemaRef ds:uri="http://www.w3.org/XML/1998/namespace"/>
    <ds:schemaRef ds:uri="http://purl.org/dc/dcmitype/"/>
  </ds:schemaRefs>
</ds:datastoreItem>
</file>

<file path=customXml/itemProps3.xml><?xml version="1.0" encoding="utf-8"?>
<ds:datastoreItem xmlns:ds="http://schemas.openxmlformats.org/officeDocument/2006/customXml" ds:itemID="{349EA1E3-D9AE-4E87-A843-710C8174BF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7d776-8114-4207-8cc3-ed44e79849e7"/>
    <ds:schemaRef ds:uri="f9a02c79-f89a-4756-8ef1-377f3f7b1aa2"/>
    <ds:schemaRef ds:uri="05c452c8-1c6f-4d8e-b449-e328afff9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 BRAND_LIMRA presentation WIDE_BC_v4</Template>
  <TotalTime>6594</TotalTime>
  <Words>1439</Words>
  <Application>Microsoft Office PowerPoint</Application>
  <PresentationFormat>Widescreen</PresentationFormat>
  <Paragraphs>151</Paragraphs>
  <Slides>16</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Aptos</vt:lpstr>
      <vt:lpstr>Arial</vt:lpstr>
      <vt:lpstr>Calibri</vt:lpstr>
      <vt:lpstr>Open Sans</vt:lpstr>
      <vt:lpstr>Times New Roman</vt:lpstr>
      <vt:lpstr>2022 LIMRA-LOMA Presentation</vt:lpstr>
      <vt:lpstr>Interior Slides</vt:lpstr>
      <vt:lpstr>2024 LIMRA-LOMA Presentation</vt:lpstr>
      <vt:lpstr>U.S. Individual Life Insurance Premium Exceeds $16 Billion in 2024, Setting New Sales Record</vt:lpstr>
      <vt:lpstr>Key Highlights </vt:lpstr>
      <vt:lpstr>4th Quarter and Full Year Preliminary Product Overviews</vt:lpstr>
      <vt:lpstr>U.S. Life Insurance Sales Trends by Product</vt:lpstr>
      <vt:lpstr>4th Quarter New Annualized Premium Up 14% Year Over Year</vt:lpstr>
      <vt:lpstr>New Annualized Jumped 14% in 4Q 2024 Year Over Year</vt:lpstr>
      <vt:lpstr>Total Individual Life Policy Sales Level with 2023</vt:lpstr>
      <vt:lpstr>Product Sales Trends</vt:lpstr>
      <vt:lpstr>IUL New Premium Up 10% in 4th Quarter 2024 From 2023</vt:lpstr>
      <vt:lpstr>Fixed UL Premium Sales Fell 1% in 4Q 2024 From 2023</vt:lpstr>
      <vt:lpstr>VUL Premium Sales 56% Higher Than 4Q 2023</vt:lpstr>
      <vt:lpstr>Term Life Up 2% in 4Q 2024 From 2023</vt:lpstr>
      <vt:lpstr>Whole Life Annualized Premium Up 2% in 4Q 2024 From 2023</vt:lpstr>
      <vt:lpstr>Annualized Premium Sales by Product</vt:lpstr>
      <vt:lpstr>Market Share by Product – Year to Date*</vt:lpstr>
      <vt:lpstr>Our Mission</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Carr, Brittany</dc:creator>
  <cp:lastModifiedBy>Calica, Brandi</cp:lastModifiedBy>
  <cp:revision>568</cp:revision>
  <dcterms:created xsi:type="dcterms:W3CDTF">2022-04-11T13:29:07Z</dcterms:created>
  <dcterms:modified xsi:type="dcterms:W3CDTF">2025-02-04T14:43:16Z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0x010100C708C23D927C0442A2C8F4B217F22280</vt:lpwstr>
  </property>
</Properties>
</file>