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19" r:id="rId5"/>
    <p:sldMasterId id="2147483739" r:id="rId6"/>
    <p:sldMasterId id="2147483755" r:id="rId7"/>
    <p:sldMasterId id="2147483771" r:id="rId8"/>
    <p:sldMasterId id="2147483780" r:id="rId9"/>
    <p:sldMasterId id="2147483784" r:id="rId10"/>
    <p:sldMasterId id="2147483790" r:id="rId11"/>
  </p:sldMasterIdLst>
  <p:notesMasterIdLst>
    <p:notesMasterId r:id="rId25"/>
  </p:notesMasterIdLst>
  <p:handoutMasterIdLst>
    <p:handoutMasterId r:id="rId26"/>
  </p:handoutMasterIdLst>
  <p:sldIdLst>
    <p:sldId id="397" r:id="rId12"/>
    <p:sldId id="399" r:id="rId13"/>
    <p:sldId id="984" r:id="rId14"/>
    <p:sldId id="355" r:id="rId15"/>
    <p:sldId id="986" r:id="rId16"/>
    <p:sldId id="987" r:id="rId17"/>
    <p:sldId id="611" r:id="rId18"/>
    <p:sldId id="433" r:id="rId19"/>
    <p:sldId id="585" r:id="rId20"/>
    <p:sldId id="970" r:id="rId21"/>
    <p:sldId id="460" r:id="rId22"/>
    <p:sldId id="544" r:id="rId23"/>
    <p:sldId id="983" r:id="rId2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B93321-6BAD-4EE7-D053-ABDC0BAA661D}" name="Calica, Brandi" initials="CB" userId="S-1-5-21-3670347269-1734258486-2757495605-27415" providerId="AD"/>
  <p188:author id="{C249FA22-F411-ECA5-7C93-D85AC4B97618}" name="Van Pelt, Katelyn" initials="VPK" userId="S-1-5-21-3670347269-1734258486-2757495605-29705" providerId="AD"/>
  <p188:author id="{849E7763-841A-888A-1745-510D52370FAD}" name="Fehring, Kelly" initials="FK" userId="S-1-5-21-3670347269-1734258486-2757495605-28350" providerId="AD"/>
  <p188:author id="{0BADEA75-944D-C36C-EB9F-591C035297B6}" name="Carroll, John" initials="CJ" userId="S-1-5-21-3670347269-1734258486-2757495605-28642" providerId="AD"/>
  <p188:author id="{D2CDB7AA-318A-D7A6-52B6-5257EF2461F7}" name="Rabuse, Lisa" initials="RL" userId="S-1-5-21-3670347269-1734258486-2757495605-270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ane, Carie" initials="CC" lastIdx="15" clrIdx="0">
    <p:extLst>
      <p:ext uri="{19B8F6BF-5375-455C-9EA6-DF929625EA0E}">
        <p15:presenceInfo xmlns:p15="http://schemas.microsoft.com/office/powerpoint/2012/main" userId="S-1-5-21-3670347269-1734258486-2757495605-8895" providerId="AD"/>
      </p:ext>
    </p:extLst>
  </p:cmAuthor>
  <p:cmAuthor id="2" name="Tribble, Christie" initials="TC" lastIdx="5" clrIdx="1">
    <p:extLst>
      <p:ext uri="{19B8F6BF-5375-455C-9EA6-DF929625EA0E}">
        <p15:presenceInfo xmlns:p15="http://schemas.microsoft.com/office/powerpoint/2012/main" userId="S-1-5-21-3670347269-1734258486-2757495605-9456" providerId="AD"/>
      </p:ext>
    </p:extLst>
  </p:cmAuthor>
  <p:cmAuthor id="3" name="Beckwith, Tina" initials="BT" lastIdx="1" clrIdx="2">
    <p:extLst>
      <p:ext uri="{19B8F6BF-5375-455C-9EA6-DF929625EA0E}">
        <p15:presenceInfo xmlns:p15="http://schemas.microsoft.com/office/powerpoint/2012/main" userId="S-1-5-21-3670347269-1734258486-2757495605-28709" providerId="AD"/>
      </p:ext>
    </p:extLst>
  </p:cmAuthor>
  <p:cmAuthor id="4" name="Hartshorn, Renee" initials="HR" lastIdx="25" clrIdx="3">
    <p:extLst>
      <p:ext uri="{19B8F6BF-5375-455C-9EA6-DF929625EA0E}">
        <p15:presenceInfo xmlns:p15="http://schemas.microsoft.com/office/powerpoint/2012/main" userId="S-1-5-21-3670347269-1734258486-2757495605-26766" providerId="AD"/>
      </p:ext>
    </p:extLst>
  </p:cmAuthor>
  <p:cmAuthor id="5" name="McKenna, Kevin" initials="MK" lastIdx="2" clrIdx="4">
    <p:extLst>
      <p:ext uri="{19B8F6BF-5375-455C-9EA6-DF929625EA0E}">
        <p15:presenceInfo xmlns:p15="http://schemas.microsoft.com/office/powerpoint/2012/main" userId="S-1-5-21-3670347269-1734258486-2757495605-28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8BE"/>
    <a:srgbClr val="ED8C00"/>
    <a:srgbClr val="002F70"/>
    <a:srgbClr val="9D9795"/>
    <a:srgbClr val="69625D"/>
    <a:srgbClr val="F9C606"/>
    <a:srgbClr val="007B4E"/>
    <a:srgbClr val="763AC7"/>
    <a:srgbClr val="004C9D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45" autoAdjust="0"/>
  </p:normalViewPr>
  <p:slideViewPr>
    <p:cSldViewPr snapToGrid="0">
      <p:cViewPr varScale="1">
        <p:scale>
          <a:sx n="70" d="100"/>
          <a:sy n="70" d="100"/>
        </p:scale>
        <p:origin x="500" y="64"/>
      </p:cViewPr>
      <p:guideLst/>
    </p:cSldViewPr>
  </p:slideViewPr>
  <p:notesTextViewPr>
    <p:cViewPr>
      <p:scale>
        <a:sx n="3" d="2"/>
        <a:sy n="3" d="2"/>
      </p:scale>
      <p:origin x="0" y="-148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15-4CB3-97DD-FAFF9423633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15-4CB3-97DD-FAFF9423633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15-4CB3-97DD-FAFF9423633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15-4CB3-97DD-FAFF9423633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15-4CB3-97DD-FAFF9423633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815-4CB3-97DD-FAFF94236336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15-4CB3-97DD-FAFF942363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Identifying Sales Leads</c:v>
                </c:pt>
                <c:pt idx="1">
                  <c:v>Handling Service Issues</c:v>
                </c:pt>
                <c:pt idx="2">
                  <c:v>Point-Of-Sale Assist</c:v>
                </c:pt>
                <c:pt idx="3">
                  <c:v>Case Design Assistance</c:v>
                </c:pt>
                <c:pt idx="4">
                  <c:v>Product Positioning Within A Portfolio</c:v>
                </c:pt>
                <c:pt idx="5">
                  <c:v>Product Overviews and Updates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0.03</c:v>
                </c:pt>
                <c:pt idx="1">
                  <c:v>0.04</c:v>
                </c:pt>
                <c:pt idx="2">
                  <c:v>0.1</c:v>
                </c:pt>
                <c:pt idx="3">
                  <c:v>0.17</c:v>
                </c:pt>
                <c:pt idx="4">
                  <c:v>0.23</c:v>
                </c:pt>
                <c:pt idx="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815-4CB3-97DD-FAFF94236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86196239"/>
        <c:axId val="686195759"/>
      </c:barChart>
      <c:valAx>
        <c:axId val="686195759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686196239"/>
        <c:crosses val="autoZero"/>
        <c:crossBetween val="between"/>
      </c:valAx>
      <c:catAx>
        <c:axId val="68619623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6195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Financial Professional</c:v>
                </c:pt>
              </c:strCache>
            </c:strRef>
          </c:tx>
          <c:spPr>
            <a:solidFill>
              <a:srgbClr val="002F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In-Person</c:v>
                </c:pt>
                <c:pt idx="1">
                  <c:v>Virtual</c:v>
                </c:pt>
                <c:pt idx="2">
                  <c:v>Phone</c:v>
                </c:pt>
                <c:pt idx="3">
                  <c:v>Text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0.18</c:v>
                </c:pt>
                <c:pt idx="2">
                  <c:v>0.38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FD-4B79-9374-F063837F87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Annuity Wholesaler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506290531025716E-2"/>
                      <c:h val="6.40253418484188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33A-45D9-8795-9381FAE13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3A-45D9-8795-9381FAE13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In-Person</c:v>
                </c:pt>
                <c:pt idx="1">
                  <c:v>Virtual</c:v>
                </c:pt>
                <c:pt idx="2">
                  <c:v>Phone</c:v>
                </c:pt>
                <c:pt idx="3">
                  <c:v>Text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0.61</c:v>
                </c:pt>
                <c:pt idx="1">
                  <c:v>0.16</c:v>
                </c:pt>
                <c:pt idx="2">
                  <c:v>0.23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A-45D9-8795-9381FAE13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39444479"/>
        <c:axId val="1739449279"/>
      </c:barChart>
      <c:catAx>
        <c:axId val="1739444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449279"/>
        <c:crosses val="autoZero"/>
        <c:auto val="1"/>
        <c:lblAlgn val="ctr"/>
        <c:lblOffset val="100"/>
        <c:noMultiLvlLbl val="0"/>
      </c:catAx>
      <c:valAx>
        <c:axId val="1739449279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444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21-46EB-8597-16692D5FB2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21-46EB-8597-16692D5FB2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21-46EB-8597-16692D5FB2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In-person</c:v>
                </c:pt>
                <c:pt idx="1">
                  <c:v>Virtual engagement</c:v>
                </c:pt>
                <c:pt idx="2">
                  <c:v>Self-service, on-demand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0.62758620689655176</c:v>
                </c:pt>
                <c:pt idx="1">
                  <c:v>0.22758620689655173</c:v>
                </c:pt>
                <c:pt idx="2">
                  <c:v>0.14482758620689656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4-464A-8FDC-85E696C380D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843133244708053"/>
          <c:y val="0.31190545576820689"/>
          <c:w val="0.17443194600674913"/>
          <c:h val="0.20537058312550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effective and effective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72-4867-B436-2815C9DECA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72-4867-B436-2815C9DECA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72-4867-B436-2815C9DECA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Point-of-sale</c:v>
                </c:pt>
                <c:pt idx="1">
                  <c:v>Prospecting</c:v>
                </c:pt>
                <c:pt idx="2">
                  <c:v>Lead generation</c:v>
                </c:pt>
                <c:pt idx="3">
                  <c:v>Case design</c:v>
                </c:pt>
                <c:pt idx="4">
                  <c:v>Educating partners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0.85789473684210527</c:v>
                </c:pt>
                <c:pt idx="1">
                  <c:v>0.6</c:v>
                </c:pt>
                <c:pt idx="2">
                  <c:v>0.55263157894736836</c:v>
                </c:pt>
                <c:pt idx="3">
                  <c:v>0.91578947368421049</c:v>
                </c:pt>
                <c:pt idx="4">
                  <c:v>0.91578947368421049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572-4867-B436-2815C9DECA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effective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Point-of-sale</c:v>
                </c:pt>
                <c:pt idx="1">
                  <c:v>Prospecting</c:v>
                </c:pt>
                <c:pt idx="2">
                  <c:v>Lead generation</c:v>
                </c:pt>
                <c:pt idx="3">
                  <c:v>Case design</c:v>
                </c:pt>
                <c:pt idx="4">
                  <c:v>Educating partners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7.3684210526315783E-2</c:v>
                </c:pt>
                <c:pt idx="1">
                  <c:v>0.32631578947368423</c:v>
                </c:pt>
                <c:pt idx="2">
                  <c:v>0.32631578947368423</c:v>
                </c:pt>
                <c:pt idx="3">
                  <c:v>6.3157894736842107E-2</c:v>
                </c:pt>
                <c:pt idx="4">
                  <c:v>6.3157894736842107E-2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E-488E-BD38-45429DFC21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 not use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Point-of-sale</c:v>
                </c:pt>
                <c:pt idx="1">
                  <c:v>Prospecting</c:v>
                </c:pt>
                <c:pt idx="2">
                  <c:v>Lead generation</c:v>
                </c:pt>
                <c:pt idx="3">
                  <c:v>Case design</c:v>
                </c:pt>
                <c:pt idx="4">
                  <c:v>Educating partners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6.8421052631578952E-2</c:v>
                </c:pt>
                <c:pt idx="1">
                  <c:v>6.8421052631578952E-2</c:v>
                </c:pt>
                <c:pt idx="2">
                  <c:v>0.12105263157894737</c:v>
                </c:pt>
                <c:pt idx="3">
                  <c:v>2.1052631578947368E-2</c:v>
                </c:pt>
                <c:pt idx="4">
                  <c:v>2.1052631578947368E-2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E-488E-BD38-45429DFC2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63443519"/>
        <c:axId val="163446399"/>
      </c:barChart>
      <c:catAx>
        <c:axId val="1634435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446399"/>
        <c:crosses val="autoZero"/>
        <c:auto val="1"/>
        <c:lblAlgn val="ctr"/>
        <c:lblOffset val="100"/>
        <c:noMultiLvlLbl val="0"/>
      </c:catAx>
      <c:valAx>
        <c:axId val="163446399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344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61733828967093"/>
          <c:y val="1.5139973224897746E-2"/>
          <c:w val="0.52197897008853433"/>
          <c:h val="0.880807083759020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I prefer working with a true, traditional external wholesaler vs a hybrid wholesaler.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3-4E2E-A326-EE1590BFF1D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I prefer working with a true, traditional external wholesaler vs a hybrid wholesaler.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0.30344827586206896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13-4E2E-A326-EE1590BFF1D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I prefer working with a true, traditional external wholesaler vs a hybrid wholesaler.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0.35172413793103446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13-4E2E-A326-EE1590BFF1D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I prefer working with a true, traditional external wholesaler vs a hybrid wholesaler.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5.5172413793103448E-2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13-4E2E-A326-EE1590BFF1D8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I prefer working with a true, traditional external wholesaler vs a hybrid wholesaler.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3.4482758620689655E-2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13-4E2E-A326-EE1590BFF1D8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No opinion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I prefer working with a true, traditional external wholesaler vs a hybrid wholesaler.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5.5172413793103448E-2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A-46BC-9F3D-214FC33864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20374120"/>
        <c:axId val="1120368872"/>
      </c:barChart>
      <c:catAx>
        <c:axId val="1120374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0368872"/>
        <c:crosses val="autoZero"/>
        <c:auto val="1"/>
        <c:lblAlgn val="ctr"/>
        <c:lblOffset val="100"/>
        <c:noMultiLvlLbl val="0"/>
      </c:catAx>
      <c:valAx>
        <c:axId val="11203688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20374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2577344452515538"/>
          <c:y val="0.34681088981318231"/>
          <c:w val="0.12487030652457572"/>
          <c:h val="0.29123824714873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Agree/Agree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Annuity Externals</c:v>
                </c:pt>
                <c:pt idx="1">
                  <c:v>Life Externals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0.79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ED-4092-A9A4-66DF3BB400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Annuity Externals</c:v>
                </c:pt>
                <c:pt idx="1">
                  <c:v>Life Externals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0.15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ED-4092-A9A4-66DF3BB400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Strongly Disagree/Disagree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Annuity Externals</c:v>
                </c:pt>
                <c:pt idx="1">
                  <c:v>Life Externals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0.06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ED-4092-A9A4-66DF3BB400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76836127"/>
        <c:axId val="1776841407"/>
      </c:barChart>
      <c:catAx>
        <c:axId val="1776836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841407"/>
        <c:crosses val="autoZero"/>
        <c:auto val="1"/>
        <c:lblAlgn val="ctr"/>
        <c:lblOffset val="100"/>
        <c:noMultiLvlLbl val="0"/>
      </c:catAx>
      <c:valAx>
        <c:axId val="177684140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76836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0.46005</cdr:x>
      <cdr:y>0.26979</cdr:y>
    </cdr:from>
    <cdr:to>
      <cdr:x>0.53995</cdr:x>
      <cdr:y>0.4141</cdr:y>
    </cdr:to>
    <cdr:sp macro="" textlink="">
      <cdr:nvSpPr>
        <cdr:cNvPr id="2" name="Flowchart: Connector 1">
          <a:extLst xmlns:a="http://schemas.openxmlformats.org/drawingml/2006/main">
            <a:ext uri="{FF2B5EF4-FFF2-40B4-BE49-F238E27FC236}">
              <a16:creationId xmlns:a16="http://schemas.microsoft.com/office/drawing/2014/main" id="{01B79CCE-D288-0873-1D42-E2A79B46CCF9}"/>
            </a:ext>
          </a:extLst>
        </cdr:cNvPr>
        <cdr:cNvSpPr/>
      </cdr:nvSpPr>
      <cdr:spPr>
        <a:xfrm xmlns:a="http://schemas.openxmlformats.org/drawingml/2006/main">
          <a:off x="4170243" y="1230848"/>
          <a:ext cx="724328" cy="658368"/>
        </a:xfrm>
        <a:prstGeom xmlns:a="http://schemas.openxmlformats.org/drawingml/2006/main" prst="flowChartConnector">
          <a:avLst/>
        </a:prstGeom>
        <a:noFill xmlns:a="http://schemas.openxmlformats.org/drawingml/2006/main"/>
        <a:ln xmlns:a="http://schemas.openxmlformats.org/drawingml/2006/main">
          <a:solidFill>
            <a:srgbClr val="4298BE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A54686D-1A2B-4337-B141-16C810AEFD68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10E46D3-CB57-4E2A-B7DC-DCD566DC04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5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89D3BE4-62BE-4B60-BFFF-70CF8F0F7C95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8AED4EE-C9DA-462C-B712-3D4638B35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29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Congratulations to another impressive quarter #4 with a 35%+ increase </a:t>
            </a:r>
            <a:r>
              <a:rPr lang="en-US"/>
              <a:t>over 1</a:t>
            </a:r>
            <a:r>
              <a:rPr lang="en-US" baseline="30000"/>
              <a:t>st quarter last year!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464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r>
              <a:rPr lang="en-US" dirty="0"/>
              <a:t>Deeper dive opportunity:  average goals, compensation insights, delegation of activity. Advisor perspective….what are they selling and why not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692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3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73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3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2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5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6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9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3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1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Better product knowledge.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The fewer product service offerings they work with the deeper their knowledge is of their products.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They have a better feel for what’s going on in my world.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Many comments about: </a:t>
            </a:r>
            <a:r>
              <a:rPr lang="en-US" sz="1200" dirty="0"/>
              <a:t>better relationships and support when in-person interaction occurs.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2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24" y="-571500"/>
            <a:ext cx="12195955" cy="681228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2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473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B0C08-1240-1B6E-5DBB-526FF86C7DFF}"/>
              </a:ext>
            </a:extLst>
          </p:cNvPr>
          <p:cNvGrpSpPr/>
          <p:nvPr userDrawn="1"/>
        </p:nvGrpSpPr>
        <p:grpSpPr>
          <a:xfrm>
            <a:off x="3046829" y="1056027"/>
            <a:ext cx="6098342" cy="3200400"/>
            <a:chOff x="1425508" y="1056027"/>
            <a:chExt cx="6098342" cy="32004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26464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itle 1"/>
            <p:cNvSpPr txBox="1">
              <a:spLocks/>
            </p:cNvSpPr>
            <p:nvPr userDrawn="1"/>
          </p:nvSpPr>
          <p:spPr>
            <a:xfrm>
              <a:off x="1425508" y="1352636"/>
              <a:ext cx="2836553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/>
                <a:t>LIMRA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704904" y="2029100"/>
              <a:ext cx="22777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Premier financial services industry research and talent management organization</a:t>
              </a: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689210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4730778" y="1362755"/>
              <a:ext cx="2751505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/>
                <a:t>LOMA</a:t>
              </a: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893145" y="2029100"/>
              <a:ext cx="2426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Flagship for industry professional development and industry networking</a:t>
              </a:r>
              <a:endParaRPr lang="en-US" dirty="0"/>
            </a:p>
          </p:txBody>
        </p:sp>
      </p:grp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/>
          </a:p>
        </p:txBody>
      </p:sp>
      <p:sp>
        <p:nvSpPr>
          <p:cNvPr id="21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6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043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34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7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34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66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70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9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11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</p:spTree>
    <p:extLst>
      <p:ext uri="{BB962C8B-B14F-4D97-AF65-F5344CB8AC3E}">
        <p14:creationId xmlns:p14="http://schemas.microsoft.com/office/powerpoint/2010/main" val="29059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" y="0"/>
            <a:ext cx="12195955" cy="50816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1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002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</a:endParaRPr>
            </a:p>
          </p:txBody>
        </p:sp>
      </p:grp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43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2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07354" y="4059591"/>
            <a:ext cx="1920240" cy="759886"/>
            <a:chOff x="2807354" y="4059591"/>
            <a:chExt cx="1920240" cy="75988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807354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20"/>
            <p:cNvSpPr txBox="1"/>
            <p:nvPr userDrawn="1"/>
          </p:nvSpPr>
          <p:spPr>
            <a:xfrm>
              <a:off x="2807354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Life Insurance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5135880" y="4059591"/>
            <a:ext cx="1920240" cy="759886"/>
            <a:chOff x="5135880" y="4059591"/>
            <a:chExt cx="1920240" cy="759886"/>
          </a:xfrm>
        </p:grpSpPr>
        <p:sp>
          <p:nvSpPr>
            <p:cNvPr id="22" name="Rectangle 21"/>
            <p:cNvSpPr/>
            <p:nvPr userDrawn="1"/>
          </p:nvSpPr>
          <p:spPr>
            <a:xfrm>
              <a:off x="5135880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TextBox 21"/>
            <p:cNvSpPr txBox="1"/>
            <p:nvPr userDrawn="1"/>
          </p:nvSpPr>
          <p:spPr>
            <a:xfrm>
              <a:off x="5135880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Annuities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7464407" y="4059591"/>
            <a:ext cx="1920240" cy="759886"/>
            <a:chOff x="7464407" y="4059591"/>
            <a:chExt cx="1920240" cy="75988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7464407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4" name="TextBox 22"/>
            <p:cNvSpPr txBox="1"/>
            <p:nvPr userDrawn="1"/>
          </p:nvSpPr>
          <p:spPr>
            <a:xfrm>
              <a:off x="7572354" y="4089739"/>
              <a:ext cx="17043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Workplace Benefits</a:t>
              </a:r>
            </a:p>
          </p:txBody>
        </p:sp>
      </p:grpSp>
      <p:cxnSp>
        <p:nvCxnSpPr>
          <p:cNvPr id="35" name="Straight Connector 34"/>
          <p:cNvCxnSpPr/>
          <p:nvPr userDrawn="1"/>
        </p:nvCxnSpPr>
        <p:spPr>
          <a:xfrm>
            <a:off x="2804160" y="3684004"/>
            <a:ext cx="6583680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036734"/>
            <a:ext cx="4838700" cy="14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8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51820" y="1368425"/>
            <a:ext cx="4443873" cy="368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55347" y="1750771"/>
            <a:ext cx="4239611" cy="2785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 advance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financial services industry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by empowering our members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connections,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7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6-Blue bar-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668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9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92742" y="6356351"/>
            <a:ext cx="443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fld id="{FA06F0F5-DF6A-4E0E-AC03-6B0D0B0A13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31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4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9E7F6-B2D9-151C-1D15-00A58256E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997573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96617" y="1593705"/>
            <a:ext cx="2836553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LIMRA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276013" y="2270169"/>
            <a:ext cx="2277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financial services industry research and talent management organization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260319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01887" y="1603824"/>
            <a:ext cx="2751505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LOMA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464254" y="2270169"/>
            <a:ext cx="2426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for industry professional development and industry networking</a:t>
            </a:r>
            <a:endParaRPr lang="en-US" dirty="0"/>
          </a:p>
        </p:txBody>
      </p: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/>
          </a:p>
        </p:txBody>
      </p:sp>
      <p:sp>
        <p:nvSpPr>
          <p:cNvPr id="21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54" y="6085907"/>
            <a:ext cx="1274559" cy="5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5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44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351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0"/>
            <a:ext cx="12195952" cy="50816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524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780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9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737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</p:spTree>
    <p:extLst>
      <p:ext uri="{BB962C8B-B14F-4D97-AF65-F5344CB8AC3E}">
        <p14:creationId xmlns:p14="http://schemas.microsoft.com/office/powerpoint/2010/main" val="3558221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342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00879-626D-99A7-896E-427580CBF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9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5781" y="-15050"/>
            <a:ext cx="12197781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2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-15050"/>
            <a:ext cx="12197781" cy="787610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1" y="2952629"/>
            <a:ext cx="3369457" cy="9954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4B6367F-0D69-80CA-56F3-D3F75877DB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43562" y="2966917"/>
            <a:ext cx="5151040" cy="8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70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051820" y="1368425"/>
            <a:ext cx="4443873" cy="3689131"/>
            <a:chOff x="935277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935277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1063744" y="1773082"/>
              <a:ext cx="4133546" cy="3234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Our Mission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to advance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 and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financial services industry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by empowering our members</a:t>
              </a:r>
              <a:b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ith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34693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961A-2677-A34B-931D-C0FF8EFD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9" y="365125"/>
            <a:ext cx="10515600" cy="76873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AE5C7D-8BC0-734E-8693-3B4F855133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2576" y="6378138"/>
            <a:ext cx="2743200" cy="365760"/>
          </a:xfrm>
          <a:prstGeom prst="rect">
            <a:avLst/>
          </a:prstGeom>
        </p:spPr>
        <p:txBody>
          <a:bodyPr/>
          <a:lstStyle/>
          <a:p>
            <a:fld id="{C9A42797-D240-A249-A880-FBF9D1474A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3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no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94DD-C52D-1D4D-A41C-CCF606A49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65610"/>
            <a:ext cx="9144000" cy="154908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i="1">
                <a:solidFill>
                  <a:srgbClr val="DE57E1"/>
                </a:solidFill>
                <a:latin typeface="Tiempos Headline Black" panose="0202050306030306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0"/>
            <a:ext cx="12195952" cy="50816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4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 - Dark Teal">
    <p:bg>
      <p:bgPr>
        <a:solidFill>
          <a:srgbClr val="002F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AD95C-9C07-6042-A363-37D09E27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82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1" i="1">
                <a:latin typeface="Tiempos Headline Black" panose="0202050306030306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0E8AD-B764-C244-880F-F7CE7F3A8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282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77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84AE-1EA2-7D4E-A9FD-CC180DCB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6" y="365125"/>
            <a:ext cx="10515600" cy="78092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0F14"/>
                </a:solidFill>
                <a:latin typeface="Montserrat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1980D-575E-A847-B332-5FBF069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26" y="1243584"/>
            <a:ext cx="10515600" cy="4933379"/>
          </a:xfrm>
        </p:spPr>
        <p:txBody>
          <a:bodyPr/>
          <a:lstStyle>
            <a:lvl1pPr>
              <a:defRPr>
                <a:solidFill>
                  <a:srgbClr val="000F14"/>
                </a:solidFill>
              </a:defRPr>
            </a:lvl1pPr>
            <a:lvl2pPr>
              <a:defRPr>
                <a:solidFill>
                  <a:srgbClr val="000F14"/>
                </a:solidFill>
              </a:defRPr>
            </a:lvl2pPr>
            <a:lvl3pPr>
              <a:defRPr>
                <a:solidFill>
                  <a:srgbClr val="000F14"/>
                </a:solidFill>
              </a:defRPr>
            </a:lvl3pPr>
            <a:lvl4pPr>
              <a:defRPr>
                <a:solidFill>
                  <a:srgbClr val="000F14"/>
                </a:solidFill>
              </a:defRPr>
            </a:lvl4pPr>
            <a:lvl5pPr>
              <a:defRPr>
                <a:solidFill>
                  <a:srgbClr val="000F1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5C241-BD75-C840-9C90-C1021D131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2576" y="6378138"/>
            <a:ext cx="2743200" cy="365760"/>
          </a:xfrm>
          <a:prstGeom prst="rect">
            <a:avLst/>
          </a:prstGeom>
        </p:spPr>
        <p:txBody>
          <a:bodyPr/>
          <a:lstStyle/>
          <a:p>
            <a:fld id="{C9A42797-D240-A249-A880-FBF9D1474A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34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9BCB-7EB3-9047-85F5-0BD6E1CD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9" y="365124"/>
            <a:ext cx="10515600" cy="77724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965E2-99A9-B146-A71B-5F8165A3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919" y="1303211"/>
            <a:ext cx="5157787" cy="658368"/>
          </a:xfrm>
        </p:spPr>
        <p:txBody>
          <a:bodyPr anchor="b"/>
          <a:lstStyle>
            <a:lvl1pPr marL="0" indent="0">
              <a:buNone/>
              <a:defRPr sz="2400" b="1" i="0"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8869-40A3-0747-839C-AE0CC3B02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9" y="2127122"/>
            <a:ext cx="5157787" cy="406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B09CC-4AF7-2F46-9883-676F9D8FB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0331" y="1303211"/>
            <a:ext cx="5183188" cy="6597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6310A3-39E1-2344-B2FE-F81C31E2A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331" y="2127122"/>
            <a:ext cx="5183188" cy="406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D2A27-3E7C-284C-85A2-DB578400B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2576" y="6378138"/>
            <a:ext cx="2743200" cy="365760"/>
          </a:xfrm>
          <a:prstGeom prst="rect">
            <a:avLst/>
          </a:prstGeom>
        </p:spPr>
        <p:txBody>
          <a:bodyPr/>
          <a:lstStyle/>
          <a:p>
            <a:fld id="{C9A42797-D240-A249-A880-FBF9D1474A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40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23071"/>
          <a:stretch/>
        </p:blipFill>
        <p:spPr>
          <a:xfrm>
            <a:off x="-3416" y="-13447"/>
            <a:ext cx="12201511" cy="56074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7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88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7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997573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96617" y="1593705"/>
            <a:ext cx="2836553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LIMRA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276013" y="2270169"/>
            <a:ext cx="2277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financial services industry research and talent management organization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260319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01887" y="1603824"/>
            <a:ext cx="2751505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LOMA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464254" y="2270169"/>
            <a:ext cx="2426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for industry professional development and industry networking</a:t>
            </a:r>
            <a:endParaRPr lang="en-US" dirty="0"/>
          </a:p>
        </p:txBody>
      </p: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/>
          </a:p>
        </p:txBody>
      </p:sp>
      <p:sp>
        <p:nvSpPr>
          <p:cNvPr id="21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99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168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15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556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1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" y="0"/>
            <a:ext cx="12195950" cy="50816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1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9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496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</p:spTree>
    <p:extLst>
      <p:ext uri="{BB962C8B-B14F-4D97-AF65-F5344CB8AC3E}">
        <p14:creationId xmlns:p14="http://schemas.microsoft.com/office/powerpoint/2010/main" val="3193591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74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</a:endParaRPr>
            </a:p>
          </p:txBody>
        </p:sp>
      </p:grp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60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498100" y="419674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5215670" y="419495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38197" y="419495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658722" y="4220054"/>
            <a:ext cx="230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b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236297" y="4373942"/>
            <a:ext cx="171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Annuities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515854" y="4220054"/>
            <a:ext cx="170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  <a:r>
              <a:rPr lang="en-US" sz="2000" b="1" baseline="0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Benefits</a:t>
            </a:r>
            <a:endParaRPr lang="en-US" sz="2000" b="1" dirty="0">
              <a:solidFill>
                <a:srgbClr val="005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938197" y="3819365"/>
            <a:ext cx="6314263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172095"/>
            <a:ext cx="4838700" cy="1429476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5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051820" y="1368425"/>
            <a:ext cx="4443873" cy="3689131"/>
            <a:chOff x="935277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935277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1063744" y="1773082"/>
              <a:ext cx="4133546" cy="3234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Our Mission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to advance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 and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financial services industry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by empowering our members</a:t>
              </a:r>
              <a:b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ith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49626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chart partn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6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1841501" y="1804989"/>
            <a:ext cx="8145463" cy="35972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12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23071"/>
          <a:stretch/>
        </p:blipFill>
        <p:spPr>
          <a:xfrm>
            <a:off x="-3416" y="-13447"/>
            <a:ext cx="12201511" cy="56074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3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429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7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997573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96617" y="1593705"/>
            <a:ext cx="2836553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LIMRA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276013" y="2270169"/>
            <a:ext cx="2277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financial services industry research and talent management organization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260319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01887" y="1603824"/>
            <a:ext cx="2751505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LOMA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464254" y="2270169"/>
            <a:ext cx="2426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for industry professional development and industry networking</a:t>
            </a:r>
            <a:endParaRPr lang="en-US" dirty="0"/>
          </a:p>
        </p:txBody>
      </p: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/>
          </a:p>
        </p:txBody>
      </p:sp>
      <p:sp>
        <p:nvSpPr>
          <p:cNvPr id="21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5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" y="0"/>
            <a:ext cx="12195950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043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042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74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35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843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53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9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647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</p:spTree>
    <p:extLst>
      <p:ext uri="{BB962C8B-B14F-4D97-AF65-F5344CB8AC3E}">
        <p14:creationId xmlns:p14="http://schemas.microsoft.com/office/powerpoint/2010/main" val="19444951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456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</a:endParaRPr>
            </a:p>
          </p:txBody>
        </p:sp>
      </p:grp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0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498100" y="419674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5215670" y="419495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38197" y="419495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658722" y="4220054"/>
            <a:ext cx="230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b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236297" y="4373942"/>
            <a:ext cx="171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Annuities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515854" y="4220054"/>
            <a:ext cx="170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  <a:r>
              <a:rPr lang="en-US" sz="2000" b="1" baseline="0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Benefits</a:t>
            </a:r>
            <a:endParaRPr lang="en-US" sz="2000" b="1" dirty="0">
              <a:solidFill>
                <a:srgbClr val="005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938197" y="3819365"/>
            <a:ext cx="6314263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172095"/>
            <a:ext cx="4838700" cy="1429476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1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051820" y="1368425"/>
            <a:ext cx="4443873" cy="3689131"/>
            <a:chOff x="935277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935277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1063744" y="1773082"/>
              <a:ext cx="4133546" cy="3234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Our Mission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to advance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 and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financial services industry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by empowering our members</a:t>
              </a:r>
              <a:b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ith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6386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leve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57547" b="29376"/>
          <a:stretch/>
        </p:blipFill>
        <p:spPr>
          <a:xfrm>
            <a:off x="686" y="7781"/>
            <a:ext cx="12192000" cy="89678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84338" y="1816101"/>
            <a:ext cx="7759700" cy="34893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4879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1841501" y="1804989"/>
            <a:ext cx="8145463" cy="35972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89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598673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17" indent="-342917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34" indent="-342917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927" indent="-342917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2" y="6412995"/>
            <a:ext cx="443753" cy="365125"/>
          </a:xfrm>
          <a:prstGeom prst="rect">
            <a:avLst/>
          </a:prstGeom>
        </p:spPr>
        <p:txBody>
          <a:bodyPr/>
          <a:lstStyle/>
          <a:p>
            <a:fld id="{A9510724-962B-4CDD-8F34-0F537650E3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658" y="6099403"/>
            <a:ext cx="1164242" cy="475712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384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72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67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1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2" y="6412995"/>
            <a:ext cx="443753" cy="365125"/>
          </a:xfrm>
          <a:prstGeom prst="rect">
            <a:avLst/>
          </a:prstGeom>
        </p:spPr>
        <p:txBody>
          <a:bodyPr/>
          <a:lstStyle/>
          <a:p>
            <a:fld id="{A9510724-962B-4CDD-8F34-0F537650E3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695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" y="-27042"/>
            <a:ext cx="12191999" cy="901101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3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2261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3" y="6412996"/>
            <a:ext cx="443753" cy="365125"/>
          </a:xfrm>
          <a:prstGeom prst="rect">
            <a:avLst/>
          </a:prstGeom>
        </p:spPr>
        <p:txBody>
          <a:bodyPr/>
          <a:lstStyle/>
          <a:p>
            <a:fld id="{485C602B-F32A-4BD6-AD9F-269764D06372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50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566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396674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C602B-F32A-4BD6-AD9F-269764D06372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9" y="674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3" dirty="0">
              <a:solidFill>
                <a:srgbClr val="002F70"/>
              </a:solidFill>
            </a:endParaRPr>
          </a:p>
        </p:txBody>
      </p:sp>
      <p:sp>
        <p:nvSpPr>
          <p:cNvPr id="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386787" y="-30861"/>
            <a:ext cx="12191999" cy="8903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rmAutofit/>
          </a:bodyPr>
          <a:lstStyle>
            <a:lvl1pPr algn="l">
              <a:defRPr sz="1747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343723718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67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2" y="6412995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631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levels partn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84338" y="1816101"/>
            <a:ext cx="7759700" cy="34893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9066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9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chart partn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6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1841501" y="1804989"/>
            <a:ext cx="8145463" cy="35972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8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blank part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56913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leve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84338" y="1816101"/>
            <a:ext cx="7759700" cy="34893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63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1841501" y="1804989"/>
            <a:ext cx="8145463" cy="35972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1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55602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23.jpg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.png"/><Relationship Id="rId5" Type="http://schemas.openxmlformats.org/officeDocument/2006/relationships/image" Target="../media/image26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668" r:id="rId11"/>
    <p:sldLayoutId id="2147483695" r:id="rId12"/>
    <p:sldLayoutId id="2147483687" r:id="rId13"/>
    <p:sldLayoutId id="2147483694" r:id="rId14"/>
    <p:sldLayoutId id="2147483669" r:id="rId15"/>
    <p:sldLayoutId id="2147483693" r:id="rId16"/>
    <p:sldLayoutId id="2147483692" r:id="rId17"/>
    <p:sldLayoutId id="2147483689" r:id="rId18"/>
    <p:sldLayoutId id="2147483701" r:id="rId19"/>
    <p:sldLayoutId id="2147483691" r:id="rId20"/>
    <p:sldLayoutId id="2147483697" r:id="rId21"/>
    <p:sldLayoutId id="2147483698" r:id="rId22"/>
    <p:sldLayoutId id="2147483700" r:id="rId23"/>
    <p:sldLayoutId id="2147483711" r:id="rId24"/>
  </p:sldLayoutIdLst>
  <p:hf sldNum="0"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8" userDrawn="1">
          <p15:clr>
            <a:srgbClr val="F26B43"/>
          </p15:clr>
        </p15:guide>
        <p15:guide id="4" pos="7416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orient="horz" pos="4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5B12-BEC5-17CE-B7DF-07F692BFC33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hf sldNum="0"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768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768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2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768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29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59" y="5980289"/>
            <a:ext cx="2163305" cy="623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64403" b="22861"/>
          <a:stretch/>
        </p:blipFill>
        <p:spPr>
          <a:xfrm>
            <a:off x="0" y="8119"/>
            <a:ext cx="12208933" cy="8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6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12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8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24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9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2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9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8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93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998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705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711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3" pos="252">
          <p15:clr>
            <a:srgbClr val="F26B43"/>
          </p15:clr>
        </p15:guide>
        <p15:guide id="4" pos="11124">
          <p15:clr>
            <a:srgbClr val="F26B43"/>
          </p15:clr>
        </p15:guide>
        <p15:guide id="5" orient="horz" pos="5832">
          <p15:clr>
            <a:srgbClr val="F26B43"/>
          </p15:clr>
        </p15:guide>
        <p15:guide id="6" pos="115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644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99" y="5929783"/>
            <a:ext cx="2163305" cy="623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64403" b="22861"/>
          <a:stretch/>
        </p:blipFill>
        <p:spPr>
          <a:xfrm>
            <a:off x="0" y="8119"/>
            <a:ext cx="12208933" cy="8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2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6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12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8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24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9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2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9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8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93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998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705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711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3" pos="252">
          <p15:clr>
            <a:srgbClr val="F26B43"/>
          </p15:clr>
        </p15:guide>
        <p15:guide id="4" pos="11124">
          <p15:clr>
            <a:srgbClr val="F26B43"/>
          </p15:clr>
        </p15:guide>
        <p15:guide id="5" orient="horz" pos="5832">
          <p15:clr>
            <a:srgbClr val="F26B43"/>
          </p15:clr>
        </p15:guide>
        <p15:guide id="6" pos="115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644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46328E-3E69-9FE2-9BDA-221A9E09FB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43648" b="43648"/>
          <a:stretch/>
        </p:blipFill>
        <p:spPr>
          <a:xfrm>
            <a:off x="0" y="8119"/>
            <a:ext cx="12208933" cy="872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C5994-6C24-770F-DD6E-01A9F8C993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7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6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12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8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24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9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2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9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8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93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998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705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711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3" pos="252">
          <p15:clr>
            <a:srgbClr val="F26B43"/>
          </p15:clr>
        </p15:guide>
        <p15:guide id="4" pos="11124">
          <p15:clr>
            <a:srgbClr val="F26B43"/>
          </p15:clr>
        </p15:guide>
        <p15:guide id="5" orient="horz" pos="5832">
          <p15:clr>
            <a:srgbClr val="F26B43"/>
          </p15:clr>
        </p15:guide>
        <p15:guide id="6" pos="115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644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6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768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mailto:catkins@limra.com" TargetMode="Externa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mrand@limra.com" TargetMode="External"/><Relationship Id="rId5" Type="http://schemas.openxmlformats.org/officeDocument/2006/relationships/hyperlink" Target="mailto:kfehring@limra.com" TargetMode="Externa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1028" y="4862621"/>
            <a:ext cx="9240300" cy="907941"/>
          </a:xfrm>
        </p:spPr>
        <p:txBody>
          <a:bodyPr/>
          <a:lstStyle/>
          <a:p>
            <a:r>
              <a:rPr lang="en-US" dirty="0"/>
              <a:t>Financial Professional and Wholesaler Perspectives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7852580" cy="333375"/>
          </a:xfrm>
        </p:spPr>
        <p:txBody>
          <a:bodyPr/>
          <a:lstStyle/>
          <a:p>
            <a:r>
              <a:rPr lang="en-US" dirty="0"/>
              <a:t>Kelly Fehring </a:t>
            </a:r>
            <a:r>
              <a:rPr lang="en-US" sz="1600" dirty="0"/>
              <a:t>•  </a:t>
            </a:r>
            <a:r>
              <a:rPr lang="en-US" dirty="0"/>
              <a:t>Member Relations Director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June 10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46974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6741-BEA3-0165-E0AC-AA45BC0C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 Have A Positive Impact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F68B3D-A182-44D5-A33B-EF9A1BA91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749123"/>
              </p:ext>
            </p:extLst>
          </p:nvPr>
        </p:nvGraphicFramePr>
        <p:xfrm>
          <a:off x="2032000" y="97377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C36E2FE-3212-8D3D-2748-6A0907AAB677}"/>
              </a:ext>
            </a:extLst>
          </p:cNvPr>
          <p:cNvSpPr txBox="1">
            <a:spLocks/>
          </p:cNvSpPr>
          <p:nvPr/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None/>
              <a:defRPr sz="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668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575" b="0">
                <a:solidFill>
                  <a:schemeClr val="tx1"/>
                </a:solidFill>
                <a:latin typeface="+mn-lt"/>
              </a:defRPr>
            </a:lvl2pPr>
            <a:lvl3pPr marL="481703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sz="1000" kern="0" dirty="0"/>
              <a:t>Source:  The Art and Science of Wholesaling, © 2024 LL Global, Inc</a:t>
            </a:r>
            <a:r>
              <a:rPr lang="en-US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96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CFFCCF-BF89-51CE-92C8-441EC33BD819}"/>
              </a:ext>
            </a:extLst>
          </p:cNvPr>
          <p:cNvSpPr txBox="1"/>
          <p:nvPr/>
        </p:nvSpPr>
        <p:spPr>
          <a:xfrm>
            <a:off x="8073887" y="4074140"/>
            <a:ext cx="32004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Calibri" panose="020F0502020204030204" pitchFamily="34" charset="0"/>
              </a:rPr>
              <a:t>Barb </a:t>
            </a:r>
            <a:r>
              <a:rPr lang="en-US" sz="1400" b="1" kern="1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  <a:cs typeface="Calibri" panose="020F0502020204030204" pitchFamily="34" charset="0"/>
              </a:rPr>
              <a:t>Kimball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 Light" panose="020F0302020204030204" pitchFamily="34" charset="0"/>
                <a:cs typeface="Calibri Light" panose="020F0302020204030204" pitchFamily="34" charset="0"/>
              </a:rPr>
              <a:t>Member Solutions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bkimball@limra.com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 Light" panose="020F0302020204030204" pitchFamily="34" charset="0"/>
                <a:cs typeface="Calibri Light" panose="020F0302020204030204" pitchFamily="34" charset="0"/>
              </a:rPr>
              <a:t>(860) 214-3350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2C357-0722-281E-3072-619BBCBA8B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800" y="1997765"/>
            <a:ext cx="1828800" cy="1828800"/>
          </a:xfrm>
          <a:prstGeom prst="rect">
            <a:avLst/>
          </a:prstGeom>
          <a:ln w="38100" cap="sq">
            <a:solidFill>
              <a:srgbClr val="002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33044578-2E1F-563A-1F90-2B91E827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" y="-30864"/>
            <a:ext cx="12191998" cy="890341"/>
          </a:xfrm>
        </p:spPr>
        <p:txBody>
          <a:bodyPr/>
          <a:lstStyle/>
          <a:p>
            <a:r>
              <a:rPr lang="en-US" dirty="0"/>
              <a:t>Your Dedicated Partnership Team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77A1C1D-34A8-5927-40CE-CC912E75C7D3}"/>
              </a:ext>
            </a:extLst>
          </p:cNvPr>
          <p:cNvSpPr txBox="1">
            <a:spLocks/>
          </p:cNvSpPr>
          <p:nvPr/>
        </p:nvSpPr>
        <p:spPr>
          <a:xfrm>
            <a:off x="990600" y="4074140"/>
            <a:ext cx="3200400" cy="1005840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None/>
              <a:defRPr sz="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668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575" b="0">
                <a:solidFill>
                  <a:schemeClr val="tx1"/>
                </a:solidFill>
                <a:latin typeface="+mn-lt"/>
              </a:defRPr>
            </a:lvl2pPr>
            <a:lvl3pPr marL="481703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/>
            <a:r>
              <a:rPr lang="en-US" sz="1400" b="1" kern="0" dirty="0"/>
              <a:t>Kelly Fehring</a:t>
            </a:r>
            <a:r>
              <a:rPr lang="en-US" sz="1400" kern="0" dirty="0"/>
              <a:t>, FLMI, ACS, CLU</a:t>
            </a:r>
          </a:p>
          <a:p>
            <a:pPr algn="ctr"/>
            <a:r>
              <a:rPr lang="en-US" sz="1400" kern="0" dirty="0"/>
              <a:t>Member Relations Director </a:t>
            </a:r>
          </a:p>
          <a:p>
            <a:pPr algn="ctr"/>
            <a:r>
              <a:rPr lang="en-US" sz="1400" kern="0" dirty="0">
                <a:hlinkClick r:id="rId5"/>
              </a:rPr>
              <a:t>kfehring@limra.com</a:t>
            </a:r>
            <a:r>
              <a:rPr lang="en-US" sz="1400" kern="0" dirty="0"/>
              <a:t> </a:t>
            </a:r>
          </a:p>
          <a:p>
            <a:pPr algn="ctr"/>
            <a:r>
              <a:rPr lang="en-US" sz="1400" kern="0" dirty="0"/>
              <a:t>(513) 384-8061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486EFD-E49C-4650-666B-98EE844D945A}"/>
              </a:ext>
            </a:extLst>
          </p:cNvPr>
          <p:cNvSpPr txBox="1">
            <a:spLocks/>
          </p:cNvSpPr>
          <p:nvPr/>
        </p:nvSpPr>
        <p:spPr>
          <a:xfrm>
            <a:off x="4495800" y="4074140"/>
            <a:ext cx="3200400" cy="1412260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None/>
              <a:defRPr sz="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668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575" b="0">
                <a:solidFill>
                  <a:schemeClr val="tx1"/>
                </a:solidFill>
                <a:latin typeface="+mn-lt"/>
              </a:defRPr>
            </a:lvl2pPr>
            <a:lvl3pPr marL="481703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/>
            <a:r>
              <a:rPr lang="en-US" sz="1400" b="1" kern="0" dirty="0"/>
              <a:t>Mike Rand</a:t>
            </a:r>
            <a:endParaRPr lang="en-US" sz="1400" kern="0" dirty="0"/>
          </a:p>
          <a:p>
            <a:pPr algn="ctr"/>
            <a:r>
              <a:rPr lang="en-US" sz="1400" kern="0" dirty="0"/>
              <a:t>Member Solutions Director</a:t>
            </a:r>
          </a:p>
          <a:p>
            <a:pPr algn="ctr"/>
            <a:r>
              <a:rPr lang="en-US" sz="1400" dirty="0">
                <a:solidFill>
                  <a:srgbClr val="002F6B"/>
                </a:solidFill>
                <a:hlinkClick r:id="rId6"/>
              </a:rPr>
              <a:t>mrand@limra.com</a:t>
            </a:r>
            <a:endParaRPr lang="en-US" sz="1400" dirty="0">
              <a:solidFill>
                <a:srgbClr val="002F6B"/>
              </a:solidFill>
            </a:endParaRPr>
          </a:p>
          <a:p>
            <a:pPr algn="ctr"/>
            <a:r>
              <a:rPr lang="en-US" sz="1400" dirty="0"/>
              <a:t>(860) 285-7871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67010-5CEB-5539-3F91-72FD69F5AE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311" r="6747" b="6190"/>
          <a:stretch/>
        </p:blipFill>
        <p:spPr>
          <a:xfrm>
            <a:off x="1673352" y="2002536"/>
            <a:ext cx="1828800" cy="1828800"/>
          </a:xfrm>
          <a:prstGeom prst="rect">
            <a:avLst/>
          </a:prstGeom>
          <a:ln w="38100" cap="sq">
            <a:solidFill>
              <a:srgbClr val="002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09C10-D70B-97A2-9618-9005DEC38C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3018" r="2599" b="29920"/>
          <a:stretch/>
        </p:blipFill>
        <p:spPr>
          <a:xfrm>
            <a:off x="5184648" y="2002536"/>
            <a:ext cx="1828800" cy="1828800"/>
          </a:xfrm>
          <a:prstGeom prst="rect">
            <a:avLst/>
          </a:prstGeom>
          <a:ln w="38100" cap="sq">
            <a:solidFill>
              <a:srgbClr val="002F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2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12192000" cy="754349"/>
          </a:xfrm>
          <a:prstGeom prst="rect">
            <a:avLst/>
          </a:prstGeom>
          <a:noFill/>
        </p:spPr>
        <p:txBody>
          <a:bodyPr vert="horz" wrap="none" lIns="243840" tIns="0" rIns="243840" bIns="0" rtlCol="0" anchor="ctr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800" b="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5pPr>
            <a:lvl6pPr marL="720054"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6pPr>
            <a:lvl7pPr marL="1440108"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7pPr>
            <a:lvl8pPr marL="2160162"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8pPr>
            <a:lvl9pPr marL="2880216" algn="l" rtl="0" eaLnBrk="1" fontAlgn="base" hangingPunct="1">
              <a:spcBef>
                <a:spcPct val="0"/>
              </a:spcBef>
              <a:spcAft>
                <a:spcPct val="0"/>
              </a:spcAft>
              <a:defRPr sz="567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09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Questions?</a:t>
            </a:r>
          </a:p>
        </p:txBody>
      </p:sp>
      <p:pic>
        <p:nvPicPr>
          <p:cNvPr id="6" name="Picture Placeholder 5" descr="A glass ball on a rock&#10;&#10;Description automatically generated">
            <a:extLst>
              <a:ext uri="{FF2B5EF4-FFF2-40B4-BE49-F238E27FC236}">
                <a16:creationId xmlns:a16="http://schemas.microsoft.com/office/drawing/2014/main" id="{1D3D8B8E-3D82-2A43-E26A-CAF82B5806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4395" b="2439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74B88-FDD9-77DE-E93B-A12A8969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3508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82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200" dirty="0"/>
              <a:t>Wholesalers are impactful </a:t>
            </a:r>
          </a:p>
          <a:p>
            <a:r>
              <a:rPr lang="en-US" sz="2200" dirty="0"/>
              <a:t>In-person communication is most valued </a:t>
            </a:r>
          </a:p>
          <a:p>
            <a:r>
              <a:rPr lang="en-US" sz="2200" dirty="0"/>
              <a:t>The industry is embracing data analytics, which drives more daily activities</a:t>
            </a:r>
          </a:p>
        </p:txBody>
      </p:sp>
      <p:pic>
        <p:nvPicPr>
          <p:cNvPr id="11" name="Picture Placeholder 10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04B13C9A-085B-26DF-A454-F20C939413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876" r="887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2</a:t>
            </a:fld>
            <a:endParaRPr lang="en-US" sz="9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000" dirty="0"/>
              <a:t>The Art and Science of Wholesaling, © 2024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72897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the Wholesaler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674DB9E-5329-0F6F-D0B5-F963ECE9C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</p:spPr>
        <p:txBody>
          <a:bodyPr/>
          <a:lstStyle/>
          <a:p>
            <a:r>
              <a:rPr lang="en-US" sz="1000" dirty="0"/>
              <a:t>Source: 2023 US Financial Professional Survey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B485E-6658-D97E-E155-9B47E6FA6D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3</a:t>
            </a:fld>
            <a:endParaRPr lang="en-US" sz="9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4980CA6-4746-0AE5-5B80-7C21368531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3</a:t>
            </a:fld>
            <a:endParaRPr lang="en-US" sz="9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83FA36-0BF6-F836-280D-BA67B91FC218}"/>
              </a:ext>
            </a:extLst>
          </p:cNvPr>
          <p:cNvSpPr/>
          <p:nvPr/>
        </p:nvSpPr>
        <p:spPr>
          <a:xfrm>
            <a:off x="3538986" y="1348818"/>
            <a:ext cx="5114026" cy="449989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27E8D-8F76-9C39-8A8F-5818464464B5}"/>
              </a:ext>
            </a:extLst>
          </p:cNvPr>
          <p:cNvSpPr txBox="1"/>
          <p:nvPr/>
        </p:nvSpPr>
        <p:spPr>
          <a:xfrm>
            <a:off x="4140655" y="1690656"/>
            <a:ext cx="415700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72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B0303-B7BB-E8B1-4758-19345C945301}"/>
              </a:ext>
            </a:extLst>
          </p:cNvPr>
          <p:cNvSpPr txBox="1"/>
          <p:nvPr/>
        </p:nvSpPr>
        <p:spPr>
          <a:xfrm>
            <a:off x="3997136" y="3484693"/>
            <a:ext cx="444404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/>
              </a:rPr>
              <a:t>of financial professionals agree – a good relationship with a wholesaler is often the determining factor when selecting a carrier to place business with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DCBD9B-4455-5E93-E228-95B018D724D1}"/>
              </a:ext>
            </a:extLst>
          </p:cNvPr>
          <p:cNvCxnSpPr>
            <a:cxnSpLocks/>
          </p:cNvCxnSpPr>
          <p:nvPr/>
        </p:nvCxnSpPr>
        <p:spPr>
          <a:xfrm flipV="1">
            <a:off x="4360650" y="3408127"/>
            <a:ext cx="3470697" cy="208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8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1475-11FB-D455-702C-F36D6D5C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Wholesaler Interactions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ECF75-2CF3-B355-2868-C3746865CEA3}"/>
              </a:ext>
            </a:extLst>
          </p:cNvPr>
          <p:cNvSpPr txBox="1"/>
          <p:nvPr/>
        </p:nvSpPr>
        <p:spPr>
          <a:xfrm>
            <a:off x="414617" y="6422706"/>
            <a:ext cx="6806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Insurance Barometer Study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LIMRA and Life Happens.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AE6D9E-64B5-ECDF-09C6-C11332A9F9EA}"/>
              </a:ext>
            </a:extLst>
          </p:cNvPr>
          <p:cNvGrpSpPr/>
          <p:nvPr/>
        </p:nvGrpSpPr>
        <p:grpSpPr>
          <a:xfrm>
            <a:off x="1247052" y="1963632"/>
            <a:ext cx="4144102" cy="791202"/>
            <a:chOff x="-1650271" y="-775734"/>
            <a:chExt cx="4144102" cy="79120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0CB49F3-0BB5-3DDA-DF07-A685A9376832}"/>
                </a:ext>
              </a:extLst>
            </p:cNvPr>
            <p:cNvSpPr/>
            <p:nvPr/>
          </p:nvSpPr>
          <p:spPr>
            <a:xfrm rot="5400000">
              <a:off x="1519558" y="-979155"/>
              <a:ext cx="770852" cy="117769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8F22C5-F181-3C77-CDA5-A13343C9CCF0}"/>
                </a:ext>
              </a:extLst>
            </p:cNvPr>
            <p:cNvSpPr/>
            <p:nvPr/>
          </p:nvSpPr>
          <p:spPr>
            <a:xfrm rot="5400000">
              <a:off x="-1446850" y="-958805"/>
              <a:ext cx="770852" cy="11776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69B2A02-9D55-F2ED-3A7F-4F478086A190}"/>
              </a:ext>
            </a:extLst>
          </p:cNvPr>
          <p:cNvSpPr txBox="1"/>
          <p:nvPr/>
        </p:nvSpPr>
        <p:spPr>
          <a:xfrm>
            <a:off x="273682" y="1189105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Financial professionals usually work with: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8CEC8B-C6B5-A3D2-78A0-F522A59F4A6F}"/>
              </a:ext>
            </a:extLst>
          </p:cNvPr>
          <p:cNvSpPr/>
          <p:nvPr/>
        </p:nvSpPr>
        <p:spPr>
          <a:xfrm rot="5400000">
            <a:off x="841294" y="2345378"/>
            <a:ext cx="1989207" cy="2579299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6E30E-3162-0EF6-1F75-0AE284B6E793}"/>
              </a:ext>
            </a:extLst>
          </p:cNvPr>
          <p:cNvSpPr txBox="1"/>
          <p:nvPr/>
        </p:nvSpPr>
        <p:spPr>
          <a:xfrm>
            <a:off x="735317" y="3533253"/>
            <a:ext cx="217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Carrier internals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CC053-38FF-B480-9DA8-EC7B87D9A028}"/>
              </a:ext>
            </a:extLst>
          </p:cNvPr>
          <p:cNvSpPr txBox="1"/>
          <p:nvPr/>
        </p:nvSpPr>
        <p:spPr>
          <a:xfrm>
            <a:off x="1247050" y="2020379"/>
            <a:ext cx="117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3 - 4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8698F7-7778-FE22-F7C2-D3DFA3E058E3}"/>
              </a:ext>
            </a:extLst>
          </p:cNvPr>
          <p:cNvSpPr/>
          <p:nvPr/>
        </p:nvSpPr>
        <p:spPr>
          <a:xfrm rot="5400000">
            <a:off x="3770997" y="2316030"/>
            <a:ext cx="1989206" cy="25792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284C2-DD95-A511-7CA9-EF13C2CB1B7D}"/>
              </a:ext>
            </a:extLst>
          </p:cNvPr>
          <p:cNvSpPr txBox="1"/>
          <p:nvPr/>
        </p:nvSpPr>
        <p:spPr>
          <a:xfrm>
            <a:off x="3734743" y="3487892"/>
            <a:ext cx="206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Carrier externals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2BD6D-1A17-A40A-2223-75AE5F4BC8E1}"/>
              </a:ext>
            </a:extLst>
          </p:cNvPr>
          <p:cNvSpPr txBox="1"/>
          <p:nvPr/>
        </p:nvSpPr>
        <p:spPr>
          <a:xfrm>
            <a:off x="4210813" y="1918271"/>
            <a:ext cx="118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5 - 6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6EDC9B-E4A7-0CE0-1E9B-4B58D580A681}"/>
              </a:ext>
            </a:extLst>
          </p:cNvPr>
          <p:cNvSpPr/>
          <p:nvPr/>
        </p:nvSpPr>
        <p:spPr>
          <a:xfrm rot="5400000">
            <a:off x="8612526" y="2370739"/>
            <a:ext cx="1490477" cy="25792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64515-E499-8CA0-F707-3276343DF523}"/>
              </a:ext>
            </a:extLst>
          </p:cNvPr>
          <p:cNvSpPr txBox="1"/>
          <p:nvPr/>
        </p:nvSpPr>
        <p:spPr>
          <a:xfrm>
            <a:off x="8220073" y="3210893"/>
            <a:ext cx="2147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Interactions with wholesaler before business is placed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DA64AF-ABDA-231D-4F20-798A604F33DA}"/>
              </a:ext>
            </a:extLst>
          </p:cNvPr>
          <p:cNvSpPr/>
          <p:nvPr/>
        </p:nvSpPr>
        <p:spPr>
          <a:xfrm rot="5400000">
            <a:off x="8997563" y="1958374"/>
            <a:ext cx="720398" cy="117769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112F1C-FE87-296B-5DEE-23093ED50B0C}"/>
              </a:ext>
            </a:extLst>
          </p:cNvPr>
          <p:cNvSpPr txBox="1"/>
          <p:nvPr/>
        </p:nvSpPr>
        <p:spPr>
          <a:xfrm>
            <a:off x="8768914" y="2241436"/>
            <a:ext cx="117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2 -3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74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Wholesaler Top Services:  Financial Professional Perspective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674DB9E-5329-0F6F-D0B5-F963ECE9C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</p:spPr>
        <p:txBody>
          <a:bodyPr/>
          <a:lstStyle/>
          <a:p>
            <a:r>
              <a:rPr lang="en-US" sz="1000" dirty="0"/>
              <a:t>Source: 2023 US Financial Professional Survey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B485E-6658-D97E-E155-9B47E6FA6D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5</a:t>
            </a:fld>
            <a:endParaRPr lang="en-US" sz="9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4980CA6-4746-0AE5-5B80-7C21368531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5</a:t>
            </a:fld>
            <a:endParaRPr lang="en-US" sz="90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51F8845-9B5C-F293-AFE9-1B23988E2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450217"/>
              </p:ext>
            </p:extLst>
          </p:nvPr>
        </p:nvGraphicFramePr>
        <p:xfrm>
          <a:off x="3658440" y="1419729"/>
          <a:ext cx="4875119" cy="457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86D1D82-2767-74F1-BFF6-5D22B547F90D}"/>
              </a:ext>
            </a:extLst>
          </p:cNvPr>
          <p:cNvSpPr txBox="1"/>
          <p:nvPr/>
        </p:nvSpPr>
        <p:spPr>
          <a:xfrm>
            <a:off x="3770616" y="1059893"/>
            <a:ext cx="445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Most Impactful Service </a:t>
            </a:r>
          </a:p>
        </p:txBody>
      </p:sp>
    </p:spTree>
    <p:extLst>
      <p:ext uri="{BB962C8B-B14F-4D97-AF65-F5344CB8AC3E}">
        <p14:creationId xmlns:p14="http://schemas.microsoft.com/office/powerpoint/2010/main" val="151466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Professional Interaction with Wholesaler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674DB9E-5329-0F6F-D0B5-F963ECE9C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</p:spPr>
        <p:txBody>
          <a:bodyPr/>
          <a:lstStyle/>
          <a:p>
            <a:r>
              <a:rPr lang="en-US" sz="1000" dirty="0"/>
              <a:t>Source: 2023 US Financial Professional Survey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B485E-6658-D97E-E155-9B47E6FA6D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6</a:t>
            </a:fld>
            <a:endParaRPr lang="en-US" sz="9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4980CA6-4746-0AE5-5B80-7C21368531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6</a:t>
            </a:fld>
            <a:endParaRPr lang="en-US" sz="9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17AB071-326E-8458-50F6-F42B572EDC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956846"/>
              </p:ext>
            </p:extLst>
          </p:nvPr>
        </p:nvGraphicFramePr>
        <p:xfrm>
          <a:off x="1517566" y="1417835"/>
          <a:ext cx="9064815" cy="4562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1B79CCE-D288-0873-1D42-E2A79B46CCF9}"/>
              </a:ext>
            </a:extLst>
          </p:cNvPr>
          <p:cNvSpPr/>
          <p:nvPr/>
        </p:nvSpPr>
        <p:spPr>
          <a:xfrm>
            <a:off x="6236413" y="3375061"/>
            <a:ext cx="724328" cy="658368"/>
          </a:xfrm>
          <a:prstGeom prst="flowChartConnector">
            <a:avLst/>
          </a:prstGeom>
          <a:noFill/>
          <a:ln>
            <a:solidFill>
              <a:srgbClr val="4298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C49CAAF-C183-C80E-9898-2A60005C7288}"/>
              </a:ext>
            </a:extLst>
          </p:cNvPr>
          <p:cNvSpPr/>
          <p:nvPr/>
        </p:nvSpPr>
        <p:spPr>
          <a:xfrm>
            <a:off x="2936696" y="1551056"/>
            <a:ext cx="724328" cy="658368"/>
          </a:xfrm>
          <a:prstGeom prst="flowChartConnector">
            <a:avLst/>
          </a:prstGeom>
          <a:noFill/>
          <a:ln>
            <a:solidFill>
              <a:srgbClr val="4298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30DA108-72C5-4EE5-AA64-5AD9AA480C01}"/>
              </a:ext>
            </a:extLst>
          </p:cNvPr>
          <p:cNvSpPr/>
          <p:nvPr/>
        </p:nvSpPr>
        <p:spPr>
          <a:xfrm>
            <a:off x="2287712" y="2538607"/>
            <a:ext cx="724328" cy="658368"/>
          </a:xfrm>
          <a:prstGeom prst="flowChartConnector">
            <a:avLst/>
          </a:prstGeom>
          <a:noFill/>
          <a:ln>
            <a:solidFill>
              <a:srgbClr val="4298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5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2D92-044E-AFD3-1F53-CCDF52BD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Highly Valued Means of Wholesaling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4E975-0F9B-E2A0-6C8E-EC390B0C72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436" y="1418277"/>
            <a:ext cx="11311128" cy="400050"/>
          </a:xfrm>
        </p:spPr>
        <p:txBody>
          <a:bodyPr/>
          <a:lstStyle/>
          <a:p>
            <a:r>
              <a:rPr lang="en-US" dirty="0"/>
              <a:t>What means of wholesaling will be most highly valued by you in the next 3 years?</a:t>
            </a:r>
          </a:p>
        </p:txBody>
      </p:sp>
      <p:graphicFrame>
        <p:nvGraphicFramePr>
          <p:cNvPr id="16" name="Chart Placeholder 15">
            <a:extLst>
              <a:ext uri="{FF2B5EF4-FFF2-40B4-BE49-F238E27FC236}">
                <a16:creationId xmlns:a16="http://schemas.microsoft.com/office/drawing/2014/main" id="{6032272C-58E1-0F07-0B33-195E83F45AF6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472805036"/>
              </p:ext>
            </p:extLst>
          </p:nvPr>
        </p:nvGraphicFramePr>
        <p:xfrm>
          <a:off x="1537682" y="1951349"/>
          <a:ext cx="10756900" cy="356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0F7443C-CD69-6FA4-64C4-791551B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</p:spPr>
        <p:txBody>
          <a:bodyPr/>
          <a:lstStyle/>
          <a:p>
            <a:r>
              <a:rPr lang="en-US" b="1" dirty="0"/>
              <a:t>Source: </a:t>
            </a:r>
            <a:r>
              <a:rPr lang="en-US" dirty="0"/>
              <a:t>2023 US Financial Professional Survey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2B5024C-C6C9-AC65-4702-EAF203C2E9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7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6302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Annuity Externals: Effectiveness of Virtual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8</a:t>
            </a:fld>
            <a:endParaRPr lang="en-US" sz="900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</p:spPr>
        <p:txBody>
          <a:bodyPr/>
          <a:lstStyle/>
          <a:p>
            <a:r>
              <a:rPr lang="en-US" dirty="0"/>
              <a:t>Rank the effectiveness of virtual communication for:</a:t>
            </a:r>
          </a:p>
        </p:txBody>
      </p:sp>
      <p:graphicFrame>
        <p:nvGraphicFramePr>
          <p:cNvPr id="8" name="Chart Placeholder 8"/>
          <p:cNvGraphicFramePr>
            <a:graphicFrameLocks noGrp="1"/>
          </p:cNvGraphicFramePr>
          <p:nvPr>
            <p:ph type="chart" sz="quarter" idx="15"/>
          </p:nvPr>
        </p:nvGraphicFramePr>
        <p:xfrm>
          <a:off x="717550" y="1828800"/>
          <a:ext cx="10756900" cy="356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8</a:t>
            </a:fld>
            <a:endParaRPr lang="en-US" sz="90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EC4A61F-2374-A199-5703-F2AE6D237766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417513" y="5980113"/>
            <a:ext cx="5346700" cy="65881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None/>
              <a:defRPr sz="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668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575" b="0">
                <a:solidFill>
                  <a:schemeClr val="tx1"/>
                </a:solidFill>
                <a:latin typeface="+mn-lt"/>
              </a:defRPr>
            </a:lvl2pPr>
            <a:lvl3pPr marL="481703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sz="1000" kern="0" dirty="0"/>
              <a:t>Source:  The Art and Science of Wholesaling, © 2024 LL Global, Inc</a:t>
            </a:r>
            <a:r>
              <a:rPr lang="en-US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94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Wholesaler vs. Hybrid Wholesaler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417447" y="947056"/>
          <a:ext cx="11306467" cy="5033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9EFDE6-4923-4AE6-26CF-50DF28F223BD}"/>
              </a:ext>
            </a:extLst>
          </p:cNvPr>
          <p:cNvSpPr txBox="1"/>
          <p:nvPr/>
        </p:nvSpPr>
        <p:spPr>
          <a:xfrm>
            <a:off x="1310145" y="967547"/>
            <a:ext cx="1170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Prefer working with a traditional external wholesaler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2290ECC-B0A4-2D97-8CD0-3434E5FB6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</p:spPr>
        <p:txBody>
          <a:bodyPr/>
          <a:lstStyle/>
          <a:p>
            <a:r>
              <a:rPr lang="en-US" b="1" dirty="0"/>
              <a:t>Source: </a:t>
            </a:r>
            <a:r>
              <a:rPr lang="en-US" dirty="0"/>
              <a:t>2023 US Financial Professional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E2F11-E0DA-5B26-83E2-35DCBA2354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9</a:t>
            </a:fld>
            <a:endParaRPr lang="en-US" sz="9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62793E9-AD92-B693-DD74-1169596F06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9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06060036"/>
      </p:ext>
    </p:extLst>
  </p:cSld>
  <p:clrMapOvr>
    <a:masterClrMapping/>
  </p:clrMapOvr>
</p:sld>
</file>

<file path=ppt/theme/theme1.xml><?xml version="1.0" encoding="utf-8"?>
<a:theme xmlns:a="http://schemas.openxmlformats.org/drawingml/2006/main" name="2024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2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3.xml><?xml version="1.0" encoding="utf-8"?>
<a:theme xmlns:a="http://schemas.openxmlformats.org/drawingml/2006/main" name="1_2022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4.xml><?xml version="1.0" encoding="utf-8"?>
<a:theme xmlns:a="http://schemas.openxmlformats.org/drawingml/2006/main" name="2_2022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5.xml><?xml version="1.0" encoding="utf-8"?>
<a:theme xmlns:a="http://schemas.openxmlformats.org/drawingml/2006/main" name="Interior Slides">
  <a:themeElements>
    <a:clrScheme name="Bright Colors rev2022-CANCUN-CADET BLUE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4298BE"/>
      </a:accent1>
      <a:accent2>
        <a:srgbClr val="DAAA00"/>
      </a:accent2>
      <a:accent3>
        <a:srgbClr val="007B4E"/>
      </a:accent3>
      <a:accent4>
        <a:srgbClr val="ED8C00"/>
      </a:accent4>
      <a:accent5>
        <a:srgbClr val="763AC7"/>
      </a:accent5>
      <a:accent6>
        <a:srgbClr val="62B6F3"/>
      </a:accent6>
      <a:hlink>
        <a:srgbClr val="4298BE"/>
      </a:hlink>
      <a:folHlink>
        <a:srgbClr val="7F55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042-2022 AC Speaker_INTERNAL Pwpt Presentation Template_v7.potx" id="{8D5B3717-74B3-4A84-9A0E-03543D039C70}" vid="{9A1AB4F1-D810-4AE7-94DF-D767354C929B}"/>
    </a:ext>
  </a:extLst>
</a:theme>
</file>

<file path=ppt/theme/theme6.xml><?xml version="1.0" encoding="utf-8"?>
<a:theme xmlns:a="http://schemas.openxmlformats.org/drawingml/2006/main" name="Interior Slides partner logo">
  <a:themeElements>
    <a:clrScheme name="Bright Colors rev2022-CANCUN-CADET BLUE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4298BE"/>
      </a:accent1>
      <a:accent2>
        <a:srgbClr val="DAAA00"/>
      </a:accent2>
      <a:accent3>
        <a:srgbClr val="007B4E"/>
      </a:accent3>
      <a:accent4>
        <a:srgbClr val="ED8C00"/>
      </a:accent4>
      <a:accent5>
        <a:srgbClr val="763AC7"/>
      </a:accent5>
      <a:accent6>
        <a:srgbClr val="62B6F3"/>
      </a:accent6>
      <a:hlink>
        <a:srgbClr val="4298BE"/>
      </a:hlink>
      <a:folHlink>
        <a:srgbClr val="7F55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IMRA_Speaker_EXTERNAL Pwpt Presentation Template_KG" id="{26F19CB5-C259-483C-9763-24C00743E5D0}" vid="{C4EF5F4D-7866-4EF3-BF21-7FA8155DCBEB}"/>
    </a:ext>
  </a:extLst>
</a:theme>
</file>

<file path=ppt/theme/theme7.xml><?xml version="1.0" encoding="utf-8"?>
<a:theme xmlns:a="http://schemas.openxmlformats.org/drawingml/2006/main" name="1_Interior Slides">
  <a:themeElements>
    <a:clrScheme name="Bright Colors rev2022-CANCUN-CADET BLUE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4298BE"/>
      </a:accent1>
      <a:accent2>
        <a:srgbClr val="DAAA00"/>
      </a:accent2>
      <a:accent3>
        <a:srgbClr val="007B4E"/>
      </a:accent3>
      <a:accent4>
        <a:srgbClr val="ED8C00"/>
      </a:accent4>
      <a:accent5>
        <a:srgbClr val="763AC7"/>
      </a:accent5>
      <a:accent6>
        <a:srgbClr val="62B6F3"/>
      </a:accent6>
      <a:hlink>
        <a:srgbClr val="4298BE"/>
      </a:hlink>
      <a:folHlink>
        <a:srgbClr val="7F55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042-2022 AC Speaker_INTERNAL Pwpt Presentation Template_v7.potx" id="{8D5B3717-74B3-4A84-9A0E-03543D039C70}" vid="{9A1AB4F1-D810-4AE7-94DF-D767354C929B}"/>
    </a:ext>
  </a:extLst>
</a:theme>
</file>

<file path=ppt/theme/theme8.xml><?xml version="1.0" encoding="utf-8"?>
<a:theme xmlns:a="http://schemas.openxmlformats.org/drawingml/2006/main" name="3_2022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8C23D927C0442A2C8F4B217F22280" ma:contentTypeVersion="6" ma:contentTypeDescription="Create a new document." ma:contentTypeScope="" ma:versionID="221e4f7ad853a2917699c5d67c535f5a">
  <xsd:schema xmlns:xsd="http://www.w3.org/2001/XMLSchema" xmlns:xs="http://www.w3.org/2001/XMLSchema" xmlns:p="http://schemas.microsoft.com/office/2006/metadata/properties" xmlns:ns2="ff47d776-8114-4207-8cc3-ed44e79849e7" xmlns:ns3="f9a02c79-f89a-4756-8ef1-377f3f7b1aa2" xmlns:ns4="05c452c8-1c6f-4d8e-b449-e328afff9455" targetNamespace="http://schemas.microsoft.com/office/2006/metadata/properties" ma:root="true" ma:fieldsID="20df2b0be6429b9078baca214a11ae36" ns2:_="" ns3:_="" ns4:_="">
    <xsd:import namespace="ff47d776-8114-4207-8cc3-ed44e79849e7"/>
    <xsd:import namespace="f9a02c79-f89a-4756-8ef1-377f3f7b1aa2"/>
    <xsd:import namespace="05c452c8-1c6f-4d8e-b449-e328afff9455"/>
    <xsd:element name="properties">
      <xsd:complexType>
        <xsd:sequence>
          <xsd:element name="documentManagement">
            <xsd:complexType>
              <xsd:all>
                <xsd:element ref="ns2:Sensitivity" minOccurs="0"/>
                <xsd:element ref="ns3:Description0" minOccurs="0"/>
                <xsd:element ref="ns3:Sample_x0020_Report_x0020_Image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7d776-8114-4207-8cc3-ed44e79849e7" elementFormDefault="qualified">
    <xsd:import namespace="http://schemas.microsoft.com/office/2006/documentManagement/types"/>
    <xsd:import namespace="http://schemas.microsoft.com/office/infopath/2007/PartnerControls"/>
    <xsd:element name="Sensitivity" ma:index="8" nillable="true" ma:displayName="Sensitivity" ma:default="Internal Use" ma:format="Dropdown" ma:internalName="Sensitivity">
      <xsd:simpleType>
        <xsd:restriction base="dms:Choice">
          <xsd:enumeration value="Public"/>
          <xsd:enumeration value="Member Only"/>
          <xsd:enumeration value="Internal Use"/>
          <xsd:enumeration value="Confidential"/>
          <xsd:enumeration value="Sec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02c79-f89a-4756-8ef1-377f3f7b1aa2" elementFormDefault="qualified">
    <xsd:import namespace="http://schemas.microsoft.com/office/2006/documentManagement/types"/>
    <xsd:import namespace="http://schemas.microsoft.com/office/infopath/2007/PartnerControls"/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Sample_x0020_Report_x0020_Image" ma:index="10" nillable="true" ma:displayName="Sample Report Image" ma:format="Image" ma:internalName="Sample_x0020_Report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452c8-1c6f-4d8e-b449-e328afff94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ample_x0020_Report_x0020_Image xmlns="f9a02c79-f89a-4756-8ef1-377f3f7b1aa2">
      <Url xsi:nil="true"/>
      <Description xsi:nil="true"/>
    </Sample_x0020_Report_x0020_Image>
    <Description0 xmlns="f9a02c79-f89a-4756-8ef1-377f3f7b1aa2" xsi:nil="true"/>
    <Sensitivity xmlns="ff47d776-8114-4207-8cc3-ed44e79849e7">Internal Use</Sensitivity>
  </documentManagement>
</p:properties>
</file>

<file path=customXml/itemProps1.xml><?xml version="1.0" encoding="utf-8"?>
<ds:datastoreItem xmlns:ds="http://schemas.openxmlformats.org/officeDocument/2006/customXml" ds:itemID="{28739A3B-44F2-4B1D-86F9-B06C3C6995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9EA1E3-D9AE-4E87-A843-710C8174B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47d776-8114-4207-8cc3-ed44e79849e7"/>
    <ds:schemaRef ds:uri="f9a02c79-f89a-4756-8ef1-377f3f7b1aa2"/>
    <ds:schemaRef ds:uri="05c452c8-1c6f-4d8e-b449-e328afff9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7CD4A8-A75F-4042-8B00-3ABE0B150ACA}">
  <ds:schemaRefs>
    <ds:schemaRef ds:uri="http://purl.org/dc/terms/"/>
    <ds:schemaRef ds:uri="05c452c8-1c6f-4d8e-b449-e328afff9455"/>
    <ds:schemaRef ds:uri="http://schemas.openxmlformats.org/package/2006/metadata/core-properties"/>
    <ds:schemaRef ds:uri="f9a02c79-f89a-4756-8ef1-377f3f7b1aa2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ff47d776-8114-4207-8cc3-ed44e79849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 BRAND_LIMRA presentation WIDE_BC_v4</Template>
  <TotalTime>4024</TotalTime>
  <Words>432</Words>
  <Application>Microsoft Office PowerPoint</Application>
  <PresentationFormat>Widescreen</PresentationFormat>
  <Paragraphs>85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 Black</vt:lpstr>
      <vt:lpstr>Calibri</vt:lpstr>
      <vt:lpstr>Montserrat</vt:lpstr>
      <vt:lpstr>Montserrat Black</vt:lpstr>
      <vt:lpstr>Tiempos Headline Black</vt:lpstr>
      <vt:lpstr>Times New Roman</vt:lpstr>
      <vt:lpstr>2024 LIMRA-LOMA Presentation</vt:lpstr>
      <vt:lpstr>2022 LIMRA-LOMA Presentation</vt:lpstr>
      <vt:lpstr>1_2022 LIMRA-LOMA Presentation</vt:lpstr>
      <vt:lpstr>2_2022 LIMRA-LOMA Presentation</vt:lpstr>
      <vt:lpstr>Interior Slides</vt:lpstr>
      <vt:lpstr>Interior Slides partner logo</vt:lpstr>
      <vt:lpstr>1_Interior Slides</vt:lpstr>
      <vt:lpstr>3_2022 LIMRA-LOMA Presentation</vt:lpstr>
      <vt:lpstr>Financial Professional and Wholesaler Perspectives</vt:lpstr>
      <vt:lpstr>Key Themes</vt:lpstr>
      <vt:lpstr>Value of the Wholesaler</vt:lpstr>
      <vt:lpstr>Wholesaler Interactions</vt:lpstr>
      <vt:lpstr>Wholesaler Top Services:  Financial Professional Perspective</vt:lpstr>
      <vt:lpstr>Financial Professional Interaction with Wholesaler</vt:lpstr>
      <vt:lpstr>Most Highly Valued Means of Wholesaling</vt:lpstr>
      <vt:lpstr>Annuity Externals: Effectiveness of Virtual</vt:lpstr>
      <vt:lpstr>External Wholesaler vs. Hybrid Wholesaler</vt:lpstr>
      <vt:lpstr>Data Analytics Have A Positive Impact</vt:lpstr>
      <vt:lpstr>Your Dedicated Partnership Team</vt:lpstr>
      <vt:lpstr>Questions?</vt:lpstr>
      <vt:lpstr>PowerPoint Presentation</vt:lpstr>
    </vt:vector>
  </TitlesOfParts>
  <Company>LL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Carr, Brittany</dc:creator>
  <cp:lastModifiedBy>Fehring, Kelly</cp:lastModifiedBy>
  <cp:revision>123</cp:revision>
  <cp:lastPrinted>2024-04-09T13:28:49Z</cp:lastPrinted>
  <dcterms:created xsi:type="dcterms:W3CDTF">2022-04-11T13:29:07Z</dcterms:created>
  <dcterms:modified xsi:type="dcterms:W3CDTF">2024-06-10T13:03:54Z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0x010100C708C23D927C0442A2C8F4B217F22280</vt:lpwstr>
  </property>
</Properties>
</file>