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5" r:id="rId2"/>
  </p:sldMasterIdLst>
  <p:notesMasterIdLst>
    <p:notesMasterId r:id="rId15"/>
  </p:notesMasterIdLst>
  <p:sldIdLst>
    <p:sldId id="261" r:id="rId3"/>
    <p:sldId id="272" r:id="rId4"/>
    <p:sldId id="260" r:id="rId5"/>
    <p:sldId id="257" r:id="rId6"/>
    <p:sldId id="266" r:id="rId7"/>
    <p:sldId id="269" r:id="rId8"/>
    <p:sldId id="263" r:id="rId9"/>
    <p:sldId id="271" r:id="rId10"/>
    <p:sldId id="264" r:id="rId11"/>
    <p:sldId id="268" r:id="rId12"/>
    <p:sldId id="270" r:id="rId13"/>
    <p:sldId id="25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buse, Lisa" initials="RL" lastIdx="3" clrIdx="0">
    <p:extLst>
      <p:ext uri="{19B8F6BF-5375-455C-9EA6-DF929625EA0E}">
        <p15:presenceInfo xmlns:p15="http://schemas.microsoft.com/office/powerpoint/2012/main" userId="S-1-5-21-3670347269-1734258486-2757495605-2709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84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B01A7B-D986-49B7-8B98-15E222C95DD9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54C00C-08FE-4D72-8F9D-418DB545B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22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Work on segment</a:t>
            </a:r>
            <a:r>
              <a:rPr lang="en-US" baseline="0" dirty="0" smtClean="0"/>
              <a:t> names for appropriation. Refine.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High Revenue, High Engagement: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Do not move Manulife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Protective is highly engaged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Mutual of Omaha – best member, leave as is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Allianz – not engaged, move to mid revenue/low engagement</a:t>
            </a:r>
          </a:p>
          <a:p>
            <a:pPr marL="228600" indent="-228600">
              <a:buAutoNum type="arabicPeriod"/>
            </a:pPr>
            <a:r>
              <a:rPr lang="en-US" baseline="0" dirty="0" err="1" smtClean="0"/>
              <a:t>Sunlife</a:t>
            </a:r>
            <a:r>
              <a:rPr lang="en-US" baseline="0" dirty="0" smtClean="0"/>
              <a:t> – Canada they are big, US not so much, leave as is </a:t>
            </a:r>
          </a:p>
          <a:p>
            <a:pPr marL="228600" indent="-228600">
              <a:buAutoNum type="arabicPeriod"/>
            </a:pPr>
            <a:r>
              <a:rPr lang="en-US" baseline="0" dirty="0" err="1" smtClean="0"/>
              <a:t>Aegon</a:t>
            </a:r>
            <a:r>
              <a:rPr lang="en-US" baseline="0" dirty="0" smtClean="0"/>
              <a:t> – big dues but not a lot of engagement (historical), under new management, move to mid revenue/low engagement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The Standard – formerly Meiji Yasuda, bought </a:t>
            </a:r>
            <a:r>
              <a:rPr lang="en-US" baseline="0" dirty="0" err="1" smtClean="0"/>
              <a:t>Securian</a:t>
            </a:r>
            <a:r>
              <a:rPr lang="en-US" baseline="0" dirty="0" smtClean="0"/>
              <a:t> pension business, workplace benefits firm</a:t>
            </a:r>
          </a:p>
          <a:p>
            <a:pPr marL="0" indent="0">
              <a:buNone/>
            </a:pPr>
            <a:endParaRPr lang="en-US" baseline="0" dirty="0" smtClean="0"/>
          </a:p>
          <a:p>
            <a:pPr marL="0" indent="0">
              <a:buNone/>
            </a:pPr>
            <a:r>
              <a:rPr lang="en-US" baseline="0" dirty="0" smtClean="0"/>
              <a:t>Mid Revenue, Low Engagement</a:t>
            </a:r>
          </a:p>
          <a:p>
            <a:pPr marL="0" indent="0">
              <a:buNone/>
            </a:pPr>
            <a:r>
              <a:rPr lang="en-US" baseline="0" dirty="0" smtClean="0"/>
              <a:t>1.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ED4EE-C9DA-462C-B712-3D4638B353E0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6585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24" y="-568993"/>
            <a:ext cx="12195955" cy="6807266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4995950"/>
            <a:ext cx="12198096" cy="1868734"/>
          </a:xfrm>
          <a:prstGeom prst="rect">
            <a:avLst/>
          </a:prstGeom>
          <a:solidFill>
            <a:srgbClr val="002F7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13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41028" y="5380260"/>
            <a:ext cx="5446762" cy="477054"/>
          </a:xfrm>
          <a:prstGeom prst="rect">
            <a:avLst/>
          </a:prstGeom>
          <a:noFill/>
          <a:effectLst/>
        </p:spPr>
        <p:txBody>
          <a:bodyPr wrap="square" lIns="0" rIns="182880" bIns="0" anchor="b" anchorCtr="0">
            <a:spAutoFit/>
          </a:bodyPr>
          <a:lstStyle>
            <a:lvl1pPr algn="l">
              <a:lnSpc>
                <a:spcPct val="100000"/>
              </a:lnSpc>
              <a:defRPr sz="2800" b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-6824" y="1857042"/>
            <a:ext cx="1131113" cy="2562474"/>
          </a:xfrm>
          <a:prstGeom prst="rect">
            <a:avLst/>
          </a:prstGeom>
        </p:spPr>
      </p:pic>
      <p:sp>
        <p:nvSpPr>
          <p:cNvPr id="20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41028" y="5909711"/>
            <a:ext cx="5449824" cy="333375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41028" y="6248926"/>
            <a:ext cx="5449824" cy="333375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16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60754" y="6069026"/>
            <a:ext cx="2212146" cy="653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02297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2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-Blue bar multiple boxes/ico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496051" y="1113523"/>
            <a:ext cx="3474720" cy="47144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9D97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11247350" y="-1111937"/>
            <a:ext cx="251992" cy="383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600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91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endParaRPr kumimoji="0" lang="en-US" sz="1891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666"/>
            <a:ext cx="12191999" cy="787609"/>
          </a:xfrm>
          <a:prstGeom prst="rect">
            <a:avLst/>
          </a:prstGeom>
          <a:solidFill>
            <a:srgbClr val="002F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F70"/>
              </a:solidFill>
            </a:endParaRPr>
          </a:p>
        </p:txBody>
      </p:sp>
      <p:sp>
        <p:nvSpPr>
          <p:cNvPr id="9" name="Title Placeholder 37"/>
          <p:cNvSpPr>
            <a:spLocks noGrp="1"/>
          </p:cNvSpPr>
          <p:nvPr>
            <p:ph type="title" hasCustomPrompt="1"/>
          </p:nvPr>
        </p:nvSpPr>
        <p:spPr>
          <a:xfrm>
            <a:off x="5782" y="-30864"/>
            <a:ext cx="12191998" cy="890341"/>
          </a:xfrm>
          <a:prstGeom prst="rect">
            <a:avLst/>
          </a:prstGeom>
          <a:noFill/>
        </p:spPr>
        <p:txBody>
          <a:bodyPr vert="horz" wrap="none" lIns="274320" tIns="0" rIns="182880" bIns="0" rtlCol="0" anchor="ctr" anchorCtr="0">
            <a:normAutofit/>
          </a:bodyPr>
          <a:lstStyle>
            <a:lvl1pPr algn="l"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slide heading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92741" y="6356350"/>
            <a:ext cx="4437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>
                <a:solidFill>
                  <a:schemeClr val="tx2"/>
                </a:solidFill>
              </a:defRPr>
            </a:lvl1pPr>
          </a:lstStyle>
          <a:p>
            <a:fld id="{FA06F0F5-DF6A-4E0E-AC03-6B0D0B0A130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8199735" y="1113523"/>
            <a:ext cx="3474720" cy="47144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9D97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4358593" y="1113523"/>
            <a:ext cx="3474720" cy="47144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9D97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95300" y="1112838"/>
            <a:ext cx="3475038" cy="400050"/>
          </a:xfrm>
          <a:prstGeom prst="rect">
            <a:avLst/>
          </a:prstGeom>
        </p:spPr>
        <p:txBody>
          <a:bodyPr anchor="ctr" anchorCtr="0"/>
          <a:lstStyle>
            <a:lvl1pPr algn="ctr">
              <a:defRPr sz="1600" b="1" cap="all" spc="20" baseline="0">
                <a:solidFill>
                  <a:srgbClr val="002F70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369161" y="1112838"/>
            <a:ext cx="3475038" cy="400050"/>
          </a:xfrm>
          <a:prstGeom prst="rect">
            <a:avLst/>
          </a:prstGeom>
        </p:spPr>
        <p:txBody>
          <a:bodyPr anchor="ctr" anchorCtr="0"/>
          <a:lstStyle>
            <a:lvl1pPr algn="ctr">
              <a:defRPr sz="1600" b="1" cap="all" spc="20" baseline="0">
                <a:solidFill>
                  <a:srgbClr val="002F70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8196787" y="1112838"/>
            <a:ext cx="3475038" cy="400050"/>
          </a:xfrm>
          <a:prstGeom prst="rect">
            <a:avLst/>
          </a:prstGeom>
        </p:spPr>
        <p:txBody>
          <a:bodyPr anchor="ctr" anchorCtr="0"/>
          <a:lstStyle>
            <a:lvl1pPr algn="ctr">
              <a:defRPr sz="1600" b="1" cap="all" spc="20" baseline="0">
                <a:solidFill>
                  <a:srgbClr val="002F70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4358593" y="2535693"/>
            <a:ext cx="3475038" cy="849312"/>
          </a:xfrm>
          <a:prstGeom prst="rect">
            <a:avLst/>
          </a:prstGeom>
        </p:spPr>
        <p:txBody>
          <a:bodyPr anchor="ctr" anchorCtr="1"/>
          <a:lstStyle>
            <a:lvl1pPr algn="ctr">
              <a:lnSpc>
                <a:spcPct val="100000"/>
              </a:lnSpc>
              <a:spcAft>
                <a:spcPts val="600"/>
              </a:spcAft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lnSpc>
                <a:spcPct val="100000"/>
              </a:lnSpc>
              <a:spcAft>
                <a:spcPts val="1200"/>
              </a:spcAft>
              <a:defRPr sz="1500"/>
            </a:lvl2pPr>
            <a:lvl3pPr>
              <a:lnSpc>
                <a:spcPct val="100000"/>
              </a:lnSpc>
              <a:spcAft>
                <a:spcPts val="1200"/>
              </a:spcAft>
              <a:defRPr sz="1500"/>
            </a:lvl3pPr>
            <a:lvl4pPr>
              <a:lnSpc>
                <a:spcPct val="100000"/>
              </a:lnSpc>
              <a:spcAft>
                <a:spcPts val="1200"/>
              </a:spcAft>
              <a:defRPr sz="1500"/>
            </a:lvl4pPr>
            <a:lvl5pPr>
              <a:lnSpc>
                <a:spcPct val="100000"/>
              </a:lnSpc>
              <a:spcAft>
                <a:spcPts val="1200"/>
              </a:spcAft>
              <a:defRPr sz="15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495300" y="2535693"/>
            <a:ext cx="3475038" cy="849312"/>
          </a:xfrm>
          <a:prstGeom prst="rect">
            <a:avLst/>
          </a:prstGeom>
        </p:spPr>
        <p:txBody>
          <a:bodyPr anchor="ctr" anchorCtr="1"/>
          <a:lstStyle>
            <a:lvl1pPr algn="ctr">
              <a:lnSpc>
                <a:spcPct val="100000"/>
              </a:lnSpc>
              <a:spcAft>
                <a:spcPts val="600"/>
              </a:spcAft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lnSpc>
                <a:spcPct val="100000"/>
              </a:lnSpc>
              <a:spcAft>
                <a:spcPts val="1200"/>
              </a:spcAft>
              <a:defRPr sz="1500"/>
            </a:lvl2pPr>
            <a:lvl3pPr>
              <a:lnSpc>
                <a:spcPct val="100000"/>
              </a:lnSpc>
              <a:spcAft>
                <a:spcPts val="1200"/>
              </a:spcAft>
              <a:defRPr sz="1500"/>
            </a:lvl3pPr>
            <a:lvl4pPr>
              <a:lnSpc>
                <a:spcPct val="100000"/>
              </a:lnSpc>
              <a:spcAft>
                <a:spcPts val="1200"/>
              </a:spcAft>
              <a:defRPr sz="1500"/>
            </a:lvl4pPr>
            <a:lvl5pPr>
              <a:lnSpc>
                <a:spcPct val="100000"/>
              </a:lnSpc>
              <a:spcAft>
                <a:spcPts val="1200"/>
              </a:spcAft>
              <a:defRPr sz="15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16"/>
          <p:cNvSpPr>
            <a:spLocks noGrp="1"/>
          </p:cNvSpPr>
          <p:nvPr>
            <p:ph type="body" sz="quarter" idx="15"/>
          </p:nvPr>
        </p:nvSpPr>
        <p:spPr>
          <a:xfrm>
            <a:off x="8199735" y="2535693"/>
            <a:ext cx="3475038" cy="849312"/>
          </a:xfrm>
          <a:prstGeom prst="rect">
            <a:avLst/>
          </a:prstGeom>
        </p:spPr>
        <p:txBody>
          <a:bodyPr anchor="ctr" anchorCtr="1"/>
          <a:lstStyle>
            <a:lvl1pPr algn="ctr">
              <a:lnSpc>
                <a:spcPct val="100000"/>
              </a:lnSpc>
              <a:spcAft>
                <a:spcPts val="600"/>
              </a:spcAft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lnSpc>
                <a:spcPct val="100000"/>
              </a:lnSpc>
              <a:spcAft>
                <a:spcPts val="1200"/>
              </a:spcAft>
              <a:defRPr sz="1500"/>
            </a:lvl2pPr>
            <a:lvl3pPr>
              <a:lnSpc>
                <a:spcPct val="100000"/>
              </a:lnSpc>
              <a:spcAft>
                <a:spcPts val="1200"/>
              </a:spcAft>
              <a:defRPr sz="1500"/>
            </a:lvl3pPr>
            <a:lvl4pPr>
              <a:lnSpc>
                <a:spcPct val="100000"/>
              </a:lnSpc>
              <a:spcAft>
                <a:spcPts val="1200"/>
              </a:spcAft>
              <a:defRPr sz="1500"/>
            </a:lvl4pPr>
            <a:lvl5pPr>
              <a:lnSpc>
                <a:spcPct val="100000"/>
              </a:lnSpc>
              <a:spcAft>
                <a:spcPts val="1200"/>
              </a:spcAft>
              <a:defRPr sz="15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Oval 19"/>
          <p:cNvSpPr/>
          <p:nvPr userDrawn="1"/>
        </p:nvSpPr>
        <p:spPr>
          <a:xfrm>
            <a:off x="1840166" y="1669428"/>
            <a:ext cx="742946" cy="74294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1" name="Oval 20"/>
          <p:cNvSpPr/>
          <p:nvPr userDrawn="1"/>
        </p:nvSpPr>
        <p:spPr>
          <a:xfrm>
            <a:off x="5745548" y="1669428"/>
            <a:ext cx="742946" cy="74294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9558784" y="1669428"/>
            <a:ext cx="742946" cy="74294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9558784" y="3811156"/>
            <a:ext cx="742946" cy="74294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>
            <a:off x="1840166" y="3811156"/>
            <a:ext cx="742946" cy="74294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5" name="Oval 24"/>
          <p:cNvSpPr/>
          <p:nvPr userDrawn="1"/>
        </p:nvSpPr>
        <p:spPr>
          <a:xfrm>
            <a:off x="5745548" y="3811156"/>
            <a:ext cx="742946" cy="74294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9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4358593" y="4658406"/>
            <a:ext cx="3475038" cy="849312"/>
          </a:xfrm>
          <a:prstGeom prst="rect">
            <a:avLst/>
          </a:prstGeom>
        </p:spPr>
        <p:txBody>
          <a:bodyPr anchor="ctr" anchorCtr="1"/>
          <a:lstStyle>
            <a:lvl1pPr algn="ctr">
              <a:lnSpc>
                <a:spcPct val="100000"/>
              </a:lnSpc>
              <a:spcAft>
                <a:spcPts val="600"/>
              </a:spcAft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lnSpc>
                <a:spcPct val="100000"/>
              </a:lnSpc>
              <a:spcAft>
                <a:spcPts val="1200"/>
              </a:spcAft>
              <a:defRPr sz="1500"/>
            </a:lvl2pPr>
            <a:lvl3pPr>
              <a:lnSpc>
                <a:spcPct val="100000"/>
              </a:lnSpc>
              <a:spcAft>
                <a:spcPts val="1200"/>
              </a:spcAft>
              <a:defRPr sz="1500"/>
            </a:lvl3pPr>
            <a:lvl4pPr>
              <a:lnSpc>
                <a:spcPct val="100000"/>
              </a:lnSpc>
              <a:spcAft>
                <a:spcPts val="1200"/>
              </a:spcAft>
              <a:defRPr sz="1500"/>
            </a:lvl4pPr>
            <a:lvl5pPr>
              <a:lnSpc>
                <a:spcPct val="100000"/>
              </a:lnSpc>
              <a:spcAft>
                <a:spcPts val="1200"/>
              </a:spcAft>
              <a:defRPr sz="15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Text Placeholder 16"/>
          <p:cNvSpPr>
            <a:spLocks noGrp="1"/>
          </p:cNvSpPr>
          <p:nvPr>
            <p:ph type="body" sz="quarter" idx="17"/>
          </p:nvPr>
        </p:nvSpPr>
        <p:spPr>
          <a:xfrm>
            <a:off x="495300" y="4658406"/>
            <a:ext cx="3475038" cy="849312"/>
          </a:xfrm>
          <a:prstGeom prst="rect">
            <a:avLst/>
          </a:prstGeom>
        </p:spPr>
        <p:txBody>
          <a:bodyPr anchor="ctr" anchorCtr="1"/>
          <a:lstStyle>
            <a:lvl1pPr algn="ctr">
              <a:lnSpc>
                <a:spcPct val="100000"/>
              </a:lnSpc>
              <a:spcAft>
                <a:spcPts val="600"/>
              </a:spcAft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lnSpc>
                <a:spcPct val="100000"/>
              </a:lnSpc>
              <a:spcAft>
                <a:spcPts val="1200"/>
              </a:spcAft>
              <a:defRPr sz="1500"/>
            </a:lvl2pPr>
            <a:lvl3pPr>
              <a:lnSpc>
                <a:spcPct val="100000"/>
              </a:lnSpc>
              <a:spcAft>
                <a:spcPts val="1200"/>
              </a:spcAft>
              <a:defRPr sz="1500"/>
            </a:lvl3pPr>
            <a:lvl4pPr>
              <a:lnSpc>
                <a:spcPct val="100000"/>
              </a:lnSpc>
              <a:spcAft>
                <a:spcPts val="1200"/>
              </a:spcAft>
              <a:defRPr sz="1500"/>
            </a:lvl4pPr>
            <a:lvl5pPr>
              <a:lnSpc>
                <a:spcPct val="100000"/>
              </a:lnSpc>
              <a:spcAft>
                <a:spcPts val="1200"/>
              </a:spcAft>
              <a:defRPr sz="15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Text Placeholder 16"/>
          <p:cNvSpPr>
            <a:spLocks noGrp="1"/>
          </p:cNvSpPr>
          <p:nvPr>
            <p:ph type="body" sz="quarter" idx="18"/>
          </p:nvPr>
        </p:nvSpPr>
        <p:spPr>
          <a:xfrm>
            <a:off x="8199735" y="4658406"/>
            <a:ext cx="3475038" cy="849312"/>
          </a:xfrm>
          <a:prstGeom prst="rect">
            <a:avLst/>
          </a:prstGeom>
        </p:spPr>
        <p:txBody>
          <a:bodyPr anchor="ctr" anchorCtr="1"/>
          <a:lstStyle>
            <a:lvl1pPr algn="ctr">
              <a:lnSpc>
                <a:spcPct val="100000"/>
              </a:lnSpc>
              <a:spcAft>
                <a:spcPts val="600"/>
              </a:spcAft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lnSpc>
                <a:spcPct val="100000"/>
              </a:lnSpc>
              <a:spcAft>
                <a:spcPts val="1200"/>
              </a:spcAft>
              <a:defRPr sz="1500"/>
            </a:lvl2pPr>
            <a:lvl3pPr>
              <a:lnSpc>
                <a:spcPct val="100000"/>
              </a:lnSpc>
              <a:spcAft>
                <a:spcPts val="1200"/>
              </a:spcAft>
              <a:defRPr sz="1500"/>
            </a:lvl3pPr>
            <a:lvl4pPr>
              <a:lnSpc>
                <a:spcPct val="100000"/>
              </a:lnSpc>
              <a:spcAft>
                <a:spcPts val="1200"/>
              </a:spcAft>
              <a:defRPr sz="1500"/>
            </a:lvl4pPr>
            <a:lvl5pPr>
              <a:lnSpc>
                <a:spcPct val="100000"/>
              </a:lnSpc>
              <a:spcAft>
                <a:spcPts val="1200"/>
              </a:spcAft>
              <a:defRPr sz="15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19"/>
          </p:nvPr>
        </p:nvSpPr>
        <p:spPr>
          <a:xfrm>
            <a:off x="496051" y="6065838"/>
            <a:ext cx="7337262" cy="563562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100000"/>
              </a:lnSpc>
              <a:spcAft>
                <a:spcPts val="100"/>
              </a:spcAft>
              <a:defRPr sz="1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090718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-Blue bar-gray backgroun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66"/>
            <a:ext cx="12191999" cy="787609"/>
          </a:xfrm>
          <a:prstGeom prst="rect">
            <a:avLst/>
          </a:prstGeom>
          <a:solidFill>
            <a:srgbClr val="002F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F70"/>
              </a:solidFill>
            </a:endParaRPr>
          </a:p>
        </p:txBody>
      </p:sp>
      <p:sp>
        <p:nvSpPr>
          <p:cNvPr id="8" name="Title Placeholder 37"/>
          <p:cNvSpPr>
            <a:spLocks noGrp="1"/>
          </p:cNvSpPr>
          <p:nvPr>
            <p:ph type="title" hasCustomPrompt="1"/>
          </p:nvPr>
        </p:nvSpPr>
        <p:spPr>
          <a:xfrm>
            <a:off x="2" y="0"/>
            <a:ext cx="12191998" cy="890341"/>
          </a:xfrm>
          <a:prstGeom prst="rect">
            <a:avLst/>
          </a:prstGeom>
          <a:noFill/>
        </p:spPr>
        <p:txBody>
          <a:bodyPr vert="horz" wrap="none" lIns="274320" tIns="0" rIns="182880" bIns="0" rtlCol="0" anchor="ctr" anchorCtr="0">
            <a:normAutofit/>
          </a:bodyPr>
          <a:lstStyle>
            <a:lvl1pPr algn="l"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slide heading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92741" y="6356350"/>
            <a:ext cx="4437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>
                <a:solidFill>
                  <a:schemeClr val="tx2"/>
                </a:solidFill>
              </a:defRPr>
            </a:lvl1pPr>
          </a:lstStyle>
          <a:p>
            <a:fld id="{FA06F0F5-DF6A-4E0E-AC03-6B0D0B0A13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1260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o We Are PP gray backgroun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3964" y="1368425"/>
            <a:ext cx="5572086" cy="3714383"/>
          </a:xfrm>
          <a:prstGeom prst="rect">
            <a:avLst/>
          </a:prstGeom>
          <a:noFill/>
        </p:spPr>
      </p:pic>
      <p:sp>
        <p:nvSpPr>
          <p:cNvPr id="22" name="Rectangle 21" hidden="1"/>
          <p:cNvSpPr/>
          <p:nvPr userDrawn="1"/>
        </p:nvSpPr>
        <p:spPr>
          <a:xfrm>
            <a:off x="-24938" y="5308671"/>
            <a:ext cx="12216384" cy="1596043"/>
          </a:xfrm>
          <a:prstGeom prst="rect">
            <a:avLst/>
          </a:prstGeom>
          <a:solidFill>
            <a:srgbClr val="002F70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US" sz="1350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7572455" y="1368425"/>
            <a:ext cx="3666956" cy="3689131"/>
            <a:chOff x="7012369" y="1565306"/>
            <a:chExt cx="4443873" cy="3689131"/>
          </a:xfrm>
          <a:solidFill>
            <a:schemeClr val="bg1">
              <a:lumMod val="95000"/>
            </a:schemeClr>
          </a:solidFill>
        </p:grpSpPr>
        <p:sp>
          <p:nvSpPr>
            <p:cNvPr id="9" name="Rectangle 8"/>
            <p:cNvSpPr/>
            <p:nvPr userDrawn="1"/>
          </p:nvSpPr>
          <p:spPr>
            <a:xfrm>
              <a:off x="7012369" y="1565306"/>
              <a:ext cx="4443873" cy="368913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 userDrawn="1"/>
          </p:nvSpPr>
          <p:spPr>
            <a:xfrm>
              <a:off x="7167532" y="2039454"/>
              <a:ext cx="4133546" cy="304698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Advancing the financial services industry by empowering our </a:t>
              </a:r>
              <a:br>
                <a:rPr lang="en-US" sz="2400" dirty="0" smtClean="0"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2400" dirty="0" smtClean="0"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members with </a:t>
              </a:r>
              <a:r>
                <a:rPr lang="en-US" sz="2400" b="1" dirty="0" smtClean="0">
                  <a:solidFill>
                    <a:srgbClr val="002F7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knowledge</a:t>
              </a:r>
              <a:r>
                <a:rPr lang="en-US" sz="2400" dirty="0" smtClean="0"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400" b="1" dirty="0" smtClean="0">
                  <a:solidFill>
                    <a:srgbClr val="002F7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insights</a:t>
              </a:r>
              <a:r>
                <a:rPr lang="en-US" sz="2400" dirty="0" smtClean="0"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400" b="1" dirty="0" smtClean="0">
                  <a:solidFill>
                    <a:srgbClr val="002F7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connections</a:t>
              </a:r>
              <a:r>
                <a:rPr lang="en-US" sz="2400" dirty="0" smtClean="0"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and </a:t>
              </a:r>
              <a:r>
                <a:rPr lang="en-US" sz="2400" b="1" dirty="0" smtClean="0">
                  <a:solidFill>
                    <a:srgbClr val="002F7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solutions</a:t>
              </a:r>
              <a:endParaRPr lang="en-US" sz="2400" b="1" dirty="0">
                <a:solidFill>
                  <a:srgbClr val="002F70"/>
                </a:solidFill>
              </a:endParaRPr>
            </a:p>
          </p:txBody>
        </p:sp>
      </p:grpSp>
      <p:sp>
        <p:nvSpPr>
          <p:cNvPr id="29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92741" y="6412994"/>
            <a:ext cx="443753" cy="365125"/>
          </a:xfrm>
          <a:prstGeom prst="rect">
            <a:avLst/>
          </a:prstGeom>
        </p:spPr>
        <p:txBody>
          <a:bodyPr/>
          <a:lstStyle/>
          <a:p>
            <a:fld id="{FA06F0F5-DF6A-4E0E-AC03-6B0D0B0A1300}" type="slidenum">
              <a:rPr lang="en-US" sz="900" smtClean="0"/>
              <a:pPr/>
              <a:t>‹#›</a:t>
            </a:fld>
            <a:endParaRPr lang="en-US" sz="900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64786" y="6070461"/>
            <a:ext cx="2208114" cy="652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9499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o We Are background Op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1051820" y="1368425"/>
            <a:ext cx="4443873" cy="3689131"/>
            <a:chOff x="935277" y="1565306"/>
            <a:chExt cx="4443873" cy="3689131"/>
          </a:xfrm>
          <a:solidFill>
            <a:schemeClr val="bg1">
              <a:lumMod val="95000"/>
            </a:schemeClr>
          </a:solidFill>
        </p:grpSpPr>
        <p:sp>
          <p:nvSpPr>
            <p:cNvPr id="6" name="Rectangle 5"/>
            <p:cNvSpPr/>
            <p:nvPr userDrawn="1"/>
          </p:nvSpPr>
          <p:spPr>
            <a:xfrm>
              <a:off x="935277" y="1565306"/>
              <a:ext cx="4443873" cy="368913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 userDrawn="1"/>
          </p:nvSpPr>
          <p:spPr>
            <a:xfrm>
              <a:off x="1063744" y="1773082"/>
              <a:ext cx="4133546" cy="323421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R="0" lvl="0" algn="ctr" defTabSz="914400" rtl="0" eaLnBrk="1" fontAlgn="auto" latinLnBrk="0" hangingPunct="1">
                <a:lnSpc>
                  <a:spcPts val="3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Our Mission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3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is to advance</a:t>
              </a:r>
              <a:r>
                <a:rPr kumimoji="0" lang="en-US" sz="2400" i="0" u="none" strike="noStrike" kern="1200" cap="none" spc="0" normalizeH="0" noProof="0" dirty="0" smtClean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the</a:t>
              </a:r>
              <a:r>
                <a:rPr lang="en-US" sz="2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br>
                <a:rPr lang="en-US" sz="2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2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insurance and </a:t>
              </a:r>
              <a:r>
                <a:rPr kumimoji="0" lang="en-US" sz="240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financial services industry</a:t>
              </a:r>
              <a:r>
                <a:rPr kumimoji="0" lang="en-US" sz="2400" i="0" u="none" strike="noStrike" kern="1200" cap="none" spc="0" normalizeH="0" noProof="0" dirty="0" smtClean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by empowering our members</a:t>
              </a:r>
              <a:r>
                <a:rPr kumimoji="0" lang="en-US" sz="240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kumimoji="0" lang="en-US" sz="240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2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</a:t>
              </a:r>
              <a:r>
                <a:rPr kumimoji="0" lang="en-US" sz="240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ith</a:t>
              </a:r>
              <a:r>
                <a:rPr lang="en-US" sz="2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F70"/>
                  </a:solidFill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knowledge</a:t>
              </a:r>
              <a:r>
                <a:rPr kumimoji="0" lang="en-US" sz="240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,</a:t>
              </a:r>
              <a:r>
                <a:rPr kumimoji="0" lang="en-US" sz="2400" i="0" u="none" strike="noStrike" kern="1200" cap="none" spc="0" normalizeH="0" noProof="0" dirty="0" smtClean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F70"/>
                  </a:solidFill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insights</a:t>
              </a:r>
              <a:r>
                <a:rPr kumimoji="0" lang="en-US" sz="240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kumimoji="0" lang="en-US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F70"/>
                  </a:solidFill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connections</a:t>
              </a:r>
              <a:r>
                <a:rPr kumimoji="0" lang="en-US" sz="2400" i="0" u="none" strike="noStrike" kern="1200" cap="none" spc="0" normalizeH="0" noProof="0" dirty="0" smtClean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and </a:t>
              </a:r>
              <a:r>
                <a:rPr kumimoji="0" lang="en-US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F70"/>
                  </a:solidFill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solutions</a:t>
              </a:r>
              <a:r>
                <a:rPr kumimoji="0" lang="en-US" sz="240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pic>
        <p:nvPicPr>
          <p:cNvPr id="9" name="Picture Placeholder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64288" y="1368425"/>
            <a:ext cx="5208587" cy="3689350"/>
          </a:xfrm>
          <a:prstGeom prst="rect">
            <a:avLst/>
          </a:prstGeom>
        </p:spPr>
      </p:pic>
      <p:sp>
        <p:nvSpPr>
          <p:cNvPr id="11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92741" y="6412994"/>
            <a:ext cx="443753" cy="365125"/>
          </a:xfrm>
          <a:prstGeom prst="rect">
            <a:avLst/>
          </a:prstGeom>
        </p:spPr>
        <p:txBody>
          <a:bodyPr/>
          <a:lstStyle/>
          <a:p>
            <a:fld id="{FA06F0F5-DF6A-4E0E-AC03-6B0D0B0A1300}" type="slidenum">
              <a:rPr lang="en-US" sz="900" smtClean="0"/>
              <a:pPr/>
              <a:t>‹#›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8768158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7498100" y="4145914"/>
            <a:ext cx="1754360" cy="759886"/>
          </a:xfrm>
          <a:prstGeom prst="rect">
            <a:avLst/>
          </a:prstGeom>
          <a:solidFill>
            <a:schemeClr val="bg1"/>
          </a:solidFill>
          <a:ln w="19050">
            <a:solidFill>
              <a:srgbClr val="5B9B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5215670" y="4144124"/>
            <a:ext cx="1754360" cy="759886"/>
          </a:xfrm>
          <a:prstGeom prst="rect">
            <a:avLst/>
          </a:prstGeom>
          <a:solidFill>
            <a:schemeClr val="bg1"/>
          </a:solidFill>
          <a:ln w="19050">
            <a:solidFill>
              <a:srgbClr val="5B9B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0" y="666"/>
            <a:ext cx="12191999" cy="787609"/>
          </a:xfrm>
          <a:prstGeom prst="rect">
            <a:avLst/>
          </a:prstGeom>
          <a:solidFill>
            <a:srgbClr val="002F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F7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4268" y="2614387"/>
            <a:ext cx="5862465" cy="862127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2938197" y="4144124"/>
            <a:ext cx="1754360" cy="759886"/>
          </a:xfrm>
          <a:prstGeom prst="rect">
            <a:avLst/>
          </a:prstGeom>
          <a:solidFill>
            <a:schemeClr val="bg1"/>
          </a:solidFill>
          <a:ln w="19050">
            <a:solidFill>
              <a:srgbClr val="5B9B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0196" y="1549102"/>
            <a:ext cx="4819313" cy="387567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3031863" y="4315593"/>
            <a:ext cx="1538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Insurance</a:t>
            </a:r>
            <a:endParaRPr lang="en-US" sz="2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5323678" y="4179030"/>
            <a:ext cx="15383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Retirement Income</a:t>
            </a:r>
            <a:endParaRPr lang="en-US" sz="2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7602789" y="4169226"/>
            <a:ext cx="15304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Workplace</a:t>
            </a:r>
            <a:br>
              <a:rPr lang="en-US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Solutions</a:t>
            </a:r>
            <a:endParaRPr lang="en-US" sz="2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938197" y="3863787"/>
            <a:ext cx="63142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Placeholder 37"/>
          <p:cNvSpPr>
            <a:spLocks noGrp="1"/>
          </p:cNvSpPr>
          <p:nvPr>
            <p:ph type="title" hasCustomPrompt="1"/>
          </p:nvPr>
        </p:nvSpPr>
        <p:spPr>
          <a:xfrm>
            <a:off x="5782" y="-30864"/>
            <a:ext cx="12191998" cy="890341"/>
          </a:xfrm>
          <a:prstGeom prst="rect">
            <a:avLst/>
          </a:prstGeom>
          <a:noFill/>
        </p:spPr>
        <p:txBody>
          <a:bodyPr vert="horz" wrap="none" lIns="274320" tIns="0" rIns="182880" bIns="0" rtlCol="0" anchor="ctr" anchorCtr="0">
            <a:normAutofit/>
          </a:bodyPr>
          <a:lstStyle>
            <a:lvl1pPr algn="l"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slide heading</a:t>
            </a:r>
            <a:endParaRPr lang="en-US" dirty="0"/>
          </a:p>
        </p:txBody>
      </p:sp>
      <p:sp>
        <p:nvSpPr>
          <p:cNvPr id="16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92741" y="6412994"/>
            <a:ext cx="443753" cy="365125"/>
          </a:xfrm>
          <a:prstGeom prst="rect">
            <a:avLst/>
          </a:prstGeom>
        </p:spPr>
        <p:txBody>
          <a:bodyPr/>
          <a:lstStyle/>
          <a:p>
            <a:fld id="{FA06F0F5-DF6A-4E0E-AC03-6B0D0B0A1300}" type="slidenum">
              <a:rPr lang="en-US" sz="900" smtClean="0"/>
              <a:pPr/>
              <a:t>‹#›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924167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80"/>
          <a:stretch/>
        </p:blipFill>
        <p:spPr>
          <a:xfrm>
            <a:off x="-6824" y="0"/>
            <a:ext cx="12192000" cy="600177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4995950"/>
            <a:ext cx="12198096" cy="1868734"/>
          </a:xfrm>
          <a:prstGeom prst="rect">
            <a:avLst/>
          </a:prstGeom>
          <a:solidFill>
            <a:srgbClr val="002F7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13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41028" y="5293508"/>
            <a:ext cx="5446762" cy="477054"/>
          </a:xfrm>
          <a:prstGeom prst="rect">
            <a:avLst/>
          </a:prstGeom>
          <a:noFill/>
          <a:effectLst/>
        </p:spPr>
        <p:txBody>
          <a:bodyPr wrap="square" lIns="0" rIns="182880" bIns="0" anchor="b" anchorCtr="0">
            <a:spAutoFit/>
          </a:bodyPr>
          <a:lstStyle>
            <a:lvl1pPr algn="l">
              <a:lnSpc>
                <a:spcPct val="100000"/>
              </a:lnSpc>
              <a:defRPr sz="28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-6824" y="1857042"/>
            <a:ext cx="1131113" cy="2562474"/>
          </a:xfrm>
          <a:prstGeom prst="rect">
            <a:avLst/>
          </a:prstGeom>
        </p:spPr>
      </p:pic>
      <p:sp>
        <p:nvSpPr>
          <p:cNvPr id="12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41028" y="5805131"/>
            <a:ext cx="5449824" cy="333375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41028" y="6159279"/>
            <a:ext cx="5449824" cy="333375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16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9870" y="6069026"/>
            <a:ext cx="1753030" cy="517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9732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32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ullets on left-Pho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6106698" y="786687"/>
            <a:ext cx="6089904" cy="6089904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11247350" y="-1111937"/>
            <a:ext cx="251992" cy="383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600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91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66700" y="1143000"/>
            <a:ext cx="5570538" cy="4914900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SzPct val="135000"/>
              <a:buFont typeface="Arial" panose="020B0604020202020204" pitchFamily="34" charset="0"/>
              <a:buChar char="•"/>
              <a:defRPr sz="2400"/>
            </a:lvl1pPr>
            <a:lvl2pPr marL="685800" indent="-342900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SzPct val="135000"/>
              <a:buFont typeface="Arial" panose="020B0604020202020204" pitchFamily="34" charset="0"/>
              <a:buChar char="•"/>
              <a:defRPr sz="2400"/>
            </a:lvl2pPr>
            <a:lvl3pPr marL="1031875" indent="-342900">
              <a:lnSpc>
                <a:spcPct val="100000"/>
              </a:lnSpc>
              <a:spcAft>
                <a:spcPts val="1200"/>
              </a:spcAft>
              <a:buClr>
                <a:schemeClr val="tx1"/>
              </a:buClr>
              <a:buSzPct val="135000"/>
              <a:buFont typeface="Arial" panose="020B0604020202020204" pitchFamily="34" charset="0"/>
              <a:buChar char="•"/>
              <a:defRPr sz="240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0" y="-539"/>
            <a:ext cx="12191999" cy="787609"/>
          </a:xfrm>
          <a:prstGeom prst="rect">
            <a:avLst/>
          </a:prstGeom>
          <a:solidFill>
            <a:srgbClr val="002F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F70"/>
              </a:solidFill>
            </a:endParaRPr>
          </a:p>
        </p:txBody>
      </p:sp>
      <p:sp>
        <p:nvSpPr>
          <p:cNvPr id="13" name="Title Placeholder 37"/>
          <p:cNvSpPr>
            <a:spLocks noGrp="1"/>
          </p:cNvSpPr>
          <p:nvPr>
            <p:ph type="title" hasCustomPrompt="1"/>
          </p:nvPr>
        </p:nvSpPr>
        <p:spPr>
          <a:xfrm>
            <a:off x="5782" y="-30864"/>
            <a:ext cx="12191998" cy="890341"/>
          </a:xfrm>
          <a:prstGeom prst="rect">
            <a:avLst/>
          </a:prstGeom>
          <a:noFill/>
        </p:spPr>
        <p:txBody>
          <a:bodyPr vert="horz" wrap="none" lIns="274320" tIns="0" rIns="182880" bIns="0" rtlCol="0" anchor="ctr" anchorCtr="0">
            <a:normAutofit/>
          </a:bodyPr>
          <a:lstStyle>
            <a:lvl1pPr algn="l"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slide heading</a:t>
            </a:r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92741" y="6412994"/>
            <a:ext cx="443753" cy="365125"/>
          </a:xfrm>
          <a:prstGeom prst="rect">
            <a:avLst/>
          </a:prstGeom>
        </p:spPr>
        <p:txBody>
          <a:bodyPr/>
          <a:lstStyle/>
          <a:p>
            <a:fld id="{FA06F0F5-DF6A-4E0E-AC03-6B0D0B0A1300}" type="slidenum">
              <a:rPr lang="en-US" sz="900" smtClean="0"/>
              <a:pPr/>
              <a:t>‹#›</a:t>
            </a:fld>
            <a:endParaRPr lang="en-US" sz="900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6032" y="6070461"/>
            <a:ext cx="1746868" cy="516071"/>
          </a:xfrm>
          <a:prstGeom prst="rect">
            <a:avLst/>
          </a:prstGeom>
        </p:spPr>
      </p:pic>
      <p:sp>
        <p:nvSpPr>
          <p:cNvPr id="1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17448" y="5980090"/>
            <a:ext cx="5346858" cy="658368"/>
          </a:xfrm>
          <a:prstGeom prst="rect">
            <a:avLst/>
          </a:prstGeom>
          <a:ln>
            <a:noFill/>
          </a:ln>
        </p:spPr>
        <p:txBody>
          <a:bodyPr anchor="b"/>
          <a:lstStyle>
            <a:lvl1pPr>
              <a:lnSpc>
                <a:spcPct val="100000"/>
              </a:lnSpc>
              <a:spcAft>
                <a:spcPts val="0"/>
              </a:spcAft>
              <a:defRPr sz="8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69326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3" orient="horz" pos="2160">
          <p15:clr>
            <a:srgbClr val="FBAE40"/>
          </p15:clr>
        </p15:guide>
        <p15:guide id="4" orient="horz" pos="408">
          <p15:clr>
            <a:srgbClr val="FBAE40"/>
          </p15:clr>
        </p15:guide>
        <p15:guide id="5" orient="horz" pos="72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5128"/>
            <a:ext cx="12175816" cy="6737685"/>
          </a:xfrm>
          <a:prstGeom prst="rect">
            <a:avLst/>
          </a:prstGeom>
        </p:spPr>
      </p:pic>
      <p:sp>
        <p:nvSpPr>
          <p:cNvPr id="20" name="Rectangle 19"/>
          <p:cNvSpPr/>
          <p:nvPr userDrawn="1"/>
        </p:nvSpPr>
        <p:spPr>
          <a:xfrm>
            <a:off x="0" y="666"/>
            <a:ext cx="12191999" cy="787609"/>
          </a:xfrm>
          <a:prstGeom prst="rect">
            <a:avLst/>
          </a:prstGeom>
          <a:solidFill>
            <a:srgbClr val="002F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F70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2997573" y="1297096"/>
            <a:ext cx="2834640" cy="3200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9D97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itle 1"/>
          <p:cNvSpPr txBox="1">
            <a:spLocks/>
          </p:cNvSpPr>
          <p:nvPr userDrawn="1"/>
        </p:nvSpPr>
        <p:spPr>
          <a:xfrm>
            <a:off x="2996617" y="1593705"/>
            <a:ext cx="2836553" cy="359618"/>
          </a:xfr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kern="1200">
                <a:solidFill>
                  <a:srgbClr val="002F7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1600" b="1" dirty="0"/>
              <a:t>LIMRA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3276013" y="2270169"/>
            <a:ext cx="227776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Premier financial services industry research and talent management organization</a:t>
            </a:r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6260319" y="1297096"/>
            <a:ext cx="2834640" cy="3200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9D97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itle 1"/>
          <p:cNvSpPr txBox="1">
            <a:spLocks/>
          </p:cNvSpPr>
          <p:nvPr userDrawn="1"/>
        </p:nvSpPr>
        <p:spPr>
          <a:xfrm>
            <a:off x="6301887" y="1603824"/>
            <a:ext cx="2751505" cy="359618"/>
          </a:xfr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kern="1200">
                <a:solidFill>
                  <a:srgbClr val="002F7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1600" b="1" dirty="0"/>
              <a:t>LOMA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6464254" y="2270169"/>
            <a:ext cx="24267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Flagship for industry professional development and industry networking</a:t>
            </a:r>
            <a:endParaRPr lang="en-US" dirty="0"/>
          </a:p>
        </p:txBody>
      </p:sp>
      <p:sp>
        <p:nvSpPr>
          <p:cNvPr id="22" name="Rectangle 21" hidden="1"/>
          <p:cNvSpPr/>
          <p:nvPr userDrawn="1"/>
        </p:nvSpPr>
        <p:spPr>
          <a:xfrm>
            <a:off x="-24938" y="5308671"/>
            <a:ext cx="12216384" cy="1596043"/>
          </a:xfrm>
          <a:prstGeom prst="rect">
            <a:avLst/>
          </a:prstGeom>
          <a:solidFill>
            <a:srgbClr val="002F70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US" sz="1350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385884" y="5141475"/>
            <a:ext cx="115904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Advancing the financial services industry by empowering our members with </a:t>
            </a:r>
            <a:b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rgbClr val="DAAA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knowledge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>
                <a:solidFill>
                  <a:srgbClr val="DAAA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insights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>
                <a:solidFill>
                  <a:srgbClr val="DAAA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connections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lang="en-US" sz="2400" dirty="0">
                <a:solidFill>
                  <a:srgbClr val="DAAA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solutions</a:t>
            </a:r>
            <a:endParaRPr lang="en-US" sz="2400" dirty="0"/>
          </a:p>
        </p:txBody>
      </p:sp>
      <p:sp>
        <p:nvSpPr>
          <p:cNvPr id="21" name="Title Placeholder 37"/>
          <p:cNvSpPr>
            <a:spLocks noGrp="1"/>
          </p:cNvSpPr>
          <p:nvPr>
            <p:ph type="title" hasCustomPrompt="1"/>
          </p:nvPr>
        </p:nvSpPr>
        <p:spPr>
          <a:xfrm>
            <a:off x="2" y="0"/>
            <a:ext cx="12191998" cy="890341"/>
          </a:xfrm>
          <a:prstGeom prst="rect">
            <a:avLst/>
          </a:prstGeom>
          <a:noFill/>
        </p:spPr>
        <p:txBody>
          <a:bodyPr vert="horz" wrap="none" lIns="274320" tIns="0" rIns="182880" bIns="0" rtlCol="0" anchor="ctr" anchorCtr="0">
            <a:normAutofit/>
          </a:bodyPr>
          <a:lstStyle>
            <a:lvl1pPr algn="l"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slide heading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9870" y="6069026"/>
            <a:ext cx="1753030" cy="517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9926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Bar Section Header-1 lge box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66"/>
            <a:ext cx="12191999" cy="787609"/>
          </a:xfrm>
          <a:prstGeom prst="rect">
            <a:avLst/>
          </a:prstGeom>
          <a:solidFill>
            <a:srgbClr val="002F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F70"/>
              </a:solidFill>
            </a:endParaRPr>
          </a:p>
        </p:txBody>
      </p:sp>
      <p:sp>
        <p:nvSpPr>
          <p:cNvPr id="8" name="Title Placeholder 37"/>
          <p:cNvSpPr>
            <a:spLocks noGrp="1"/>
          </p:cNvSpPr>
          <p:nvPr>
            <p:ph type="title" hasCustomPrompt="1"/>
          </p:nvPr>
        </p:nvSpPr>
        <p:spPr>
          <a:xfrm>
            <a:off x="5782" y="-30864"/>
            <a:ext cx="12191998" cy="890341"/>
          </a:xfrm>
          <a:prstGeom prst="rect">
            <a:avLst/>
          </a:prstGeom>
          <a:noFill/>
        </p:spPr>
        <p:txBody>
          <a:bodyPr vert="horz" wrap="none" lIns="274320" tIns="0" rIns="182880" bIns="0" rtlCol="0" anchor="ctr" anchorCtr="0">
            <a:normAutofit/>
          </a:bodyPr>
          <a:lstStyle>
            <a:lvl1pPr algn="l"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slide heading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443799" y="1118774"/>
            <a:ext cx="11307818" cy="4512643"/>
          </a:xfrm>
          <a:prstGeom prst="rect">
            <a:avLst/>
          </a:prstGeom>
          <a:solidFill>
            <a:schemeClr val="bg1"/>
          </a:solidFill>
          <a:ln>
            <a:solidFill>
              <a:srgbClr val="9D97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43799" y="1234758"/>
            <a:ext cx="11311128" cy="400050"/>
          </a:xfrm>
          <a:prstGeom prst="rect">
            <a:avLst/>
          </a:prstGeom>
        </p:spPr>
        <p:txBody>
          <a:bodyPr anchor="ctr" anchorCtr="0"/>
          <a:lstStyle>
            <a:lvl1pPr algn="ctr">
              <a:defRPr sz="1800" b="1" cap="all" spc="20" baseline="0">
                <a:solidFill>
                  <a:srgbClr val="002F70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717550" y="1828800"/>
            <a:ext cx="10756900" cy="35687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92741" y="6412994"/>
            <a:ext cx="443753" cy="365125"/>
          </a:xfrm>
          <a:prstGeom prst="rect">
            <a:avLst/>
          </a:prstGeom>
        </p:spPr>
        <p:txBody>
          <a:bodyPr/>
          <a:lstStyle/>
          <a:p>
            <a:fld id="{FA06F0F5-DF6A-4E0E-AC03-6B0D0B0A1300}" type="slidenum">
              <a:rPr lang="en-US" sz="900" smtClean="0"/>
              <a:pPr/>
              <a:t>‹#›</a:t>
            </a:fld>
            <a:endParaRPr lang="en-US" sz="900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17448" y="5980090"/>
            <a:ext cx="5346858" cy="658368"/>
          </a:xfrm>
          <a:prstGeom prst="rect">
            <a:avLst/>
          </a:prstGeom>
          <a:ln>
            <a:noFill/>
          </a:ln>
        </p:spPr>
        <p:txBody>
          <a:bodyPr anchor="b"/>
          <a:lstStyle>
            <a:lvl1pPr>
              <a:lnSpc>
                <a:spcPct val="100000"/>
              </a:lnSpc>
              <a:spcAft>
                <a:spcPts val="0"/>
              </a:spcAft>
              <a:defRPr sz="8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027631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Blue Bar-bullets/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11247350" y="-1111937"/>
            <a:ext cx="251992" cy="383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600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91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666"/>
            <a:ext cx="12191999" cy="787609"/>
          </a:xfrm>
          <a:prstGeom prst="rect">
            <a:avLst/>
          </a:prstGeom>
          <a:solidFill>
            <a:srgbClr val="002F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F70"/>
              </a:solidFill>
            </a:endParaRPr>
          </a:p>
        </p:txBody>
      </p:sp>
      <p:sp>
        <p:nvSpPr>
          <p:cNvPr id="10" name="Title Placeholder 37"/>
          <p:cNvSpPr>
            <a:spLocks noGrp="1"/>
          </p:cNvSpPr>
          <p:nvPr>
            <p:ph type="title" hasCustomPrompt="1"/>
          </p:nvPr>
        </p:nvSpPr>
        <p:spPr>
          <a:xfrm>
            <a:off x="5782" y="-30864"/>
            <a:ext cx="12191998" cy="890341"/>
          </a:xfrm>
          <a:prstGeom prst="rect">
            <a:avLst/>
          </a:prstGeom>
          <a:noFill/>
        </p:spPr>
        <p:txBody>
          <a:bodyPr vert="horz" wrap="none" lIns="274320" tIns="0" rIns="182880" bIns="0" rtlCol="0" anchor="ctr" anchorCtr="0">
            <a:normAutofit/>
          </a:bodyPr>
          <a:lstStyle>
            <a:lvl1pPr algn="l"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slide heading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6700" y="1326776"/>
            <a:ext cx="5829300" cy="4731124"/>
          </a:xfrm>
          <a:prstGeom prst="rect">
            <a:avLst/>
          </a:prstGeom>
        </p:spPr>
        <p:txBody>
          <a:bodyPr/>
          <a:lstStyle>
            <a:lvl1pPr marL="347472" indent="-342900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SzPct val="135000"/>
              <a:buFont typeface="Arial" panose="020B0604020202020204" pitchFamily="34" charset="0"/>
              <a:buChar char="•"/>
              <a:defRPr sz="2000"/>
            </a:lvl1pPr>
            <a:lvl2pPr marL="685800" indent="-342900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SzPct val="135000"/>
              <a:buFont typeface="Arial" panose="020B0604020202020204" pitchFamily="34" charset="0"/>
              <a:buChar char="•"/>
              <a:defRPr sz="2000"/>
            </a:lvl2pPr>
            <a:lvl3pPr marL="1033463" indent="-342900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SzPct val="135000"/>
              <a:buFont typeface="Arial" panose="020B0604020202020204" pitchFamily="34" charset="0"/>
              <a:buChar char="•"/>
              <a:defRPr sz="2000"/>
            </a:lvl3pPr>
            <a:lvl4pPr marL="1371600" indent="-342900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SzPct val="135000"/>
              <a:buFont typeface="Arial" panose="020B0604020202020204" pitchFamily="34" charset="0"/>
              <a:buChar char="•"/>
              <a:defRPr sz="2000"/>
            </a:lvl4pPr>
            <a:lvl5pPr marL="1719263" indent="-342900">
              <a:buClr>
                <a:schemeClr val="tx1"/>
              </a:buClr>
              <a:buSzPct val="135000"/>
              <a:buFont typeface="Arial" panose="020B0604020202020204" pitchFamily="34" charset="0"/>
              <a:buChar char="•"/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6096000" y="1143000"/>
            <a:ext cx="5676900" cy="4593772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92741" y="6412994"/>
            <a:ext cx="443753" cy="365125"/>
          </a:xfrm>
          <a:prstGeom prst="rect">
            <a:avLst/>
          </a:prstGeom>
        </p:spPr>
        <p:txBody>
          <a:bodyPr/>
          <a:lstStyle/>
          <a:p>
            <a:fld id="{FA06F0F5-DF6A-4E0E-AC03-6B0D0B0A1300}" type="slidenum">
              <a:rPr lang="en-US" sz="900" smtClean="0"/>
              <a:pPr/>
              <a:t>‹#›</a:t>
            </a:fld>
            <a:endParaRPr lang="en-US" sz="900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17448" y="5980090"/>
            <a:ext cx="5346858" cy="658368"/>
          </a:xfrm>
          <a:prstGeom prst="rect">
            <a:avLst/>
          </a:prstGeom>
          <a:ln>
            <a:noFill/>
          </a:ln>
        </p:spPr>
        <p:txBody>
          <a:bodyPr anchor="b"/>
          <a:lstStyle>
            <a:lvl1pPr>
              <a:lnSpc>
                <a:spcPct val="100000"/>
              </a:lnSpc>
              <a:spcAft>
                <a:spcPts val="0"/>
              </a:spcAft>
              <a:defRPr sz="8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797650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2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ullets on left-Pho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6096000" y="787400"/>
            <a:ext cx="6096000" cy="6070600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" name="TextBox 1"/>
          <p:cNvSpPr txBox="1"/>
          <p:nvPr userDrawn="1"/>
        </p:nvSpPr>
        <p:spPr>
          <a:xfrm>
            <a:off x="11247350" y="-1111937"/>
            <a:ext cx="251992" cy="383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600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91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endParaRPr kumimoji="0" lang="en-US" sz="1891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66700" y="1143000"/>
            <a:ext cx="5570538" cy="4914900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SzPct val="135000"/>
              <a:buFont typeface="Arial" panose="020B0604020202020204" pitchFamily="34" charset="0"/>
              <a:buChar char="•"/>
              <a:defRPr sz="2400"/>
            </a:lvl1pPr>
            <a:lvl2pPr marL="685800" indent="-342900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SzPct val="135000"/>
              <a:buFont typeface="Arial" panose="020B0604020202020204" pitchFamily="34" charset="0"/>
              <a:buChar char="•"/>
              <a:defRPr sz="2400"/>
            </a:lvl2pPr>
            <a:lvl3pPr marL="1031875" indent="-342900">
              <a:lnSpc>
                <a:spcPct val="100000"/>
              </a:lnSpc>
              <a:spcAft>
                <a:spcPts val="1200"/>
              </a:spcAft>
              <a:buClr>
                <a:schemeClr val="tx1"/>
              </a:buClr>
              <a:buSzPct val="135000"/>
              <a:buFont typeface="Arial" panose="020B0604020202020204" pitchFamily="34" charset="0"/>
              <a:buChar char="•"/>
              <a:defRPr sz="2400"/>
            </a:lvl3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17448" y="6125747"/>
            <a:ext cx="5419790" cy="658368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0" y="-539"/>
            <a:ext cx="12191999" cy="787609"/>
          </a:xfrm>
          <a:prstGeom prst="rect">
            <a:avLst/>
          </a:prstGeom>
          <a:solidFill>
            <a:srgbClr val="002F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F70"/>
              </a:solidFill>
            </a:endParaRPr>
          </a:p>
        </p:txBody>
      </p:sp>
      <p:sp>
        <p:nvSpPr>
          <p:cNvPr id="13" name="Title Placeholder 37"/>
          <p:cNvSpPr>
            <a:spLocks noGrp="1"/>
          </p:cNvSpPr>
          <p:nvPr>
            <p:ph type="title" hasCustomPrompt="1"/>
          </p:nvPr>
        </p:nvSpPr>
        <p:spPr>
          <a:xfrm>
            <a:off x="5782" y="-30864"/>
            <a:ext cx="12191998" cy="890341"/>
          </a:xfrm>
          <a:prstGeom prst="rect">
            <a:avLst/>
          </a:prstGeom>
          <a:noFill/>
        </p:spPr>
        <p:txBody>
          <a:bodyPr vert="horz" wrap="none" lIns="274320" tIns="0" rIns="182880" bIns="0" rtlCol="0" anchor="ctr" anchorCtr="0">
            <a:normAutofit/>
          </a:bodyPr>
          <a:lstStyle>
            <a:lvl1pPr algn="l"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slide heading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64786" y="6070461"/>
            <a:ext cx="2208114" cy="652335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318977" y="6493328"/>
            <a:ext cx="199926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FOR INTERNAL USE ONLY</a:t>
            </a:r>
            <a:endParaRPr lang="en-US" sz="1100" b="1" dirty="0"/>
          </a:p>
        </p:txBody>
      </p:sp>
      <p:sp>
        <p:nvSpPr>
          <p:cNvPr id="18" name="Slide Number Placeholder 5"/>
          <p:cNvSpPr txBox="1">
            <a:spLocks/>
          </p:cNvSpPr>
          <p:nvPr userDrawn="1"/>
        </p:nvSpPr>
        <p:spPr>
          <a:xfrm>
            <a:off x="-25416" y="6501960"/>
            <a:ext cx="443753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A06F0F5-DF6A-4E0E-AC03-6B0D0B0A1300}" type="slidenum">
              <a:rPr lang="en-US" sz="900" smtClean="0">
                <a:solidFill>
                  <a:schemeClr val="tx1"/>
                </a:solidFill>
              </a:rPr>
              <a:pPr algn="r"/>
              <a:t>‹#›</a:t>
            </a:fld>
            <a:endParaRPr lang="en-US" sz="9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20463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  <p:extLst mod="1"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3" orient="horz" pos="2160">
          <p15:clr>
            <a:srgbClr val="FBAE40"/>
          </p15:clr>
        </p15:guide>
        <p15:guide id="4" orient="horz" pos="408">
          <p15:clr>
            <a:srgbClr val="FBAE40"/>
          </p15:clr>
        </p15:guide>
        <p15:guide id="5" orient="horz" pos="72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Blue bar 2 box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6327228" y="1780925"/>
            <a:ext cx="5467717" cy="3978747"/>
          </a:xfrm>
          <a:prstGeom prst="rect">
            <a:avLst/>
          </a:prstGeom>
          <a:noFill/>
          <a:ln>
            <a:solidFill>
              <a:srgbClr val="9D97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474278" y="1780925"/>
            <a:ext cx="5468112" cy="3978747"/>
          </a:xfrm>
          <a:prstGeom prst="rect">
            <a:avLst/>
          </a:prstGeom>
          <a:noFill/>
          <a:ln>
            <a:solidFill>
              <a:srgbClr val="9D97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66"/>
            <a:ext cx="12191999" cy="787609"/>
          </a:xfrm>
          <a:prstGeom prst="rect">
            <a:avLst/>
          </a:prstGeom>
          <a:solidFill>
            <a:srgbClr val="002F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F70"/>
              </a:solidFill>
            </a:endParaRPr>
          </a:p>
        </p:txBody>
      </p:sp>
      <p:sp>
        <p:nvSpPr>
          <p:cNvPr id="8" name="Title Placeholder 37"/>
          <p:cNvSpPr>
            <a:spLocks noGrp="1"/>
          </p:cNvSpPr>
          <p:nvPr>
            <p:ph type="title" hasCustomPrompt="1"/>
          </p:nvPr>
        </p:nvSpPr>
        <p:spPr>
          <a:xfrm>
            <a:off x="5782" y="-30864"/>
            <a:ext cx="12191998" cy="890341"/>
          </a:xfrm>
          <a:prstGeom prst="rect">
            <a:avLst/>
          </a:prstGeom>
          <a:noFill/>
        </p:spPr>
        <p:txBody>
          <a:bodyPr vert="horz" wrap="none" lIns="274320" tIns="0" rIns="182880" bIns="0" rtlCol="0" anchor="ctr" anchorCtr="0">
            <a:normAutofit/>
          </a:bodyPr>
          <a:lstStyle>
            <a:lvl1pPr algn="l"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slide heading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4278" y="1905318"/>
            <a:ext cx="5468112" cy="400050"/>
          </a:xfrm>
          <a:prstGeom prst="rect">
            <a:avLst/>
          </a:prstGeom>
        </p:spPr>
        <p:txBody>
          <a:bodyPr anchor="ctr" anchorCtr="0"/>
          <a:lstStyle>
            <a:lvl1pPr algn="ctr">
              <a:defRPr sz="1600" b="1" cap="all" spc="20" baseline="0">
                <a:solidFill>
                  <a:srgbClr val="002F70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327228" y="1905318"/>
            <a:ext cx="5468112" cy="400050"/>
          </a:xfrm>
          <a:prstGeom prst="rect">
            <a:avLst/>
          </a:prstGeom>
        </p:spPr>
        <p:txBody>
          <a:bodyPr anchor="ctr" anchorCtr="0"/>
          <a:lstStyle>
            <a:lvl1pPr algn="ctr">
              <a:defRPr sz="1600" b="1" cap="all" spc="20" baseline="0">
                <a:solidFill>
                  <a:srgbClr val="002F70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92741" y="6412994"/>
            <a:ext cx="443753" cy="365125"/>
          </a:xfrm>
          <a:prstGeom prst="rect">
            <a:avLst/>
          </a:prstGeom>
        </p:spPr>
        <p:txBody>
          <a:bodyPr/>
          <a:lstStyle/>
          <a:p>
            <a:fld id="{FA06F0F5-DF6A-4E0E-AC03-6B0D0B0A1300}" type="slidenum">
              <a:rPr lang="en-US" sz="900" smtClean="0"/>
              <a:pPr/>
              <a:t>‹#›</a:t>
            </a:fld>
            <a:endParaRPr lang="en-US" sz="900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17448" y="5980090"/>
            <a:ext cx="5346858" cy="658368"/>
          </a:xfrm>
          <a:prstGeom prst="rect">
            <a:avLst/>
          </a:prstGeom>
          <a:ln>
            <a:noFill/>
          </a:ln>
        </p:spPr>
        <p:txBody>
          <a:bodyPr anchor="b"/>
          <a:lstStyle>
            <a:lvl1pPr>
              <a:lnSpc>
                <a:spcPct val="100000"/>
              </a:lnSpc>
              <a:spcAft>
                <a:spcPts val="0"/>
              </a:spcAft>
              <a:defRPr sz="8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569893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Blue bar 3 box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66"/>
            <a:ext cx="12191999" cy="787609"/>
          </a:xfrm>
          <a:prstGeom prst="rect">
            <a:avLst/>
          </a:prstGeom>
          <a:solidFill>
            <a:srgbClr val="002F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F70"/>
              </a:solidFill>
            </a:endParaRPr>
          </a:p>
        </p:txBody>
      </p:sp>
      <p:sp>
        <p:nvSpPr>
          <p:cNvPr id="8" name="Title Placeholder 37"/>
          <p:cNvSpPr>
            <a:spLocks noGrp="1"/>
          </p:cNvSpPr>
          <p:nvPr>
            <p:ph type="title" hasCustomPrompt="1"/>
          </p:nvPr>
        </p:nvSpPr>
        <p:spPr>
          <a:xfrm>
            <a:off x="5782" y="-30864"/>
            <a:ext cx="12191998" cy="890341"/>
          </a:xfrm>
          <a:prstGeom prst="rect">
            <a:avLst/>
          </a:prstGeom>
          <a:noFill/>
        </p:spPr>
        <p:txBody>
          <a:bodyPr vert="horz" wrap="none" lIns="274320" tIns="0" rIns="182880" bIns="0" rtlCol="0" anchor="ctr" anchorCtr="0">
            <a:normAutofit/>
          </a:bodyPr>
          <a:lstStyle>
            <a:lvl1pPr algn="l"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slide heading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8287119" y="1588065"/>
            <a:ext cx="3474720" cy="3978747"/>
          </a:xfrm>
          <a:prstGeom prst="rect">
            <a:avLst/>
          </a:prstGeom>
          <a:solidFill>
            <a:schemeClr val="bg1"/>
          </a:solidFill>
          <a:ln>
            <a:solidFill>
              <a:srgbClr val="9D97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519999" y="1582805"/>
            <a:ext cx="3474720" cy="3978747"/>
          </a:xfrm>
          <a:prstGeom prst="rect">
            <a:avLst/>
          </a:prstGeom>
          <a:solidFill>
            <a:schemeClr val="bg1"/>
          </a:solidFill>
          <a:ln>
            <a:solidFill>
              <a:srgbClr val="9D97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4372030" y="1582805"/>
            <a:ext cx="3474720" cy="3978747"/>
          </a:xfrm>
          <a:prstGeom prst="rect">
            <a:avLst/>
          </a:prstGeom>
          <a:solidFill>
            <a:schemeClr val="bg1"/>
          </a:solidFill>
          <a:ln>
            <a:solidFill>
              <a:srgbClr val="9D97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95300" y="1600518"/>
            <a:ext cx="3475038" cy="400050"/>
          </a:xfrm>
          <a:prstGeom prst="rect">
            <a:avLst/>
          </a:prstGeom>
        </p:spPr>
        <p:txBody>
          <a:bodyPr anchor="ctr" anchorCtr="0"/>
          <a:lstStyle>
            <a:lvl1pPr algn="ctr">
              <a:defRPr sz="1600" b="1" cap="all" spc="20" baseline="0">
                <a:solidFill>
                  <a:srgbClr val="002F70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369161" y="1600518"/>
            <a:ext cx="3475038" cy="400050"/>
          </a:xfrm>
          <a:prstGeom prst="rect">
            <a:avLst/>
          </a:prstGeom>
        </p:spPr>
        <p:txBody>
          <a:bodyPr anchor="ctr" anchorCtr="0"/>
          <a:lstStyle>
            <a:lvl1pPr algn="ctr">
              <a:defRPr sz="1600" b="1" cap="all" spc="20" baseline="0">
                <a:solidFill>
                  <a:srgbClr val="002F70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8286801" y="1600518"/>
            <a:ext cx="3475038" cy="400050"/>
          </a:xfrm>
          <a:prstGeom prst="rect">
            <a:avLst/>
          </a:prstGeom>
        </p:spPr>
        <p:txBody>
          <a:bodyPr anchor="ctr" anchorCtr="0"/>
          <a:lstStyle>
            <a:lvl1pPr algn="ctr">
              <a:defRPr sz="1600" b="1" cap="all" spc="20" baseline="0">
                <a:solidFill>
                  <a:srgbClr val="002F70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92741" y="6412994"/>
            <a:ext cx="443753" cy="365125"/>
          </a:xfrm>
          <a:prstGeom prst="rect">
            <a:avLst/>
          </a:prstGeom>
        </p:spPr>
        <p:txBody>
          <a:bodyPr/>
          <a:lstStyle/>
          <a:p>
            <a:fld id="{FA06F0F5-DF6A-4E0E-AC03-6B0D0B0A1300}" type="slidenum">
              <a:rPr lang="en-US" sz="900" smtClean="0"/>
              <a:pPr/>
              <a:t>‹#›</a:t>
            </a:fld>
            <a:endParaRPr lang="en-US" sz="900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17448" y="5980090"/>
            <a:ext cx="5346858" cy="658368"/>
          </a:xfrm>
          <a:prstGeom prst="rect">
            <a:avLst/>
          </a:prstGeom>
          <a:ln>
            <a:noFill/>
          </a:ln>
        </p:spPr>
        <p:txBody>
          <a:bodyPr anchor="b"/>
          <a:lstStyle>
            <a:lvl1pPr>
              <a:lnSpc>
                <a:spcPct val="100000"/>
              </a:lnSpc>
              <a:spcAft>
                <a:spcPts val="0"/>
              </a:spcAft>
              <a:defRPr sz="8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439223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-Blue bar multiple boxes/ico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496051" y="1113523"/>
            <a:ext cx="3474720" cy="47144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9D97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11247350" y="-1111937"/>
            <a:ext cx="251992" cy="383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600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91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666"/>
            <a:ext cx="12191999" cy="787609"/>
          </a:xfrm>
          <a:prstGeom prst="rect">
            <a:avLst/>
          </a:prstGeom>
          <a:solidFill>
            <a:srgbClr val="002F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F70"/>
              </a:solidFill>
            </a:endParaRPr>
          </a:p>
        </p:txBody>
      </p:sp>
      <p:sp>
        <p:nvSpPr>
          <p:cNvPr id="9" name="Title Placeholder 37"/>
          <p:cNvSpPr>
            <a:spLocks noGrp="1"/>
          </p:cNvSpPr>
          <p:nvPr>
            <p:ph type="title" hasCustomPrompt="1"/>
          </p:nvPr>
        </p:nvSpPr>
        <p:spPr>
          <a:xfrm>
            <a:off x="5782" y="-30864"/>
            <a:ext cx="12191998" cy="890341"/>
          </a:xfrm>
          <a:prstGeom prst="rect">
            <a:avLst/>
          </a:prstGeom>
          <a:noFill/>
        </p:spPr>
        <p:txBody>
          <a:bodyPr vert="horz" wrap="none" lIns="274320" tIns="0" rIns="182880" bIns="0" rtlCol="0" anchor="ctr" anchorCtr="0">
            <a:normAutofit/>
          </a:bodyPr>
          <a:lstStyle>
            <a:lvl1pPr algn="l"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slide heading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8199735" y="1113523"/>
            <a:ext cx="3474720" cy="47144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9D97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4358593" y="1113523"/>
            <a:ext cx="3474720" cy="47144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9D97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95300" y="1112838"/>
            <a:ext cx="3475038" cy="400050"/>
          </a:xfrm>
          <a:prstGeom prst="rect">
            <a:avLst/>
          </a:prstGeom>
        </p:spPr>
        <p:txBody>
          <a:bodyPr anchor="ctr" anchorCtr="0"/>
          <a:lstStyle>
            <a:lvl1pPr algn="ctr">
              <a:defRPr sz="1600" b="1" cap="all" spc="20" baseline="0">
                <a:solidFill>
                  <a:srgbClr val="002F70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369161" y="1112838"/>
            <a:ext cx="3475038" cy="400050"/>
          </a:xfrm>
          <a:prstGeom prst="rect">
            <a:avLst/>
          </a:prstGeom>
        </p:spPr>
        <p:txBody>
          <a:bodyPr anchor="ctr" anchorCtr="0"/>
          <a:lstStyle>
            <a:lvl1pPr algn="ctr">
              <a:defRPr sz="1600" b="1" cap="all" spc="20" baseline="0">
                <a:solidFill>
                  <a:srgbClr val="002F70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8196787" y="1112838"/>
            <a:ext cx="3475038" cy="400050"/>
          </a:xfrm>
          <a:prstGeom prst="rect">
            <a:avLst/>
          </a:prstGeom>
        </p:spPr>
        <p:txBody>
          <a:bodyPr anchor="ctr" anchorCtr="0"/>
          <a:lstStyle>
            <a:lvl1pPr algn="ctr">
              <a:defRPr sz="1600" b="1" cap="all" spc="20" baseline="0">
                <a:solidFill>
                  <a:srgbClr val="002F70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4358593" y="2535693"/>
            <a:ext cx="3475038" cy="849312"/>
          </a:xfrm>
          <a:prstGeom prst="rect">
            <a:avLst/>
          </a:prstGeom>
        </p:spPr>
        <p:txBody>
          <a:bodyPr anchor="ctr" anchorCtr="1"/>
          <a:lstStyle>
            <a:lvl1pPr algn="ctr">
              <a:lnSpc>
                <a:spcPct val="100000"/>
              </a:lnSpc>
              <a:spcAft>
                <a:spcPts val="600"/>
              </a:spcAft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lnSpc>
                <a:spcPct val="100000"/>
              </a:lnSpc>
              <a:spcAft>
                <a:spcPts val="1200"/>
              </a:spcAft>
              <a:defRPr sz="1500"/>
            </a:lvl2pPr>
            <a:lvl3pPr>
              <a:lnSpc>
                <a:spcPct val="100000"/>
              </a:lnSpc>
              <a:spcAft>
                <a:spcPts val="1200"/>
              </a:spcAft>
              <a:defRPr sz="1500"/>
            </a:lvl3pPr>
            <a:lvl4pPr>
              <a:lnSpc>
                <a:spcPct val="100000"/>
              </a:lnSpc>
              <a:spcAft>
                <a:spcPts val="1200"/>
              </a:spcAft>
              <a:defRPr sz="1500"/>
            </a:lvl4pPr>
            <a:lvl5pPr>
              <a:lnSpc>
                <a:spcPct val="100000"/>
              </a:lnSpc>
              <a:spcAft>
                <a:spcPts val="1200"/>
              </a:spcAft>
              <a:defRPr sz="15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495300" y="2535693"/>
            <a:ext cx="3475038" cy="849312"/>
          </a:xfrm>
          <a:prstGeom prst="rect">
            <a:avLst/>
          </a:prstGeom>
        </p:spPr>
        <p:txBody>
          <a:bodyPr anchor="ctr" anchorCtr="1"/>
          <a:lstStyle>
            <a:lvl1pPr algn="ctr">
              <a:lnSpc>
                <a:spcPct val="100000"/>
              </a:lnSpc>
              <a:spcAft>
                <a:spcPts val="600"/>
              </a:spcAft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lnSpc>
                <a:spcPct val="100000"/>
              </a:lnSpc>
              <a:spcAft>
                <a:spcPts val="1200"/>
              </a:spcAft>
              <a:defRPr sz="1500"/>
            </a:lvl2pPr>
            <a:lvl3pPr>
              <a:lnSpc>
                <a:spcPct val="100000"/>
              </a:lnSpc>
              <a:spcAft>
                <a:spcPts val="1200"/>
              </a:spcAft>
              <a:defRPr sz="1500"/>
            </a:lvl3pPr>
            <a:lvl4pPr>
              <a:lnSpc>
                <a:spcPct val="100000"/>
              </a:lnSpc>
              <a:spcAft>
                <a:spcPts val="1200"/>
              </a:spcAft>
              <a:defRPr sz="1500"/>
            </a:lvl4pPr>
            <a:lvl5pPr>
              <a:lnSpc>
                <a:spcPct val="100000"/>
              </a:lnSpc>
              <a:spcAft>
                <a:spcPts val="1200"/>
              </a:spcAft>
              <a:defRPr sz="15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16"/>
          <p:cNvSpPr>
            <a:spLocks noGrp="1"/>
          </p:cNvSpPr>
          <p:nvPr>
            <p:ph type="body" sz="quarter" idx="15"/>
          </p:nvPr>
        </p:nvSpPr>
        <p:spPr>
          <a:xfrm>
            <a:off x="8199735" y="2535693"/>
            <a:ext cx="3475038" cy="849312"/>
          </a:xfrm>
          <a:prstGeom prst="rect">
            <a:avLst/>
          </a:prstGeom>
        </p:spPr>
        <p:txBody>
          <a:bodyPr anchor="ctr" anchorCtr="1"/>
          <a:lstStyle>
            <a:lvl1pPr algn="ctr">
              <a:lnSpc>
                <a:spcPct val="100000"/>
              </a:lnSpc>
              <a:spcAft>
                <a:spcPts val="600"/>
              </a:spcAft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lnSpc>
                <a:spcPct val="100000"/>
              </a:lnSpc>
              <a:spcAft>
                <a:spcPts val="1200"/>
              </a:spcAft>
              <a:defRPr sz="1500"/>
            </a:lvl2pPr>
            <a:lvl3pPr>
              <a:lnSpc>
                <a:spcPct val="100000"/>
              </a:lnSpc>
              <a:spcAft>
                <a:spcPts val="1200"/>
              </a:spcAft>
              <a:defRPr sz="1500"/>
            </a:lvl3pPr>
            <a:lvl4pPr>
              <a:lnSpc>
                <a:spcPct val="100000"/>
              </a:lnSpc>
              <a:spcAft>
                <a:spcPts val="1200"/>
              </a:spcAft>
              <a:defRPr sz="1500"/>
            </a:lvl4pPr>
            <a:lvl5pPr>
              <a:lnSpc>
                <a:spcPct val="100000"/>
              </a:lnSpc>
              <a:spcAft>
                <a:spcPts val="1200"/>
              </a:spcAft>
              <a:defRPr sz="15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Oval 19"/>
          <p:cNvSpPr/>
          <p:nvPr userDrawn="1"/>
        </p:nvSpPr>
        <p:spPr>
          <a:xfrm>
            <a:off x="1840166" y="1669428"/>
            <a:ext cx="742946" cy="74294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1" name="Oval 20"/>
          <p:cNvSpPr/>
          <p:nvPr userDrawn="1"/>
        </p:nvSpPr>
        <p:spPr>
          <a:xfrm>
            <a:off x="5745548" y="1669428"/>
            <a:ext cx="742946" cy="74294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9558784" y="1669428"/>
            <a:ext cx="742946" cy="74294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9558784" y="3811156"/>
            <a:ext cx="742946" cy="74294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>
            <a:off x="1840166" y="3811156"/>
            <a:ext cx="742946" cy="74294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5" name="Oval 24"/>
          <p:cNvSpPr/>
          <p:nvPr userDrawn="1"/>
        </p:nvSpPr>
        <p:spPr>
          <a:xfrm>
            <a:off x="5745548" y="3811156"/>
            <a:ext cx="742946" cy="74294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9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4358593" y="4658406"/>
            <a:ext cx="3475038" cy="849312"/>
          </a:xfrm>
          <a:prstGeom prst="rect">
            <a:avLst/>
          </a:prstGeom>
        </p:spPr>
        <p:txBody>
          <a:bodyPr anchor="ctr" anchorCtr="1"/>
          <a:lstStyle>
            <a:lvl1pPr algn="ctr">
              <a:lnSpc>
                <a:spcPct val="100000"/>
              </a:lnSpc>
              <a:spcAft>
                <a:spcPts val="600"/>
              </a:spcAft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lnSpc>
                <a:spcPct val="100000"/>
              </a:lnSpc>
              <a:spcAft>
                <a:spcPts val="1200"/>
              </a:spcAft>
              <a:defRPr sz="1500"/>
            </a:lvl2pPr>
            <a:lvl3pPr>
              <a:lnSpc>
                <a:spcPct val="100000"/>
              </a:lnSpc>
              <a:spcAft>
                <a:spcPts val="1200"/>
              </a:spcAft>
              <a:defRPr sz="1500"/>
            </a:lvl3pPr>
            <a:lvl4pPr>
              <a:lnSpc>
                <a:spcPct val="100000"/>
              </a:lnSpc>
              <a:spcAft>
                <a:spcPts val="1200"/>
              </a:spcAft>
              <a:defRPr sz="1500"/>
            </a:lvl4pPr>
            <a:lvl5pPr>
              <a:lnSpc>
                <a:spcPct val="100000"/>
              </a:lnSpc>
              <a:spcAft>
                <a:spcPts val="1200"/>
              </a:spcAft>
              <a:defRPr sz="15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Text Placeholder 16"/>
          <p:cNvSpPr>
            <a:spLocks noGrp="1"/>
          </p:cNvSpPr>
          <p:nvPr>
            <p:ph type="body" sz="quarter" idx="17"/>
          </p:nvPr>
        </p:nvSpPr>
        <p:spPr>
          <a:xfrm>
            <a:off x="495300" y="4658406"/>
            <a:ext cx="3475038" cy="849312"/>
          </a:xfrm>
          <a:prstGeom prst="rect">
            <a:avLst/>
          </a:prstGeom>
        </p:spPr>
        <p:txBody>
          <a:bodyPr anchor="ctr" anchorCtr="1"/>
          <a:lstStyle>
            <a:lvl1pPr algn="ctr">
              <a:lnSpc>
                <a:spcPct val="100000"/>
              </a:lnSpc>
              <a:spcAft>
                <a:spcPts val="600"/>
              </a:spcAft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lnSpc>
                <a:spcPct val="100000"/>
              </a:lnSpc>
              <a:spcAft>
                <a:spcPts val="1200"/>
              </a:spcAft>
              <a:defRPr sz="1500"/>
            </a:lvl2pPr>
            <a:lvl3pPr>
              <a:lnSpc>
                <a:spcPct val="100000"/>
              </a:lnSpc>
              <a:spcAft>
                <a:spcPts val="1200"/>
              </a:spcAft>
              <a:defRPr sz="1500"/>
            </a:lvl3pPr>
            <a:lvl4pPr>
              <a:lnSpc>
                <a:spcPct val="100000"/>
              </a:lnSpc>
              <a:spcAft>
                <a:spcPts val="1200"/>
              </a:spcAft>
              <a:defRPr sz="1500"/>
            </a:lvl4pPr>
            <a:lvl5pPr>
              <a:lnSpc>
                <a:spcPct val="100000"/>
              </a:lnSpc>
              <a:spcAft>
                <a:spcPts val="1200"/>
              </a:spcAft>
              <a:defRPr sz="15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Text Placeholder 16"/>
          <p:cNvSpPr>
            <a:spLocks noGrp="1"/>
          </p:cNvSpPr>
          <p:nvPr>
            <p:ph type="body" sz="quarter" idx="18"/>
          </p:nvPr>
        </p:nvSpPr>
        <p:spPr>
          <a:xfrm>
            <a:off x="8199735" y="4658406"/>
            <a:ext cx="3475038" cy="849312"/>
          </a:xfrm>
          <a:prstGeom prst="rect">
            <a:avLst/>
          </a:prstGeom>
        </p:spPr>
        <p:txBody>
          <a:bodyPr anchor="ctr" anchorCtr="1"/>
          <a:lstStyle>
            <a:lvl1pPr algn="ctr">
              <a:lnSpc>
                <a:spcPct val="100000"/>
              </a:lnSpc>
              <a:spcAft>
                <a:spcPts val="600"/>
              </a:spcAft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lnSpc>
                <a:spcPct val="100000"/>
              </a:lnSpc>
              <a:spcAft>
                <a:spcPts val="1200"/>
              </a:spcAft>
              <a:defRPr sz="1500"/>
            </a:lvl2pPr>
            <a:lvl3pPr>
              <a:lnSpc>
                <a:spcPct val="100000"/>
              </a:lnSpc>
              <a:spcAft>
                <a:spcPts val="1200"/>
              </a:spcAft>
              <a:defRPr sz="1500"/>
            </a:lvl3pPr>
            <a:lvl4pPr>
              <a:lnSpc>
                <a:spcPct val="100000"/>
              </a:lnSpc>
              <a:spcAft>
                <a:spcPts val="1200"/>
              </a:spcAft>
              <a:defRPr sz="1500"/>
            </a:lvl4pPr>
            <a:lvl5pPr>
              <a:lnSpc>
                <a:spcPct val="100000"/>
              </a:lnSpc>
              <a:spcAft>
                <a:spcPts val="1200"/>
              </a:spcAft>
              <a:defRPr sz="15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92741" y="6412994"/>
            <a:ext cx="443753" cy="365125"/>
          </a:xfrm>
          <a:prstGeom prst="rect">
            <a:avLst/>
          </a:prstGeom>
        </p:spPr>
        <p:txBody>
          <a:bodyPr/>
          <a:lstStyle/>
          <a:p>
            <a:fld id="{FA06F0F5-DF6A-4E0E-AC03-6B0D0B0A1300}" type="slidenum">
              <a:rPr lang="en-US" sz="900" smtClean="0"/>
              <a:pPr/>
              <a:t>‹#›</a:t>
            </a:fld>
            <a:endParaRPr lang="en-US" sz="900" dirty="0"/>
          </a:p>
        </p:txBody>
      </p:sp>
      <p:sp>
        <p:nvSpPr>
          <p:cNvPr id="27" name="Text Placeholder 9"/>
          <p:cNvSpPr>
            <a:spLocks noGrp="1"/>
          </p:cNvSpPr>
          <p:nvPr>
            <p:ph type="body" sz="quarter" idx="19"/>
          </p:nvPr>
        </p:nvSpPr>
        <p:spPr>
          <a:xfrm>
            <a:off x="417448" y="5980090"/>
            <a:ext cx="5346858" cy="658368"/>
          </a:xfrm>
          <a:prstGeom prst="rect">
            <a:avLst/>
          </a:prstGeom>
          <a:ln>
            <a:noFill/>
          </a:ln>
        </p:spPr>
        <p:txBody>
          <a:bodyPr anchor="b"/>
          <a:lstStyle>
            <a:lvl1pPr>
              <a:lnSpc>
                <a:spcPct val="100000"/>
              </a:lnSpc>
              <a:spcAft>
                <a:spcPts val="0"/>
              </a:spcAft>
              <a:defRPr sz="8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067879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92741" y="6412994"/>
            <a:ext cx="443753" cy="365125"/>
          </a:xfrm>
          <a:prstGeom prst="rect">
            <a:avLst/>
          </a:prstGeom>
        </p:spPr>
        <p:txBody>
          <a:bodyPr/>
          <a:lstStyle/>
          <a:p>
            <a:fld id="{FA06F0F5-DF6A-4E0E-AC03-6B0D0B0A1300}" type="slidenum">
              <a:rPr lang="en-US" sz="900" smtClean="0"/>
              <a:pPr/>
              <a:t>‹#›</a:t>
            </a:fld>
            <a:endParaRPr lang="en-US" sz="900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4133850"/>
            <a:ext cx="12191999" cy="787609"/>
          </a:xfrm>
          <a:prstGeom prst="rect">
            <a:avLst/>
          </a:prstGeom>
          <a:solidFill>
            <a:srgbClr val="EBE8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EBE8E5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4378221"/>
            <a:ext cx="12191999" cy="1241530"/>
          </a:xfrm>
          <a:prstGeom prst="rect">
            <a:avLst/>
          </a:prstGeom>
          <a:solidFill>
            <a:srgbClr val="002F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>
              <a:solidFill>
                <a:srgbClr val="002F70"/>
              </a:solidFill>
            </a:endParaRPr>
          </a:p>
        </p:txBody>
      </p:sp>
      <p:sp>
        <p:nvSpPr>
          <p:cNvPr id="13" name="Title Placeholder 37"/>
          <p:cNvSpPr>
            <a:spLocks noGrp="1"/>
          </p:cNvSpPr>
          <p:nvPr>
            <p:ph type="title" hasCustomPrompt="1"/>
          </p:nvPr>
        </p:nvSpPr>
        <p:spPr>
          <a:xfrm>
            <a:off x="5782" y="4391025"/>
            <a:ext cx="12024293" cy="1219199"/>
          </a:xfrm>
          <a:prstGeom prst="rect">
            <a:avLst/>
          </a:prstGeom>
          <a:noFill/>
        </p:spPr>
        <p:txBody>
          <a:bodyPr vert="horz" wrap="none" lIns="274320" tIns="0" rIns="182880" bIns="0" rtlCol="0" anchor="ctr" anchorCtr="0">
            <a:normAutofit/>
          </a:bodyPr>
          <a:lstStyle>
            <a:lvl1pPr algn="r">
              <a:defRPr sz="32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text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38A7A57-90B1-2A26-874F-295D59358F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251" t="19313" b="4820"/>
          <a:stretch/>
        </p:blipFill>
        <p:spPr>
          <a:xfrm>
            <a:off x="0" y="0"/>
            <a:ext cx="12186218" cy="43910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911418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-Blue bar-gray backgroun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66"/>
            <a:ext cx="12191999" cy="787609"/>
          </a:xfrm>
          <a:prstGeom prst="rect">
            <a:avLst/>
          </a:prstGeom>
          <a:solidFill>
            <a:srgbClr val="002F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F70"/>
              </a:solidFill>
            </a:endParaRPr>
          </a:p>
        </p:txBody>
      </p:sp>
      <p:sp>
        <p:nvSpPr>
          <p:cNvPr id="8" name="Title Placeholder 37"/>
          <p:cNvSpPr>
            <a:spLocks noGrp="1"/>
          </p:cNvSpPr>
          <p:nvPr>
            <p:ph type="title" hasCustomPrompt="1"/>
          </p:nvPr>
        </p:nvSpPr>
        <p:spPr>
          <a:xfrm>
            <a:off x="2" y="0"/>
            <a:ext cx="12191998" cy="890341"/>
          </a:xfrm>
          <a:prstGeom prst="rect">
            <a:avLst/>
          </a:prstGeom>
          <a:noFill/>
        </p:spPr>
        <p:txBody>
          <a:bodyPr vert="horz" wrap="none" lIns="274320" tIns="0" rIns="182880" bIns="0" rtlCol="0" anchor="ctr" anchorCtr="0">
            <a:normAutofit/>
          </a:bodyPr>
          <a:lstStyle>
            <a:lvl1pPr algn="l"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slide heading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92741" y="6412994"/>
            <a:ext cx="443753" cy="365125"/>
          </a:xfrm>
          <a:prstGeom prst="rect">
            <a:avLst/>
          </a:prstGeom>
        </p:spPr>
        <p:txBody>
          <a:bodyPr/>
          <a:lstStyle/>
          <a:p>
            <a:fld id="{FA06F0F5-DF6A-4E0E-AC03-6B0D0B0A1300}" type="slidenum">
              <a:rPr lang="en-US" sz="900" smtClean="0"/>
              <a:pPr/>
              <a:t>‹#›</a:t>
            </a:fld>
            <a:endParaRPr lang="en-US" sz="900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17448" y="5980090"/>
            <a:ext cx="5346858" cy="658368"/>
          </a:xfrm>
          <a:prstGeom prst="rect">
            <a:avLst/>
          </a:prstGeom>
          <a:ln>
            <a:noFill/>
          </a:ln>
        </p:spPr>
        <p:txBody>
          <a:bodyPr anchor="b"/>
          <a:lstStyle>
            <a:lvl1pPr>
              <a:lnSpc>
                <a:spcPct val="100000"/>
              </a:lnSpc>
              <a:spcAft>
                <a:spcPts val="0"/>
              </a:spcAft>
              <a:defRPr sz="8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548753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o We Are PP gray backgroun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789" y="1368425"/>
            <a:ext cx="5993476" cy="3995284"/>
          </a:xfrm>
          <a:prstGeom prst="rect">
            <a:avLst/>
          </a:prstGeom>
          <a:noFill/>
        </p:spPr>
      </p:pic>
      <p:sp>
        <p:nvSpPr>
          <p:cNvPr id="22" name="Rectangle 21" hidden="1"/>
          <p:cNvSpPr/>
          <p:nvPr userDrawn="1"/>
        </p:nvSpPr>
        <p:spPr>
          <a:xfrm>
            <a:off x="-24938" y="5308671"/>
            <a:ext cx="12216384" cy="1596043"/>
          </a:xfrm>
          <a:prstGeom prst="rect">
            <a:avLst/>
          </a:prstGeom>
          <a:solidFill>
            <a:srgbClr val="002F70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US" sz="1350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7905830" y="1368425"/>
            <a:ext cx="3666956" cy="3689131"/>
            <a:chOff x="7012369" y="1565306"/>
            <a:chExt cx="4443873" cy="3689131"/>
          </a:xfrm>
          <a:solidFill>
            <a:schemeClr val="bg1">
              <a:lumMod val="95000"/>
            </a:schemeClr>
          </a:solidFill>
        </p:grpSpPr>
        <p:sp>
          <p:nvSpPr>
            <p:cNvPr id="9" name="Rectangle 8"/>
            <p:cNvSpPr/>
            <p:nvPr userDrawn="1"/>
          </p:nvSpPr>
          <p:spPr>
            <a:xfrm>
              <a:off x="7012369" y="1565306"/>
              <a:ext cx="4443873" cy="368913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 userDrawn="1"/>
          </p:nvSpPr>
          <p:spPr>
            <a:xfrm>
              <a:off x="7167532" y="2039454"/>
              <a:ext cx="4133546" cy="304698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Advancing the financial services industry by empowering our </a:t>
              </a:r>
              <a:br>
                <a:rPr lang="en-US" sz="2400" dirty="0"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2400" dirty="0"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members with </a:t>
              </a:r>
              <a:r>
                <a:rPr lang="en-US" sz="2400" b="1" dirty="0">
                  <a:solidFill>
                    <a:srgbClr val="002F7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knowledge</a:t>
              </a:r>
              <a:r>
                <a:rPr lang="en-US" sz="2400" dirty="0"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400" b="1" dirty="0">
                  <a:solidFill>
                    <a:srgbClr val="002F7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insights</a:t>
              </a:r>
              <a:r>
                <a:rPr lang="en-US" sz="2400" dirty="0"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400" b="1" dirty="0">
                  <a:solidFill>
                    <a:srgbClr val="002F7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connections</a:t>
              </a:r>
              <a:r>
                <a:rPr lang="en-US" sz="2400" dirty="0"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and </a:t>
              </a:r>
              <a:r>
                <a:rPr lang="en-US" sz="2400" b="1" dirty="0">
                  <a:solidFill>
                    <a:srgbClr val="002F7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solutions</a:t>
              </a:r>
              <a:endParaRPr lang="en-US" sz="2400" b="1" dirty="0">
                <a:solidFill>
                  <a:srgbClr val="002F70"/>
                </a:solidFill>
              </a:endParaRPr>
            </a:p>
          </p:txBody>
        </p:sp>
      </p:grpSp>
      <p:sp>
        <p:nvSpPr>
          <p:cNvPr id="29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92741" y="6412994"/>
            <a:ext cx="443753" cy="365125"/>
          </a:xfrm>
          <a:prstGeom prst="rect">
            <a:avLst/>
          </a:prstGeom>
        </p:spPr>
        <p:txBody>
          <a:bodyPr/>
          <a:lstStyle/>
          <a:p>
            <a:fld id="{FA06F0F5-DF6A-4E0E-AC03-6B0D0B0A1300}" type="slidenum">
              <a:rPr lang="en-US" sz="900" smtClean="0"/>
              <a:pPr/>
              <a:t>‹#›</a:t>
            </a:fld>
            <a:endParaRPr lang="en-US" sz="900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6032" y="6070461"/>
            <a:ext cx="1746868" cy="516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6358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7498100" y="4196742"/>
            <a:ext cx="1754360" cy="759886"/>
          </a:xfrm>
          <a:prstGeom prst="rect">
            <a:avLst/>
          </a:prstGeom>
          <a:solidFill>
            <a:schemeClr val="bg1"/>
          </a:solidFill>
          <a:ln w="22225">
            <a:solidFill>
              <a:srgbClr val="C4BFC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5215670" y="4194952"/>
            <a:ext cx="1754360" cy="759886"/>
          </a:xfrm>
          <a:prstGeom prst="rect">
            <a:avLst/>
          </a:prstGeom>
          <a:solidFill>
            <a:schemeClr val="bg1"/>
          </a:solidFill>
          <a:ln w="22225">
            <a:solidFill>
              <a:srgbClr val="C4BFC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 userDrawn="1"/>
        </p:nvSpPr>
        <p:spPr>
          <a:xfrm>
            <a:off x="0" y="666"/>
            <a:ext cx="12191999" cy="787609"/>
          </a:xfrm>
          <a:prstGeom prst="rect">
            <a:avLst/>
          </a:prstGeom>
          <a:solidFill>
            <a:srgbClr val="002F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F70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2938197" y="4194952"/>
            <a:ext cx="1754360" cy="759886"/>
          </a:xfrm>
          <a:prstGeom prst="rect">
            <a:avLst/>
          </a:prstGeom>
          <a:solidFill>
            <a:schemeClr val="bg1"/>
          </a:solidFill>
          <a:ln w="22225">
            <a:solidFill>
              <a:srgbClr val="C4BFC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 userDrawn="1"/>
        </p:nvSpPr>
        <p:spPr>
          <a:xfrm>
            <a:off x="2646990" y="4366421"/>
            <a:ext cx="23083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5F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Insurance</a:t>
            </a:r>
          </a:p>
        </p:txBody>
      </p:sp>
      <p:sp>
        <p:nvSpPr>
          <p:cNvPr id="22" name="TextBox 21"/>
          <p:cNvSpPr txBox="1"/>
          <p:nvPr userDrawn="1"/>
        </p:nvSpPr>
        <p:spPr>
          <a:xfrm>
            <a:off x="5236297" y="4229858"/>
            <a:ext cx="17131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5F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Retirement Income</a:t>
            </a:r>
          </a:p>
        </p:txBody>
      </p:sp>
      <p:sp>
        <p:nvSpPr>
          <p:cNvPr id="23" name="TextBox 22"/>
          <p:cNvSpPr txBox="1"/>
          <p:nvPr userDrawn="1"/>
        </p:nvSpPr>
        <p:spPr>
          <a:xfrm>
            <a:off x="7515854" y="4220054"/>
            <a:ext cx="17043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5F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Workplace</a:t>
            </a:r>
            <a:r>
              <a:rPr lang="en-US" sz="2000" b="1" baseline="0" dirty="0">
                <a:solidFill>
                  <a:srgbClr val="005F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solidFill>
                  <a:srgbClr val="005F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Solutions</a:t>
            </a:r>
          </a:p>
        </p:txBody>
      </p:sp>
      <p:cxnSp>
        <p:nvCxnSpPr>
          <p:cNvPr id="24" name="Straight Connector 23"/>
          <p:cNvCxnSpPr/>
          <p:nvPr userDrawn="1"/>
        </p:nvCxnSpPr>
        <p:spPr>
          <a:xfrm>
            <a:off x="2938197" y="3819365"/>
            <a:ext cx="6314263" cy="0"/>
          </a:xfrm>
          <a:prstGeom prst="line">
            <a:avLst/>
          </a:prstGeom>
          <a:ln w="25400">
            <a:solidFill>
              <a:srgbClr val="C4BF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itle Placeholder 37"/>
          <p:cNvSpPr>
            <a:spLocks noGrp="1"/>
          </p:cNvSpPr>
          <p:nvPr>
            <p:ph type="title" hasCustomPrompt="1"/>
          </p:nvPr>
        </p:nvSpPr>
        <p:spPr>
          <a:xfrm>
            <a:off x="5782" y="-30864"/>
            <a:ext cx="12191998" cy="890341"/>
          </a:xfrm>
          <a:prstGeom prst="rect">
            <a:avLst/>
          </a:prstGeom>
          <a:noFill/>
        </p:spPr>
        <p:txBody>
          <a:bodyPr vert="horz" wrap="none" lIns="274320" tIns="0" rIns="182880" bIns="0" rtlCol="0" anchor="ctr" anchorCtr="0">
            <a:normAutofit/>
          </a:bodyPr>
          <a:lstStyle>
            <a:lvl1pPr algn="l"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slide heading</a:t>
            </a:r>
          </a:p>
        </p:txBody>
      </p:sp>
      <p:sp>
        <p:nvSpPr>
          <p:cNvPr id="26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92741" y="6412994"/>
            <a:ext cx="443753" cy="365125"/>
          </a:xfrm>
          <a:prstGeom prst="rect">
            <a:avLst/>
          </a:prstGeom>
        </p:spPr>
        <p:txBody>
          <a:bodyPr/>
          <a:lstStyle/>
          <a:p>
            <a:fld id="{FA06F0F5-DF6A-4E0E-AC03-6B0D0B0A1300}" type="slidenum">
              <a:rPr lang="en-US" sz="900" smtClean="0"/>
              <a:pPr/>
              <a:t>‹#›</a:t>
            </a:fld>
            <a:endParaRPr lang="en-US" sz="900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650" y="2172095"/>
            <a:ext cx="4838700" cy="1429476"/>
          </a:xfrm>
          <a:prstGeom prst="rect">
            <a:avLst/>
          </a:prstGeom>
        </p:spPr>
      </p:pic>
      <p:sp>
        <p:nvSpPr>
          <p:cNvPr id="28" name="Rectangle 27"/>
          <p:cNvSpPr/>
          <p:nvPr userDrawn="1"/>
        </p:nvSpPr>
        <p:spPr>
          <a:xfrm>
            <a:off x="9867901" y="5778395"/>
            <a:ext cx="2247899" cy="9557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F7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5330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1051820" y="1368425"/>
            <a:ext cx="4443873" cy="3689131"/>
            <a:chOff x="935277" y="1565306"/>
            <a:chExt cx="4443873" cy="3689131"/>
          </a:xfrm>
          <a:solidFill>
            <a:schemeClr val="bg1">
              <a:lumMod val="95000"/>
            </a:schemeClr>
          </a:solidFill>
        </p:grpSpPr>
        <p:sp>
          <p:nvSpPr>
            <p:cNvPr id="6" name="Rectangle 5"/>
            <p:cNvSpPr/>
            <p:nvPr userDrawn="1"/>
          </p:nvSpPr>
          <p:spPr>
            <a:xfrm>
              <a:off x="935277" y="1565306"/>
              <a:ext cx="4443873" cy="368913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 userDrawn="1"/>
          </p:nvSpPr>
          <p:spPr>
            <a:xfrm>
              <a:off x="1063744" y="1773082"/>
              <a:ext cx="4133546" cy="323421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R="0" lvl="0" algn="ctr" defTabSz="914400" rtl="0" eaLnBrk="1" fontAlgn="auto" latinLnBrk="0" hangingPunct="1">
                <a:lnSpc>
                  <a:spcPts val="3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Our Mission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3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is to advance</a:t>
              </a:r>
              <a:r>
                <a:rPr kumimoji="0" lang="en-US" sz="2400" i="0" u="none" strike="noStrike" kern="1200" cap="none" spc="0" normalizeH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the</a:t>
              </a:r>
              <a:r>
                <a:rPr 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br>
                <a:rPr 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insurance and </a:t>
              </a:r>
              <a:r>
                <a:rPr kumimoji="0" lang="en-US" sz="240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financial services industry</a:t>
              </a:r>
              <a:r>
                <a:rPr kumimoji="0" lang="en-US" sz="2400" i="0" u="none" strike="noStrike" kern="1200" cap="none" spc="0" normalizeH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by empowering our members</a:t>
              </a:r>
              <a:r>
                <a:rPr kumimoji="0" lang="en-US" sz="240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kumimoji="0" lang="en-US" sz="240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</a:t>
              </a:r>
              <a:r>
                <a:rPr kumimoji="0" lang="en-US" sz="240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ith</a:t>
              </a:r>
              <a:r>
                <a:rPr 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F70"/>
                  </a:solidFill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knowledge</a:t>
              </a:r>
              <a:r>
                <a:rPr kumimoji="0" lang="en-US" sz="240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,</a:t>
              </a:r>
              <a:r>
                <a:rPr kumimoji="0" lang="en-US" sz="2400" i="0" u="none" strike="noStrike" kern="1200" cap="none" spc="0" normalizeH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F70"/>
                  </a:solidFill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insights</a:t>
              </a:r>
              <a:r>
                <a:rPr kumimoji="0" lang="en-US" sz="240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F70"/>
                  </a:solidFill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connections</a:t>
              </a:r>
              <a:r>
                <a:rPr kumimoji="0" lang="en-US" sz="2400" i="0" u="none" strike="noStrike" kern="1200" cap="none" spc="0" normalizeH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and 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F70"/>
                  </a:solidFill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solutions</a:t>
              </a:r>
              <a:r>
                <a:rPr kumimoji="0" lang="en-US" sz="240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pic>
        <p:nvPicPr>
          <p:cNvPr id="9" name="Picture Placeholder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64288" y="1368425"/>
            <a:ext cx="5208587" cy="3689350"/>
          </a:xfrm>
          <a:prstGeom prst="rect">
            <a:avLst/>
          </a:prstGeom>
        </p:spPr>
      </p:pic>
      <p:sp>
        <p:nvSpPr>
          <p:cNvPr id="11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92741" y="6412994"/>
            <a:ext cx="443753" cy="365125"/>
          </a:xfrm>
          <a:prstGeom prst="rect">
            <a:avLst/>
          </a:prstGeom>
        </p:spPr>
        <p:txBody>
          <a:bodyPr/>
          <a:lstStyle/>
          <a:p>
            <a:fld id="{FA06F0F5-DF6A-4E0E-AC03-6B0D0B0A1300}" type="slidenum">
              <a:rPr lang="en-US" sz="900" smtClean="0"/>
              <a:pPr/>
              <a:t>‹#›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5024205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D41C7282-3E5D-E245-98BA-F00051A8A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8433"/>
            <a:ext cx="10515600" cy="838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95652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ue Bar Section Header-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-27043"/>
            <a:ext cx="12191999" cy="787609"/>
          </a:xfrm>
          <a:prstGeom prst="rect">
            <a:avLst/>
          </a:prstGeom>
          <a:solidFill>
            <a:srgbClr val="002F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F70"/>
              </a:solidFill>
            </a:endParaRPr>
          </a:p>
        </p:txBody>
      </p:sp>
      <p:sp>
        <p:nvSpPr>
          <p:cNvPr id="8" name="Title Placeholder 37"/>
          <p:cNvSpPr>
            <a:spLocks noGrp="1"/>
          </p:cNvSpPr>
          <p:nvPr>
            <p:ph type="title" hasCustomPrompt="1"/>
          </p:nvPr>
        </p:nvSpPr>
        <p:spPr>
          <a:xfrm>
            <a:off x="5782" y="-30864"/>
            <a:ext cx="12191998" cy="890341"/>
          </a:xfrm>
          <a:prstGeom prst="rect">
            <a:avLst/>
          </a:prstGeom>
          <a:noFill/>
        </p:spPr>
        <p:txBody>
          <a:bodyPr vert="horz" wrap="none" lIns="274320" tIns="0" rIns="182880" bIns="0" rtlCol="0" anchor="ctr" anchorCtr="0">
            <a:normAutofit/>
          </a:bodyPr>
          <a:lstStyle>
            <a:lvl1pPr algn="l"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slide heading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92741" y="6412994"/>
            <a:ext cx="443753" cy="365125"/>
          </a:xfrm>
          <a:prstGeom prst="rect">
            <a:avLst/>
          </a:prstGeom>
        </p:spPr>
        <p:txBody>
          <a:bodyPr/>
          <a:lstStyle/>
          <a:p>
            <a:fld id="{FA06F0F5-DF6A-4E0E-AC03-6B0D0B0A1300}" type="slidenum">
              <a:rPr lang="en-US" sz="900" smtClean="0"/>
              <a:pPr/>
              <a:t>‹#›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130078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5127"/>
            <a:ext cx="12188952" cy="6744954"/>
          </a:xfrm>
          <a:prstGeom prst="rect">
            <a:avLst/>
          </a:prstGeom>
        </p:spPr>
      </p:pic>
      <p:sp>
        <p:nvSpPr>
          <p:cNvPr id="20" name="Rectangle 19"/>
          <p:cNvSpPr/>
          <p:nvPr userDrawn="1"/>
        </p:nvSpPr>
        <p:spPr>
          <a:xfrm>
            <a:off x="0" y="666"/>
            <a:ext cx="12191999" cy="787609"/>
          </a:xfrm>
          <a:prstGeom prst="rect">
            <a:avLst/>
          </a:prstGeom>
          <a:solidFill>
            <a:srgbClr val="002F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F70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7981255" y="1056028"/>
            <a:ext cx="2834640" cy="3200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9D97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7981254" y="1285186"/>
            <a:ext cx="2834641" cy="514756"/>
          </a:xfr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kern="1200">
                <a:solidFill>
                  <a:srgbClr val="002F7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1600" b="1" dirty="0" smtClean="0"/>
              <a:t>SECURE</a:t>
            </a:r>
            <a:br>
              <a:rPr lang="en-US" sz="1600" b="1" dirty="0" smtClean="0"/>
            </a:br>
            <a:r>
              <a:rPr lang="en-US" sz="1600" b="1" dirty="0" smtClean="0"/>
              <a:t>RETIREMENT INSTITUTE</a:t>
            </a:r>
            <a:endParaRPr lang="en-US" sz="1600" b="1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8172251" y="2029100"/>
            <a:ext cx="245264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Helping members advance retirement readiness and the financial security of their clients through research, education, and innovation</a:t>
            </a:r>
            <a:endParaRPr lang="en-US" dirty="0">
              <a:latin typeface="Futura Std Medium" panose="020B0502020204020303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426464" y="1056027"/>
            <a:ext cx="2834640" cy="3200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9D97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itle 1"/>
          <p:cNvSpPr txBox="1">
            <a:spLocks/>
          </p:cNvSpPr>
          <p:nvPr userDrawn="1"/>
        </p:nvSpPr>
        <p:spPr>
          <a:xfrm>
            <a:off x="1425508" y="1352636"/>
            <a:ext cx="2836553" cy="359618"/>
          </a:xfr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kern="1200">
                <a:solidFill>
                  <a:srgbClr val="002F7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1600" b="1" dirty="0" smtClean="0"/>
              <a:t>LIMRA</a:t>
            </a:r>
            <a:endParaRPr lang="en-US" sz="1600" b="1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1704904" y="2029100"/>
            <a:ext cx="227776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Premier financial services industry research and talent management organization</a:t>
            </a:r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4689210" y="1056027"/>
            <a:ext cx="2834640" cy="3200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9D97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itle 1"/>
          <p:cNvSpPr txBox="1">
            <a:spLocks/>
          </p:cNvSpPr>
          <p:nvPr userDrawn="1"/>
        </p:nvSpPr>
        <p:spPr>
          <a:xfrm>
            <a:off x="4730778" y="1362755"/>
            <a:ext cx="2751505" cy="359618"/>
          </a:xfr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kern="1200">
                <a:solidFill>
                  <a:srgbClr val="002F7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1600" b="1" dirty="0" smtClean="0"/>
              <a:t>LOMA</a:t>
            </a:r>
            <a:endParaRPr lang="en-US" sz="1600" b="1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4893145" y="2029100"/>
            <a:ext cx="24267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Flagship for industry professional development and industry networking</a:t>
            </a:r>
            <a:endParaRPr lang="en-US" dirty="0"/>
          </a:p>
        </p:txBody>
      </p:sp>
      <p:sp>
        <p:nvSpPr>
          <p:cNvPr id="22" name="Rectangle 21" hidden="1"/>
          <p:cNvSpPr/>
          <p:nvPr userDrawn="1"/>
        </p:nvSpPr>
        <p:spPr>
          <a:xfrm>
            <a:off x="-24938" y="5308671"/>
            <a:ext cx="12216384" cy="1596043"/>
          </a:xfrm>
          <a:prstGeom prst="rect">
            <a:avLst/>
          </a:prstGeom>
          <a:solidFill>
            <a:srgbClr val="002F70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US" sz="1350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385884" y="5141475"/>
            <a:ext cx="115904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Advancing the financial services industry by empowering our members with </a:t>
            </a:r>
            <a:b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 smtClean="0">
                <a:solidFill>
                  <a:srgbClr val="DAAA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knowledge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smtClean="0">
                <a:solidFill>
                  <a:srgbClr val="DAAA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insights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smtClean="0">
                <a:solidFill>
                  <a:srgbClr val="DAAA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connections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lang="en-US" sz="2400" dirty="0" smtClean="0">
                <a:solidFill>
                  <a:srgbClr val="DAAA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solutions</a:t>
            </a:r>
            <a:endParaRPr lang="en-US" sz="2400" dirty="0"/>
          </a:p>
        </p:txBody>
      </p:sp>
      <p:sp>
        <p:nvSpPr>
          <p:cNvPr id="21" name="Title Placeholder 37"/>
          <p:cNvSpPr>
            <a:spLocks noGrp="1"/>
          </p:cNvSpPr>
          <p:nvPr>
            <p:ph type="title" hasCustomPrompt="1"/>
          </p:nvPr>
        </p:nvSpPr>
        <p:spPr>
          <a:xfrm>
            <a:off x="2" y="0"/>
            <a:ext cx="12191998" cy="890341"/>
          </a:xfrm>
          <a:prstGeom prst="rect">
            <a:avLst/>
          </a:prstGeom>
          <a:noFill/>
        </p:spPr>
        <p:txBody>
          <a:bodyPr vert="horz" wrap="none" lIns="274320" tIns="0" rIns="182880" bIns="0" rtlCol="0" anchor="ctr" anchorCtr="0">
            <a:normAutofit/>
          </a:bodyPr>
          <a:lstStyle>
            <a:lvl1pPr algn="l"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slide heading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60754" y="6069026"/>
            <a:ext cx="2212146" cy="653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205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ue Bar Section Header-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-27043"/>
            <a:ext cx="12191999" cy="787609"/>
          </a:xfrm>
          <a:prstGeom prst="rect">
            <a:avLst/>
          </a:prstGeom>
          <a:solidFill>
            <a:srgbClr val="002F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F70"/>
              </a:solidFill>
            </a:endParaRPr>
          </a:p>
        </p:txBody>
      </p:sp>
      <p:sp>
        <p:nvSpPr>
          <p:cNvPr id="8" name="Title Placeholder 37"/>
          <p:cNvSpPr>
            <a:spLocks noGrp="1"/>
          </p:cNvSpPr>
          <p:nvPr>
            <p:ph type="title" hasCustomPrompt="1"/>
          </p:nvPr>
        </p:nvSpPr>
        <p:spPr>
          <a:xfrm>
            <a:off x="5782" y="-30864"/>
            <a:ext cx="12191998" cy="890341"/>
          </a:xfrm>
          <a:prstGeom prst="rect">
            <a:avLst/>
          </a:prstGeom>
          <a:noFill/>
        </p:spPr>
        <p:txBody>
          <a:bodyPr vert="horz" wrap="none" lIns="274320" tIns="0" rIns="182880" bIns="0" rtlCol="0" anchor="ctr" anchorCtr="0">
            <a:normAutofit/>
          </a:bodyPr>
          <a:lstStyle>
            <a:lvl1pPr algn="l"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slide heading</a:t>
            </a:r>
            <a:endParaRPr lang="en-US" dirty="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-1790700" y="209155"/>
            <a:ext cx="157734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-1790700" y="666"/>
            <a:ext cx="157734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92741" y="6412994"/>
            <a:ext cx="443753" cy="365125"/>
          </a:xfrm>
          <a:prstGeom prst="rect">
            <a:avLst/>
          </a:prstGeom>
        </p:spPr>
        <p:txBody>
          <a:bodyPr/>
          <a:lstStyle/>
          <a:p>
            <a:fld id="{FA06F0F5-DF6A-4E0E-AC03-6B0D0B0A1300}" type="slidenum">
              <a:rPr lang="en-US" sz="900" smtClean="0"/>
              <a:pPr/>
              <a:t>‹#›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415925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ecti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4162425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 smtClean="0"/>
              <a:t>Click to add photo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4133850"/>
            <a:ext cx="12191999" cy="787609"/>
          </a:xfrm>
          <a:prstGeom prst="rect">
            <a:avLst/>
          </a:prstGeom>
          <a:solidFill>
            <a:srgbClr val="EBE8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EBE8E5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4378221"/>
            <a:ext cx="12191999" cy="1241530"/>
          </a:xfrm>
          <a:prstGeom prst="rect">
            <a:avLst/>
          </a:prstGeom>
          <a:solidFill>
            <a:srgbClr val="002F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>
              <a:solidFill>
                <a:srgbClr val="002F70"/>
              </a:solidFill>
            </a:endParaRPr>
          </a:p>
        </p:txBody>
      </p:sp>
      <p:sp>
        <p:nvSpPr>
          <p:cNvPr id="6" name="Title Placeholder 37"/>
          <p:cNvSpPr>
            <a:spLocks noGrp="1"/>
          </p:cNvSpPr>
          <p:nvPr>
            <p:ph type="title" hasCustomPrompt="1"/>
          </p:nvPr>
        </p:nvSpPr>
        <p:spPr>
          <a:xfrm>
            <a:off x="5782" y="4391025"/>
            <a:ext cx="12024293" cy="1219199"/>
          </a:xfrm>
          <a:prstGeom prst="rect">
            <a:avLst/>
          </a:prstGeom>
          <a:noFill/>
        </p:spPr>
        <p:txBody>
          <a:bodyPr vert="horz" wrap="none" lIns="274320" tIns="0" rIns="182880" bIns="0" rtlCol="0" anchor="ctr" anchorCtr="0">
            <a:normAutofit/>
          </a:bodyPr>
          <a:lstStyle>
            <a:lvl1pPr algn="r">
              <a:defRPr sz="32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section text</a:t>
            </a:r>
            <a:endParaRPr lang="en-US" dirty="0"/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92741" y="6412994"/>
            <a:ext cx="443753" cy="365125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fld id="{FA06F0F5-DF6A-4E0E-AC03-6B0D0B0A130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275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Bar Section Header-1 lge box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17448" y="6125747"/>
            <a:ext cx="8212202" cy="658368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66"/>
            <a:ext cx="12191999" cy="787609"/>
          </a:xfrm>
          <a:prstGeom prst="rect">
            <a:avLst/>
          </a:prstGeom>
          <a:solidFill>
            <a:srgbClr val="002F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F70"/>
              </a:solidFill>
            </a:endParaRPr>
          </a:p>
        </p:txBody>
      </p:sp>
      <p:sp>
        <p:nvSpPr>
          <p:cNvPr id="8" name="Title Placeholder 37"/>
          <p:cNvSpPr>
            <a:spLocks noGrp="1"/>
          </p:cNvSpPr>
          <p:nvPr>
            <p:ph type="title" hasCustomPrompt="1"/>
          </p:nvPr>
        </p:nvSpPr>
        <p:spPr>
          <a:xfrm>
            <a:off x="5782" y="-30864"/>
            <a:ext cx="12191998" cy="890341"/>
          </a:xfrm>
          <a:prstGeom prst="rect">
            <a:avLst/>
          </a:prstGeom>
          <a:noFill/>
        </p:spPr>
        <p:txBody>
          <a:bodyPr vert="horz" wrap="none" lIns="274320" tIns="0" rIns="182880" bIns="0" rtlCol="0" anchor="ctr" anchorCtr="0">
            <a:normAutofit/>
          </a:bodyPr>
          <a:lstStyle>
            <a:lvl1pPr algn="l"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slide heading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443799" y="1118774"/>
            <a:ext cx="11307818" cy="4512643"/>
          </a:xfrm>
          <a:prstGeom prst="rect">
            <a:avLst/>
          </a:prstGeom>
          <a:solidFill>
            <a:schemeClr val="bg1"/>
          </a:solidFill>
          <a:ln>
            <a:solidFill>
              <a:srgbClr val="9D97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43799" y="1234758"/>
            <a:ext cx="11311128" cy="400050"/>
          </a:xfrm>
          <a:prstGeom prst="rect">
            <a:avLst/>
          </a:prstGeom>
        </p:spPr>
        <p:txBody>
          <a:bodyPr anchor="ctr" anchorCtr="0"/>
          <a:lstStyle>
            <a:lvl1pPr algn="ctr">
              <a:defRPr sz="1800" b="1" cap="all" spc="20" baseline="0">
                <a:solidFill>
                  <a:srgbClr val="002F70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717550" y="1828800"/>
            <a:ext cx="10756900" cy="35687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92741" y="6412994"/>
            <a:ext cx="443753" cy="365125"/>
          </a:xfrm>
          <a:prstGeom prst="rect">
            <a:avLst/>
          </a:prstGeom>
        </p:spPr>
        <p:txBody>
          <a:bodyPr/>
          <a:lstStyle/>
          <a:p>
            <a:fld id="{FA06F0F5-DF6A-4E0E-AC03-6B0D0B0A1300}" type="slidenum">
              <a:rPr lang="en-US" sz="900" smtClean="0"/>
              <a:pPr/>
              <a:t>‹#›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426866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Blue Bar-bullets/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11247350" y="-1111937"/>
            <a:ext cx="251992" cy="383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600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91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endParaRPr kumimoji="0" lang="en-US" sz="1891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666"/>
            <a:ext cx="12191999" cy="787609"/>
          </a:xfrm>
          <a:prstGeom prst="rect">
            <a:avLst/>
          </a:prstGeom>
          <a:solidFill>
            <a:srgbClr val="002F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F70"/>
              </a:solidFill>
            </a:endParaRPr>
          </a:p>
        </p:txBody>
      </p:sp>
      <p:sp>
        <p:nvSpPr>
          <p:cNvPr id="10" name="Title Placeholder 37"/>
          <p:cNvSpPr>
            <a:spLocks noGrp="1"/>
          </p:cNvSpPr>
          <p:nvPr>
            <p:ph type="title" hasCustomPrompt="1"/>
          </p:nvPr>
        </p:nvSpPr>
        <p:spPr>
          <a:xfrm>
            <a:off x="5782" y="-30864"/>
            <a:ext cx="12191998" cy="890341"/>
          </a:xfrm>
          <a:prstGeom prst="rect">
            <a:avLst/>
          </a:prstGeom>
          <a:noFill/>
        </p:spPr>
        <p:txBody>
          <a:bodyPr vert="horz" wrap="none" lIns="274320" tIns="0" rIns="182880" bIns="0" rtlCol="0" anchor="ctr" anchorCtr="0">
            <a:normAutofit/>
          </a:bodyPr>
          <a:lstStyle>
            <a:lvl1pPr algn="l"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slide heading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6700" y="1177250"/>
            <a:ext cx="5829300" cy="4880650"/>
          </a:xfrm>
          <a:prstGeom prst="rect">
            <a:avLst/>
          </a:prstGeom>
        </p:spPr>
        <p:txBody>
          <a:bodyPr/>
          <a:lstStyle>
            <a:lvl1pPr marL="347472" indent="-342900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SzPct val="135000"/>
              <a:buFont typeface="Arial" panose="020B0604020202020204" pitchFamily="34" charset="0"/>
              <a:buChar char="•"/>
              <a:defRPr sz="2000"/>
            </a:lvl1pPr>
            <a:lvl2pPr marL="685800" indent="-342900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SzPct val="135000"/>
              <a:buFont typeface="Arial" panose="020B0604020202020204" pitchFamily="34" charset="0"/>
              <a:buChar char="•"/>
              <a:defRPr sz="2000"/>
            </a:lvl2pPr>
            <a:lvl3pPr marL="1033463" indent="-342900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SzPct val="135000"/>
              <a:buFont typeface="Arial" panose="020B0604020202020204" pitchFamily="34" charset="0"/>
              <a:buChar char="•"/>
              <a:defRPr sz="2000"/>
            </a:lvl3pPr>
            <a:lvl4pPr marL="1371600" indent="-342900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SzPct val="135000"/>
              <a:buFont typeface="Arial" panose="020B0604020202020204" pitchFamily="34" charset="0"/>
              <a:buChar char="•"/>
              <a:defRPr sz="2000"/>
            </a:lvl4pPr>
            <a:lvl5pPr marL="1719263" indent="-342900">
              <a:buClr>
                <a:schemeClr val="tx1"/>
              </a:buClr>
              <a:buSzPct val="135000"/>
              <a:buFont typeface="Arial" panose="020B0604020202020204" pitchFamily="34" charset="0"/>
              <a:buChar char="•"/>
              <a:defRPr sz="24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6096000" y="1143000"/>
            <a:ext cx="5676900" cy="4593772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92741" y="6356350"/>
            <a:ext cx="4437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>
                <a:solidFill>
                  <a:schemeClr val="tx2"/>
                </a:solidFill>
              </a:defRPr>
            </a:lvl1pPr>
          </a:lstStyle>
          <a:p>
            <a:fld id="{FA06F0F5-DF6A-4E0E-AC03-6B0D0B0A130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17448" y="6125747"/>
            <a:ext cx="5678552" cy="658368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5481242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72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Blue bar 2 box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66"/>
            <a:ext cx="12191999" cy="787609"/>
          </a:xfrm>
          <a:prstGeom prst="rect">
            <a:avLst/>
          </a:prstGeom>
          <a:solidFill>
            <a:srgbClr val="002F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F70"/>
              </a:solidFill>
            </a:endParaRPr>
          </a:p>
        </p:txBody>
      </p:sp>
      <p:sp>
        <p:nvSpPr>
          <p:cNvPr id="8" name="Title Placeholder 37"/>
          <p:cNvSpPr>
            <a:spLocks noGrp="1"/>
          </p:cNvSpPr>
          <p:nvPr>
            <p:ph type="title" hasCustomPrompt="1"/>
          </p:nvPr>
        </p:nvSpPr>
        <p:spPr>
          <a:xfrm>
            <a:off x="5782" y="-30864"/>
            <a:ext cx="12191998" cy="890341"/>
          </a:xfrm>
          <a:prstGeom prst="rect">
            <a:avLst/>
          </a:prstGeom>
          <a:noFill/>
        </p:spPr>
        <p:txBody>
          <a:bodyPr vert="horz" wrap="none" lIns="274320" tIns="0" rIns="182880" bIns="0" rtlCol="0" anchor="ctr" anchorCtr="0">
            <a:normAutofit/>
          </a:bodyPr>
          <a:lstStyle>
            <a:lvl1pPr algn="l"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slide heading</a:t>
            </a:r>
            <a:endParaRPr lang="en-US" dirty="0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92741" y="6356350"/>
            <a:ext cx="4437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>
                <a:solidFill>
                  <a:schemeClr val="tx2"/>
                </a:solidFill>
              </a:defRPr>
            </a:lvl1pPr>
          </a:lstStyle>
          <a:p>
            <a:fld id="{FA06F0F5-DF6A-4E0E-AC03-6B0D0B0A130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4278" y="1905318"/>
            <a:ext cx="5468112" cy="400050"/>
          </a:xfrm>
          <a:prstGeom prst="rect">
            <a:avLst/>
          </a:prstGeom>
        </p:spPr>
        <p:txBody>
          <a:bodyPr anchor="ctr" anchorCtr="0"/>
          <a:lstStyle>
            <a:lvl1pPr algn="ctr">
              <a:defRPr sz="1600" b="1" cap="all" spc="20" baseline="0">
                <a:solidFill>
                  <a:srgbClr val="002F70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327228" y="1905318"/>
            <a:ext cx="5468112" cy="400050"/>
          </a:xfrm>
          <a:prstGeom prst="rect">
            <a:avLst/>
          </a:prstGeom>
        </p:spPr>
        <p:txBody>
          <a:bodyPr anchor="ctr" anchorCtr="0"/>
          <a:lstStyle>
            <a:lvl1pPr algn="ctr">
              <a:defRPr sz="1600" b="1" cap="all" spc="20" baseline="0">
                <a:solidFill>
                  <a:srgbClr val="002F70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17448" y="6125747"/>
            <a:ext cx="5678552" cy="658368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2105025" y="962025"/>
            <a:ext cx="7943850" cy="6477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8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6449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Blue bar 3 box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66"/>
            <a:ext cx="12191999" cy="787609"/>
          </a:xfrm>
          <a:prstGeom prst="rect">
            <a:avLst/>
          </a:prstGeom>
          <a:solidFill>
            <a:srgbClr val="002F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F70"/>
              </a:solidFill>
            </a:endParaRPr>
          </a:p>
        </p:txBody>
      </p:sp>
      <p:sp>
        <p:nvSpPr>
          <p:cNvPr id="8" name="Title Placeholder 37"/>
          <p:cNvSpPr>
            <a:spLocks noGrp="1"/>
          </p:cNvSpPr>
          <p:nvPr>
            <p:ph type="title" hasCustomPrompt="1"/>
          </p:nvPr>
        </p:nvSpPr>
        <p:spPr>
          <a:xfrm>
            <a:off x="5782" y="-30864"/>
            <a:ext cx="12191998" cy="890341"/>
          </a:xfrm>
          <a:prstGeom prst="rect">
            <a:avLst/>
          </a:prstGeom>
          <a:noFill/>
        </p:spPr>
        <p:txBody>
          <a:bodyPr vert="horz" wrap="none" lIns="274320" tIns="0" rIns="182880" bIns="0" rtlCol="0" anchor="ctr" anchorCtr="0">
            <a:normAutofit/>
          </a:bodyPr>
          <a:lstStyle>
            <a:lvl1pPr algn="l"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slide heading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8287119" y="1588065"/>
            <a:ext cx="3474720" cy="3978747"/>
          </a:xfrm>
          <a:prstGeom prst="rect">
            <a:avLst/>
          </a:prstGeom>
          <a:solidFill>
            <a:schemeClr val="bg1"/>
          </a:solidFill>
          <a:ln>
            <a:solidFill>
              <a:srgbClr val="9D97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519999" y="1582805"/>
            <a:ext cx="3474720" cy="3978747"/>
          </a:xfrm>
          <a:prstGeom prst="rect">
            <a:avLst/>
          </a:prstGeom>
          <a:solidFill>
            <a:schemeClr val="bg1"/>
          </a:solidFill>
          <a:ln>
            <a:solidFill>
              <a:srgbClr val="9D97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4372030" y="1582805"/>
            <a:ext cx="3474720" cy="3978747"/>
          </a:xfrm>
          <a:prstGeom prst="rect">
            <a:avLst/>
          </a:prstGeom>
          <a:solidFill>
            <a:schemeClr val="bg1"/>
          </a:solidFill>
          <a:ln>
            <a:solidFill>
              <a:srgbClr val="9D97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95300" y="1600518"/>
            <a:ext cx="3475038" cy="400050"/>
          </a:xfrm>
          <a:prstGeom prst="rect">
            <a:avLst/>
          </a:prstGeom>
        </p:spPr>
        <p:txBody>
          <a:bodyPr anchor="ctr" anchorCtr="0"/>
          <a:lstStyle>
            <a:lvl1pPr algn="ctr">
              <a:defRPr sz="1600" b="1" cap="all" spc="20" baseline="0">
                <a:solidFill>
                  <a:srgbClr val="002F70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369161" y="1600518"/>
            <a:ext cx="3475038" cy="400050"/>
          </a:xfrm>
          <a:prstGeom prst="rect">
            <a:avLst/>
          </a:prstGeom>
        </p:spPr>
        <p:txBody>
          <a:bodyPr anchor="ctr" anchorCtr="0"/>
          <a:lstStyle>
            <a:lvl1pPr algn="ctr">
              <a:defRPr sz="1600" b="1" cap="all" spc="20" baseline="0">
                <a:solidFill>
                  <a:srgbClr val="002F70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8286801" y="1600518"/>
            <a:ext cx="3475038" cy="400050"/>
          </a:xfrm>
          <a:prstGeom prst="rect">
            <a:avLst/>
          </a:prstGeom>
        </p:spPr>
        <p:txBody>
          <a:bodyPr anchor="ctr" anchorCtr="0"/>
          <a:lstStyle>
            <a:lvl1pPr algn="ctr">
              <a:defRPr sz="1600" b="1" cap="all" spc="20" baseline="0">
                <a:solidFill>
                  <a:srgbClr val="002F70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92741" y="6356350"/>
            <a:ext cx="4437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>
                <a:solidFill>
                  <a:schemeClr val="tx2"/>
                </a:solidFill>
              </a:defRPr>
            </a:lvl1pPr>
          </a:lstStyle>
          <a:p>
            <a:fld id="{FA06F0F5-DF6A-4E0E-AC03-6B0D0B0A130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17447" y="6125747"/>
            <a:ext cx="7869671" cy="658368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79781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6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64786" y="6070461"/>
            <a:ext cx="2208114" cy="652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045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defRPr sz="3780" b="1" baseline="0">
          <a:solidFill>
            <a:schemeClr val="tx2"/>
          </a:solidFill>
          <a:latin typeface="Arial"/>
          <a:ea typeface="+mj-ea"/>
          <a:cs typeface="Arial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780" b="1">
          <a:solidFill>
            <a:schemeClr val="bg1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780" b="1">
          <a:solidFill>
            <a:schemeClr val="bg1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780" b="1">
          <a:solidFill>
            <a:schemeClr val="bg1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780" b="1">
          <a:solidFill>
            <a:schemeClr val="bg1"/>
          </a:solidFill>
          <a:latin typeface="Times New Roman" pitchFamily="18" charset="0"/>
        </a:defRPr>
      </a:lvl5pPr>
      <a:lvl6pPr marL="480036" algn="l" rtl="0" eaLnBrk="1" fontAlgn="base" hangingPunct="1">
        <a:spcBef>
          <a:spcPct val="0"/>
        </a:spcBef>
        <a:spcAft>
          <a:spcPct val="0"/>
        </a:spcAft>
        <a:defRPr sz="3780" b="1">
          <a:solidFill>
            <a:schemeClr val="bg1"/>
          </a:solidFill>
          <a:latin typeface="Times New Roman" pitchFamily="18" charset="0"/>
        </a:defRPr>
      </a:lvl6pPr>
      <a:lvl7pPr marL="960072" algn="l" rtl="0" eaLnBrk="1" fontAlgn="base" hangingPunct="1">
        <a:spcBef>
          <a:spcPct val="0"/>
        </a:spcBef>
        <a:spcAft>
          <a:spcPct val="0"/>
        </a:spcAft>
        <a:defRPr sz="3780" b="1">
          <a:solidFill>
            <a:schemeClr val="bg1"/>
          </a:solidFill>
          <a:latin typeface="Times New Roman" pitchFamily="18" charset="0"/>
        </a:defRPr>
      </a:lvl7pPr>
      <a:lvl8pPr marL="1440108" algn="l" rtl="0" eaLnBrk="1" fontAlgn="base" hangingPunct="1">
        <a:spcBef>
          <a:spcPct val="0"/>
        </a:spcBef>
        <a:spcAft>
          <a:spcPct val="0"/>
        </a:spcAft>
        <a:defRPr sz="3780" b="1">
          <a:solidFill>
            <a:schemeClr val="bg1"/>
          </a:solidFill>
          <a:latin typeface="Times New Roman" pitchFamily="18" charset="0"/>
        </a:defRPr>
      </a:lvl8pPr>
      <a:lvl9pPr marL="1920144" algn="l" rtl="0" eaLnBrk="1" fontAlgn="base" hangingPunct="1">
        <a:spcBef>
          <a:spcPct val="0"/>
        </a:spcBef>
        <a:spcAft>
          <a:spcPct val="0"/>
        </a:spcAft>
        <a:defRPr sz="3780" b="1">
          <a:solidFill>
            <a:schemeClr val="bg1"/>
          </a:solidFill>
          <a:latin typeface="Times New Roman" pitchFamily="18" charset="0"/>
        </a:defRPr>
      </a:lvl9pPr>
    </p:titleStyle>
    <p:bodyStyle>
      <a:lvl1pPr marL="0" indent="0" algn="l" rtl="0" eaLnBrk="1" fontAlgn="base" hangingPunct="1">
        <a:lnSpc>
          <a:spcPct val="120000"/>
        </a:lnSpc>
        <a:spcBef>
          <a:spcPts val="0"/>
        </a:spcBef>
        <a:spcAft>
          <a:spcPts val="1260"/>
        </a:spcAft>
        <a:buClr>
          <a:schemeClr val="accent1"/>
        </a:buClr>
        <a:buSzPct val="90000"/>
        <a:buFont typeface="Arial"/>
        <a:buNone/>
        <a:defRPr sz="2100" b="0">
          <a:solidFill>
            <a:schemeClr val="tx1"/>
          </a:solidFill>
          <a:latin typeface="+mn-lt"/>
          <a:ea typeface="+mn-ea"/>
          <a:cs typeface="+mn-cs"/>
        </a:defRPr>
      </a:lvl1pPr>
      <a:lvl2pPr marL="236685" indent="0" algn="l" rtl="0" eaLnBrk="1" fontAlgn="base" hangingPunct="1">
        <a:lnSpc>
          <a:spcPct val="120000"/>
        </a:lnSpc>
        <a:spcBef>
          <a:spcPts val="0"/>
        </a:spcBef>
        <a:spcAft>
          <a:spcPts val="1260"/>
        </a:spcAft>
        <a:buClr>
          <a:schemeClr val="accent1"/>
        </a:buClr>
        <a:buSzPct val="90000"/>
        <a:buFont typeface="Arial"/>
        <a:buNone/>
        <a:defRPr sz="1575" b="0">
          <a:solidFill>
            <a:schemeClr val="tx1"/>
          </a:solidFill>
          <a:latin typeface="+mn-lt"/>
        </a:defRPr>
      </a:lvl2pPr>
      <a:lvl3pPr marL="481703" indent="0" algn="l" rtl="0" eaLnBrk="1" fontAlgn="base" hangingPunct="1">
        <a:lnSpc>
          <a:spcPct val="120000"/>
        </a:lnSpc>
        <a:spcBef>
          <a:spcPts val="0"/>
        </a:spcBef>
        <a:spcAft>
          <a:spcPts val="1260"/>
        </a:spcAft>
        <a:buClr>
          <a:schemeClr val="accent1"/>
        </a:buClr>
        <a:buSzPct val="90000"/>
        <a:buFont typeface="Arial"/>
        <a:buNone/>
        <a:defRPr sz="1471" b="0">
          <a:solidFill>
            <a:schemeClr val="tx1"/>
          </a:solidFill>
          <a:latin typeface="+mn-lt"/>
        </a:defRPr>
      </a:lvl3pPr>
      <a:lvl4pPr marL="720054" indent="0" algn="l" rtl="0" eaLnBrk="1" fontAlgn="base" hangingPunct="1">
        <a:lnSpc>
          <a:spcPct val="120000"/>
        </a:lnSpc>
        <a:spcBef>
          <a:spcPts val="0"/>
        </a:spcBef>
        <a:spcAft>
          <a:spcPts val="1260"/>
        </a:spcAft>
        <a:buClr>
          <a:schemeClr val="accent1"/>
        </a:buClr>
        <a:buSzPct val="90000"/>
        <a:buFont typeface="Arial"/>
        <a:buNone/>
        <a:defRPr sz="1471" b="0">
          <a:solidFill>
            <a:schemeClr val="tx1"/>
          </a:solidFill>
          <a:latin typeface="+mn-lt"/>
          <a:cs typeface="Arial" charset="0"/>
        </a:defRPr>
      </a:lvl4pPr>
      <a:lvl5pPr marL="956739" indent="0" algn="l" rtl="0" eaLnBrk="1" fontAlgn="base" hangingPunct="1">
        <a:lnSpc>
          <a:spcPct val="120000"/>
        </a:lnSpc>
        <a:spcBef>
          <a:spcPts val="0"/>
        </a:spcBef>
        <a:spcAft>
          <a:spcPts val="1260"/>
        </a:spcAft>
        <a:buClr>
          <a:schemeClr val="accent1"/>
        </a:buClr>
        <a:buSzPct val="90000"/>
        <a:buFont typeface="Arial"/>
        <a:buNone/>
        <a:defRPr sz="1260" b="0">
          <a:solidFill>
            <a:schemeClr val="tx1"/>
          </a:solidFill>
          <a:latin typeface="+mn-lt"/>
          <a:cs typeface="Arial" charset="0"/>
        </a:defRPr>
      </a:lvl5pPr>
      <a:lvl6pPr marL="2166828" indent="-240018" algn="l" rtl="0" eaLnBrk="1" fontAlgn="base" hangingPunct="1">
        <a:lnSpc>
          <a:spcPts val="2731"/>
        </a:lnSpc>
        <a:spcBef>
          <a:spcPts val="629"/>
        </a:spcBef>
        <a:spcAft>
          <a:spcPct val="0"/>
        </a:spcAft>
        <a:buSzPct val="130000"/>
        <a:buChar char="•"/>
        <a:defRPr sz="2311">
          <a:solidFill>
            <a:schemeClr val="tx1"/>
          </a:solidFill>
          <a:latin typeface="+mn-lt"/>
          <a:cs typeface="Arial" charset="0"/>
        </a:defRPr>
      </a:lvl6pPr>
      <a:lvl7pPr marL="2646866" indent="-240018" algn="l" rtl="0" eaLnBrk="1" fontAlgn="base" hangingPunct="1">
        <a:lnSpc>
          <a:spcPts val="2731"/>
        </a:lnSpc>
        <a:spcBef>
          <a:spcPts val="629"/>
        </a:spcBef>
        <a:spcAft>
          <a:spcPct val="0"/>
        </a:spcAft>
        <a:buSzPct val="130000"/>
        <a:buChar char="•"/>
        <a:defRPr sz="2311">
          <a:solidFill>
            <a:schemeClr val="tx1"/>
          </a:solidFill>
          <a:latin typeface="+mn-lt"/>
          <a:cs typeface="Arial" charset="0"/>
        </a:defRPr>
      </a:lvl7pPr>
      <a:lvl8pPr marL="3126900" indent="-240018" algn="l" rtl="0" eaLnBrk="1" fontAlgn="base" hangingPunct="1">
        <a:lnSpc>
          <a:spcPts val="2731"/>
        </a:lnSpc>
        <a:spcBef>
          <a:spcPts val="629"/>
        </a:spcBef>
        <a:spcAft>
          <a:spcPct val="0"/>
        </a:spcAft>
        <a:buSzPct val="130000"/>
        <a:buChar char="•"/>
        <a:defRPr sz="2311">
          <a:solidFill>
            <a:schemeClr val="tx1"/>
          </a:solidFill>
          <a:latin typeface="+mn-lt"/>
          <a:cs typeface="Arial" charset="0"/>
        </a:defRPr>
      </a:lvl8pPr>
      <a:lvl9pPr marL="3606936" indent="-240018" algn="l" rtl="0" eaLnBrk="1" fontAlgn="base" hangingPunct="1">
        <a:lnSpc>
          <a:spcPts val="2731"/>
        </a:lnSpc>
        <a:spcBef>
          <a:spcPts val="629"/>
        </a:spcBef>
        <a:spcAft>
          <a:spcPct val="0"/>
        </a:spcAft>
        <a:buSzPct val="130000"/>
        <a:buChar char="•"/>
        <a:defRPr sz="2311">
          <a:solidFill>
            <a:schemeClr val="tx1"/>
          </a:solidFill>
          <a:latin typeface="+mn-lt"/>
          <a:cs typeface="Arial" charset="0"/>
        </a:defRPr>
      </a:lvl9pPr>
    </p:bodyStyle>
    <p:otherStyle>
      <a:defPPr>
        <a:defRPr lang="en-US"/>
      </a:defPPr>
      <a:lvl1pPr marL="0" algn="l" defTabSz="960072" rtl="0" eaLnBrk="1" latinLnBrk="0" hangingPunct="1">
        <a:defRPr sz="1891" kern="1200">
          <a:solidFill>
            <a:schemeClr val="tx1"/>
          </a:solidFill>
          <a:latin typeface="+mn-lt"/>
          <a:ea typeface="+mn-ea"/>
          <a:cs typeface="+mn-cs"/>
        </a:defRPr>
      </a:lvl1pPr>
      <a:lvl2pPr marL="480036" algn="l" defTabSz="960072" rtl="0" eaLnBrk="1" latinLnBrk="0" hangingPunct="1">
        <a:defRPr sz="1891" kern="1200">
          <a:solidFill>
            <a:schemeClr val="tx1"/>
          </a:solidFill>
          <a:latin typeface="+mn-lt"/>
          <a:ea typeface="+mn-ea"/>
          <a:cs typeface="+mn-cs"/>
        </a:defRPr>
      </a:lvl2pPr>
      <a:lvl3pPr marL="960072" algn="l" defTabSz="960072" rtl="0" eaLnBrk="1" latinLnBrk="0" hangingPunct="1">
        <a:defRPr sz="1891" kern="1200">
          <a:solidFill>
            <a:schemeClr val="tx1"/>
          </a:solidFill>
          <a:latin typeface="+mn-lt"/>
          <a:ea typeface="+mn-ea"/>
          <a:cs typeface="+mn-cs"/>
        </a:defRPr>
      </a:lvl3pPr>
      <a:lvl4pPr marL="1440108" algn="l" defTabSz="960072" rtl="0" eaLnBrk="1" latinLnBrk="0" hangingPunct="1">
        <a:defRPr sz="1891" kern="1200">
          <a:solidFill>
            <a:schemeClr val="tx1"/>
          </a:solidFill>
          <a:latin typeface="+mn-lt"/>
          <a:ea typeface="+mn-ea"/>
          <a:cs typeface="+mn-cs"/>
        </a:defRPr>
      </a:lvl4pPr>
      <a:lvl5pPr marL="1920144" algn="l" defTabSz="960072" rtl="0" eaLnBrk="1" latinLnBrk="0" hangingPunct="1">
        <a:defRPr sz="1891" kern="1200">
          <a:solidFill>
            <a:schemeClr val="tx1"/>
          </a:solidFill>
          <a:latin typeface="+mn-lt"/>
          <a:ea typeface="+mn-ea"/>
          <a:cs typeface="+mn-cs"/>
        </a:defRPr>
      </a:lvl5pPr>
      <a:lvl6pPr marL="2400180" algn="l" defTabSz="960072" rtl="0" eaLnBrk="1" latinLnBrk="0" hangingPunct="1">
        <a:defRPr sz="1891" kern="1200">
          <a:solidFill>
            <a:schemeClr val="tx1"/>
          </a:solidFill>
          <a:latin typeface="+mn-lt"/>
          <a:ea typeface="+mn-ea"/>
          <a:cs typeface="+mn-cs"/>
        </a:defRPr>
      </a:lvl6pPr>
      <a:lvl7pPr marL="2880216" algn="l" defTabSz="960072" rtl="0" eaLnBrk="1" latinLnBrk="0" hangingPunct="1">
        <a:defRPr sz="1891" kern="1200">
          <a:solidFill>
            <a:schemeClr val="tx1"/>
          </a:solidFill>
          <a:latin typeface="+mn-lt"/>
          <a:ea typeface="+mn-ea"/>
          <a:cs typeface="+mn-cs"/>
        </a:defRPr>
      </a:lvl7pPr>
      <a:lvl8pPr marL="3360252" algn="l" defTabSz="960072" rtl="0" eaLnBrk="1" latinLnBrk="0" hangingPunct="1">
        <a:defRPr sz="1891" kern="1200">
          <a:solidFill>
            <a:schemeClr val="tx1"/>
          </a:solidFill>
          <a:latin typeface="+mn-lt"/>
          <a:ea typeface="+mn-ea"/>
          <a:cs typeface="+mn-cs"/>
        </a:defRPr>
      </a:lvl8pPr>
      <a:lvl9pPr marL="3840288" algn="l" defTabSz="960072" rtl="0" eaLnBrk="1" latinLnBrk="0" hangingPunct="1">
        <a:defRPr sz="189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168">
          <p15:clr>
            <a:srgbClr val="F26B43"/>
          </p15:clr>
        </p15:guide>
        <p15:guide id="4" pos="7416">
          <p15:clr>
            <a:srgbClr val="F26B43"/>
          </p15:clr>
        </p15:guide>
        <p15:guide id="5" orient="horz" pos="3888">
          <p15:clr>
            <a:srgbClr val="F26B43"/>
          </p15:clr>
        </p15:guide>
        <p15:guide id="6" pos="7680">
          <p15:clr>
            <a:srgbClr val="F26B43"/>
          </p15:clr>
        </p15:guide>
        <p15:guide id="7">
          <p15:clr>
            <a:srgbClr val="F26B43"/>
          </p15:clr>
        </p15:guide>
        <p15:guide id="8" orient="horz">
          <p15:clr>
            <a:srgbClr val="F26B43"/>
          </p15:clr>
        </p15:guide>
        <p15:guide id="9" orient="horz" pos="4296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6032" y="6070461"/>
            <a:ext cx="1746868" cy="516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91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</p:sldLayoutIdLst>
  <p:hf hdr="0" dt="0"/>
  <p:txStyles>
    <p:titleStyle>
      <a:lvl1pPr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defRPr sz="3780" b="1" baseline="0">
          <a:solidFill>
            <a:schemeClr val="tx2"/>
          </a:solidFill>
          <a:latin typeface="Arial"/>
          <a:ea typeface="+mj-ea"/>
          <a:cs typeface="Arial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780" b="1">
          <a:solidFill>
            <a:schemeClr val="bg1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780" b="1">
          <a:solidFill>
            <a:schemeClr val="bg1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780" b="1">
          <a:solidFill>
            <a:schemeClr val="bg1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780" b="1">
          <a:solidFill>
            <a:schemeClr val="bg1"/>
          </a:solidFill>
          <a:latin typeface="Times New Roman" pitchFamily="18" charset="0"/>
        </a:defRPr>
      </a:lvl5pPr>
      <a:lvl6pPr marL="480036" algn="l" rtl="0" eaLnBrk="1" fontAlgn="base" hangingPunct="1">
        <a:spcBef>
          <a:spcPct val="0"/>
        </a:spcBef>
        <a:spcAft>
          <a:spcPct val="0"/>
        </a:spcAft>
        <a:defRPr sz="3780" b="1">
          <a:solidFill>
            <a:schemeClr val="bg1"/>
          </a:solidFill>
          <a:latin typeface="Times New Roman" pitchFamily="18" charset="0"/>
        </a:defRPr>
      </a:lvl6pPr>
      <a:lvl7pPr marL="960072" algn="l" rtl="0" eaLnBrk="1" fontAlgn="base" hangingPunct="1">
        <a:spcBef>
          <a:spcPct val="0"/>
        </a:spcBef>
        <a:spcAft>
          <a:spcPct val="0"/>
        </a:spcAft>
        <a:defRPr sz="3780" b="1">
          <a:solidFill>
            <a:schemeClr val="bg1"/>
          </a:solidFill>
          <a:latin typeface="Times New Roman" pitchFamily="18" charset="0"/>
        </a:defRPr>
      </a:lvl7pPr>
      <a:lvl8pPr marL="1440108" algn="l" rtl="0" eaLnBrk="1" fontAlgn="base" hangingPunct="1">
        <a:spcBef>
          <a:spcPct val="0"/>
        </a:spcBef>
        <a:spcAft>
          <a:spcPct val="0"/>
        </a:spcAft>
        <a:defRPr sz="3780" b="1">
          <a:solidFill>
            <a:schemeClr val="bg1"/>
          </a:solidFill>
          <a:latin typeface="Times New Roman" pitchFamily="18" charset="0"/>
        </a:defRPr>
      </a:lvl8pPr>
      <a:lvl9pPr marL="1920144" algn="l" rtl="0" eaLnBrk="1" fontAlgn="base" hangingPunct="1">
        <a:spcBef>
          <a:spcPct val="0"/>
        </a:spcBef>
        <a:spcAft>
          <a:spcPct val="0"/>
        </a:spcAft>
        <a:defRPr sz="3780" b="1">
          <a:solidFill>
            <a:schemeClr val="bg1"/>
          </a:solidFill>
          <a:latin typeface="Times New Roman" pitchFamily="18" charset="0"/>
        </a:defRPr>
      </a:lvl9pPr>
    </p:titleStyle>
    <p:bodyStyle>
      <a:lvl1pPr marL="0" indent="0" algn="l" rtl="0" eaLnBrk="1" fontAlgn="base" hangingPunct="1">
        <a:lnSpc>
          <a:spcPct val="120000"/>
        </a:lnSpc>
        <a:spcBef>
          <a:spcPts val="0"/>
        </a:spcBef>
        <a:spcAft>
          <a:spcPts val="1260"/>
        </a:spcAft>
        <a:buClr>
          <a:schemeClr val="accent1"/>
        </a:buClr>
        <a:buSzPct val="90000"/>
        <a:buFont typeface="Arial"/>
        <a:buNone/>
        <a:defRPr sz="2100" b="0">
          <a:solidFill>
            <a:schemeClr val="tx1"/>
          </a:solidFill>
          <a:latin typeface="+mn-lt"/>
          <a:ea typeface="+mn-ea"/>
          <a:cs typeface="+mn-cs"/>
        </a:defRPr>
      </a:lvl1pPr>
      <a:lvl2pPr marL="236685" indent="0" algn="l" rtl="0" eaLnBrk="1" fontAlgn="base" hangingPunct="1">
        <a:lnSpc>
          <a:spcPct val="120000"/>
        </a:lnSpc>
        <a:spcBef>
          <a:spcPts val="0"/>
        </a:spcBef>
        <a:spcAft>
          <a:spcPts val="1260"/>
        </a:spcAft>
        <a:buClr>
          <a:schemeClr val="accent1"/>
        </a:buClr>
        <a:buSzPct val="90000"/>
        <a:buFont typeface="Arial"/>
        <a:buNone/>
        <a:defRPr sz="1575" b="0">
          <a:solidFill>
            <a:schemeClr val="tx1"/>
          </a:solidFill>
          <a:latin typeface="+mn-lt"/>
        </a:defRPr>
      </a:lvl2pPr>
      <a:lvl3pPr marL="481703" indent="0" algn="l" rtl="0" eaLnBrk="1" fontAlgn="base" hangingPunct="1">
        <a:lnSpc>
          <a:spcPct val="120000"/>
        </a:lnSpc>
        <a:spcBef>
          <a:spcPts val="0"/>
        </a:spcBef>
        <a:spcAft>
          <a:spcPts val="1260"/>
        </a:spcAft>
        <a:buClr>
          <a:schemeClr val="accent1"/>
        </a:buClr>
        <a:buSzPct val="90000"/>
        <a:buFont typeface="Arial"/>
        <a:buNone/>
        <a:defRPr sz="1471" b="0">
          <a:solidFill>
            <a:schemeClr val="tx1"/>
          </a:solidFill>
          <a:latin typeface="+mn-lt"/>
        </a:defRPr>
      </a:lvl3pPr>
      <a:lvl4pPr marL="720054" indent="0" algn="l" rtl="0" eaLnBrk="1" fontAlgn="base" hangingPunct="1">
        <a:lnSpc>
          <a:spcPct val="120000"/>
        </a:lnSpc>
        <a:spcBef>
          <a:spcPts val="0"/>
        </a:spcBef>
        <a:spcAft>
          <a:spcPts val="1260"/>
        </a:spcAft>
        <a:buClr>
          <a:schemeClr val="accent1"/>
        </a:buClr>
        <a:buSzPct val="90000"/>
        <a:buFont typeface="Arial"/>
        <a:buNone/>
        <a:defRPr sz="1471" b="0">
          <a:solidFill>
            <a:schemeClr val="tx1"/>
          </a:solidFill>
          <a:latin typeface="+mn-lt"/>
          <a:cs typeface="Arial" charset="0"/>
        </a:defRPr>
      </a:lvl4pPr>
      <a:lvl5pPr marL="956739" indent="0" algn="l" rtl="0" eaLnBrk="1" fontAlgn="base" hangingPunct="1">
        <a:lnSpc>
          <a:spcPct val="120000"/>
        </a:lnSpc>
        <a:spcBef>
          <a:spcPts val="0"/>
        </a:spcBef>
        <a:spcAft>
          <a:spcPts val="1260"/>
        </a:spcAft>
        <a:buClr>
          <a:schemeClr val="accent1"/>
        </a:buClr>
        <a:buSzPct val="90000"/>
        <a:buFont typeface="Arial"/>
        <a:buNone/>
        <a:defRPr sz="1260" b="0">
          <a:solidFill>
            <a:schemeClr val="tx1"/>
          </a:solidFill>
          <a:latin typeface="+mn-lt"/>
          <a:cs typeface="Arial" charset="0"/>
        </a:defRPr>
      </a:lvl5pPr>
      <a:lvl6pPr marL="2166828" indent="-240018" algn="l" rtl="0" eaLnBrk="1" fontAlgn="base" hangingPunct="1">
        <a:lnSpc>
          <a:spcPts val="2731"/>
        </a:lnSpc>
        <a:spcBef>
          <a:spcPts val="629"/>
        </a:spcBef>
        <a:spcAft>
          <a:spcPct val="0"/>
        </a:spcAft>
        <a:buSzPct val="130000"/>
        <a:buChar char="•"/>
        <a:defRPr sz="2311">
          <a:solidFill>
            <a:schemeClr val="tx1"/>
          </a:solidFill>
          <a:latin typeface="+mn-lt"/>
          <a:cs typeface="Arial" charset="0"/>
        </a:defRPr>
      </a:lvl6pPr>
      <a:lvl7pPr marL="2646866" indent="-240018" algn="l" rtl="0" eaLnBrk="1" fontAlgn="base" hangingPunct="1">
        <a:lnSpc>
          <a:spcPts val="2731"/>
        </a:lnSpc>
        <a:spcBef>
          <a:spcPts val="629"/>
        </a:spcBef>
        <a:spcAft>
          <a:spcPct val="0"/>
        </a:spcAft>
        <a:buSzPct val="130000"/>
        <a:buChar char="•"/>
        <a:defRPr sz="2311">
          <a:solidFill>
            <a:schemeClr val="tx1"/>
          </a:solidFill>
          <a:latin typeface="+mn-lt"/>
          <a:cs typeface="Arial" charset="0"/>
        </a:defRPr>
      </a:lvl7pPr>
      <a:lvl8pPr marL="3126900" indent="-240018" algn="l" rtl="0" eaLnBrk="1" fontAlgn="base" hangingPunct="1">
        <a:lnSpc>
          <a:spcPts val="2731"/>
        </a:lnSpc>
        <a:spcBef>
          <a:spcPts val="629"/>
        </a:spcBef>
        <a:spcAft>
          <a:spcPct val="0"/>
        </a:spcAft>
        <a:buSzPct val="130000"/>
        <a:buChar char="•"/>
        <a:defRPr sz="2311">
          <a:solidFill>
            <a:schemeClr val="tx1"/>
          </a:solidFill>
          <a:latin typeface="+mn-lt"/>
          <a:cs typeface="Arial" charset="0"/>
        </a:defRPr>
      </a:lvl8pPr>
      <a:lvl9pPr marL="3606936" indent="-240018" algn="l" rtl="0" eaLnBrk="1" fontAlgn="base" hangingPunct="1">
        <a:lnSpc>
          <a:spcPts val="2731"/>
        </a:lnSpc>
        <a:spcBef>
          <a:spcPts val="629"/>
        </a:spcBef>
        <a:spcAft>
          <a:spcPct val="0"/>
        </a:spcAft>
        <a:buSzPct val="130000"/>
        <a:buChar char="•"/>
        <a:defRPr sz="2311">
          <a:solidFill>
            <a:schemeClr val="tx1"/>
          </a:solidFill>
          <a:latin typeface="+mn-lt"/>
          <a:cs typeface="Arial" charset="0"/>
        </a:defRPr>
      </a:lvl9pPr>
    </p:bodyStyle>
    <p:otherStyle>
      <a:defPPr>
        <a:defRPr lang="en-US"/>
      </a:defPPr>
      <a:lvl1pPr marL="0" algn="l" defTabSz="960072" rtl="0" eaLnBrk="1" latinLnBrk="0" hangingPunct="1">
        <a:defRPr sz="1891" kern="1200">
          <a:solidFill>
            <a:schemeClr val="tx1"/>
          </a:solidFill>
          <a:latin typeface="+mn-lt"/>
          <a:ea typeface="+mn-ea"/>
          <a:cs typeface="+mn-cs"/>
        </a:defRPr>
      </a:lvl1pPr>
      <a:lvl2pPr marL="480036" algn="l" defTabSz="960072" rtl="0" eaLnBrk="1" latinLnBrk="0" hangingPunct="1">
        <a:defRPr sz="1891" kern="1200">
          <a:solidFill>
            <a:schemeClr val="tx1"/>
          </a:solidFill>
          <a:latin typeface="+mn-lt"/>
          <a:ea typeface="+mn-ea"/>
          <a:cs typeface="+mn-cs"/>
        </a:defRPr>
      </a:lvl2pPr>
      <a:lvl3pPr marL="960072" algn="l" defTabSz="960072" rtl="0" eaLnBrk="1" latinLnBrk="0" hangingPunct="1">
        <a:defRPr sz="1891" kern="1200">
          <a:solidFill>
            <a:schemeClr val="tx1"/>
          </a:solidFill>
          <a:latin typeface="+mn-lt"/>
          <a:ea typeface="+mn-ea"/>
          <a:cs typeface="+mn-cs"/>
        </a:defRPr>
      </a:lvl3pPr>
      <a:lvl4pPr marL="1440108" algn="l" defTabSz="960072" rtl="0" eaLnBrk="1" latinLnBrk="0" hangingPunct="1">
        <a:defRPr sz="1891" kern="1200">
          <a:solidFill>
            <a:schemeClr val="tx1"/>
          </a:solidFill>
          <a:latin typeface="+mn-lt"/>
          <a:ea typeface="+mn-ea"/>
          <a:cs typeface="+mn-cs"/>
        </a:defRPr>
      </a:lvl4pPr>
      <a:lvl5pPr marL="1920144" algn="l" defTabSz="960072" rtl="0" eaLnBrk="1" latinLnBrk="0" hangingPunct="1">
        <a:defRPr sz="1891" kern="1200">
          <a:solidFill>
            <a:schemeClr val="tx1"/>
          </a:solidFill>
          <a:latin typeface="+mn-lt"/>
          <a:ea typeface="+mn-ea"/>
          <a:cs typeface="+mn-cs"/>
        </a:defRPr>
      </a:lvl5pPr>
      <a:lvl6pPr marL="2400180" algn="l" defTabSz="960072" rtl="0" eaLnBrk="1" latinLnBrk="0" hangingPunct="1">
        <a:defRPr sz="1891" kern="1200">
          <a:solidFill>
            <a:schemeClr val="tx1"/>
          </a:solidFill>
          <a:latin typeface="+mn-lt"/>
          <a:ea typeface="+mn-ea"/>
          <a:cs typeface="+mn-cs"/>
        </a:defRPr>
      </a:lvl6pPr>
      <a:lvl7pPr marL="2880216" algn="l" defTabSz="960072" rtl="0" eaLnBrk="1" latinLnBrk="0" hangingPunct="1">
        <a:defRPr sz="1891" kern="1200">
          <a:solidFill>
            <a:schemeClr val="tx1"/>
          </a:solidFill>
          <a:latin typeface="+mn-lt"/>
          <a:ea typeface="+mn-ea"/>
          <a:cs typeface="+mn-cs"/>
        </a:defRPr>
      </a:lvl7pPr>
      <a:lvl8pPr marL="3360252" algn="l" defTabSz="960072" rtl="0" eaLnBrk="1" latinLnBrk="0" hangingPunct="1">
        <a:defRPr sz="1891" kern="1200">
          <a:solidFill>
            <a:schemeClr val="tx1"/>
          </a:solidFill>
          <a:latin typeface="+mn-lt"/>
          <a:ea typeface="+mn-ea"/>
          <a:cs typeface="+mn-cs"/>
        </a:defRPr>
      </a:lvl8pPr>
      <a:lvl9pPr marL="3840288" algn="l" defTabSz="960072" rtl="0" eaLnBrk="1" latinLnBrk="0" hangingPunct="1">
        <a:defRPr sz="189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168">
          <p15:clr>
            <a:srgbClr val="F26B43"/>
          </p15:clr>
        </p15:guide>
        <p15:guide id="4" pos="7416">
          <p15:clr>
            <a:srgbClr val="F26B43"/>
          </p15:clr>
        </p15:guide>
        <p15:guide id="5" orient="horz" pos="3888">
          <p15:clr>
            <a:srgbClr val="F26B43"/>
          </p15:clr>
        </p15:guide>
        <p15:guide id="6" pos="7680">
          <p15:clr>
            <a:srgbClr val="F26B43"/>
          </p15:clr>
        </p15:guide>
        <p15:guide id="7">
          <p15:clr>
            <a:srgbClr val="F26B43"/>
          </p15:clr>
        </p15:guide>
        <p15:guide id="8" orient="horz">
          <p15:clr>
            <a:srgbClr val="F26B43"/>
          </p15:clr>
        </p15:guide>
        <p15:guide id="9" orient="horz" pos="429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1028" y="5380260"/>
            <a:ext cx="7714144" cy="477054"/>
          </a:xfrm>
        </p:spPr>
        <p:txBody>
          <a:bodyPr/>
          <a:lstStyle/>
          <a:p>
            <a:r>
              <a:rPr lang="en-US" dirty="0" smtClean="0"/>
              <a:t>The Upsides: </a:t>
            </a:r>
            <a:r>
              <a:rPr lang="en-US" dirty="0"/>
              <a:t>Segment Marketing Plan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November 2, 2023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Lisa Rabuse, Integrated Marketing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428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Upsides: Penetration Heat Map 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t="468"/>
          <a:stretch/>
        </p:blipFill>
        <p:spPr>
          <a:xfrm>
            <a:off x="1590012" y="859477"/>
            <a:ext cx="9023538" cy="5690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560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Email Journey Map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A06F0F5-DF6A-4E0E-AC03-6B0D0B0A1300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281" t="6717" r="1772" b="9093"/>
          <a:stretch/>
        </p:blipFill>
        <p:spPr>
          <a:xfrm>
            <a:off x="31643" y="1275907"/>
            <a:ext cx="12160357" cy="4111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262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843" y="0"/>
            <a:ext cx="12191998" cy="890341"/>
          </a:xfrm>
        </p:spPr>
        <p:txBody>
          <a:bodyPr/>
          <a:lstStyle/>
          <a:p>
            <a:r>
              <a:rPr lang="en-US" dirty="0" smtClean="0"/>
              <a:t>Companies by Quadrant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86839" y="5999009"/>
            <a:ext cx="383149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Board companies in bold; </a:t>
            </a:r>
            <a:r>
              <a:rPr lang="en-US" sz="1000" dirty="0"/>
              <a:t>Missing </a:t>
            </a:r>
            <a:r>
              <a:rPr lang="en-US" sz="1000" dirty="0" smtClean="0"/>
              <a:t>board members</a:t>
            </a:r>
            <a:r>
              <a:rPr lang="en-US" sz="1000" dirty="0"/>
              <a:t>: </a:t>
            </a:r>
            <a:r>
              <a:rPr lang="en-US" sz="1000" dirty="0" smtClean="0"/>
              <a:t>NFP</a:t>
            </a:r>
          </a:p>
          <a:p>
            <a:r>
              <a:rPr lang="en-US" sz="1000" dirty="0"/>
              <a:t>Meiji Yasuda Life Insurance Company </a:t>
            </a:r>
            <a:r>
              <a:rPr lang="en-US" sz="1000" dirty="0" smtClean="0"/>
              <a:t>changed to The Standard</a:t>
            </a:r>
            <a:endParaRPr lang="en-US" sz="1000" dirty="0"/>
          </a:p>
          <a:p>
            <a:endParaRPr lang="en-US" sz="1000" dirty="0"/>
          </a:p>
        </p:txBody>
      </p:sp>
      <p:sp>
        <p:nvSpPr>
          <p:cNvPr id="31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2202588" y="1095825"/>
            <a:ext cx="6512140" cy="40005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1600" b="1" dirty="0" smtClean="0">
                <a:solidFill>
                  <a:schemeClr val="tx2"/>
                </a:solidFill>
              </a:rPr>
              <a:t>2. THE UPSIDES</a:t>
            </a:r>
            <a:endParaRPr lang="en-US" sz="1600" b="1" dirty="0">
              <a:solidFill>
                <a:schemeClr val="tx2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202588" y="1049566"/>
            <a:ext cx="6511745" cy="4578018"/>
          </a:xfrm>
          <a:prstGeom prst="rect">
            <a:avLst/>
          </a:prstGeom>
          <a:noFill/>
          <a:ln>
            <a:solidFill>
              <a:srgbClr val="9D97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2352870" y="1534156"/>
            <a:ext cx="201379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spcAft>
                <a:spcPts val="300"/>
              </a:spcAft>
              <a:buFont typeface="+mj-lt"/>
              <a:buAutoNum type="arabicPeriod"/>
            </a:pPr>
            <a:r>
              <a:rPr lang="en-US" sz="1100" b="1" dirty="0" err="1">
                <a:solidFill>
                  <a:schemeClr val="tx2"/>
                </a:solidFill>
              </a:rPr>
              <a:t>Aegon</a:t>
            </a:r>
            <a:r>
              <a:rPr lang="en-US" sz="1100" b="1" dirty="0">
                <a:solidFill>
                  <a:schemeClr val="tx2"/>
                </a:solidFill>
              </a:rPr>
              <a:t>/Transamerica</a:t>
            </a:r>
          </a:p>
          <a:p>
            <a:pPr marL="228600" indent="-228600">
              <a:spcAft>
                <a:spcPts val="300"/>
              </a:spcAft>
              <a:buFont typeface="+mj-lt"/>
              <a:buAutoNum type="arabicPeriod"/>
            </a:pPr>
            <a:r>
              <a:rPr lang="en-US" sz="1100" b="1" dirty="0">
                <a:solidFill>
                  <a:schemeClr val="tx2"/>
                </a:solidFill>
              </a:rPr>
              <a:t>Allianz SE</a:t>
            </a:r>
          </a:p>
          <a:p>
            <a:pPr marL="228600" indent="-228600">
              <a:spcAft>
                <a:spcPts val="300"/>
              </a:spcAft>
              <a:buFont typeface="+mj-lt"/>
              <a:buAutoNum type="arabicPeriod"/>
            </a:pPr>
            <a:r>
              <a:rPr lang="en-US" sz="1100" dirty="0">
                <a:solidFill>
                  <a:srgbClr val="000000"/>
                </a:solidFill>
              </a:rPr>
              <a:t>Security Benefit Life</a:t>
            </a:r>
          </a:p>
          <a:p>
            <a:pPr marL="228600" indent="-228600">
              <a:spcAft>
                <a:spcPts val="300"/>
              </a:spcAft>
              <a:buFont typeface="+mj-lt"/>
              <a:buAutoNum type="arabicPeriod"/>
            </a:pPr>
            <a:r>
              <a:rPr lang="en-US" sz="1100" dirty="0">
                <a:solidFill>
                  <a:srgbClr val="000000"/>
                </a:solidFill>
              </a:rPr>
              <a:t>Farm Bureau </a:t>
            </a:r>
          </a:p>
          <a:p>
            <a:pPr marL="228600" indent="-228600">
              <a:spcAft>
                <a:spcPts val="300"/>
              </a:spcAft>
              <a:buFont typeface="+mj-lt"/>
              <a:buAutoNum type="arabicPeriod"/>
            </a:pPr>
            <a:r>
              <a:rPr lang="en-US" sz="1100" dirty="0">
                <a:solidFill>
                  <a:srgbClr val="000000"/>
                </a:solidFill>
              </a:rPr>
              <a:t>Woodmen of the World</a:t>
            </a:r>
          </a:p>
          <a:p>
            <a:pPr marL="228600" indent="-228600">
              <a:spcAft>
                <a:spcPts val="300"/>
              </a:spcAft>
              <a:buFont typeface="+mj-lt"/>
              <a:buAutoNum type="arabicPeriod"/>
            </a:pPr>
            <a:r>
              <a:rPr lang="en-US" sz="1100" dirty="0">
                <a:solidFill>
                  <a:srgbClr val="000000"/>
                </a:solidFill>
              </a:rPr>
              <a:t>Royal Neighbors of </a:t>
            </a:r>
            <a:r>
              <a:rPr lang="en-US" sz="1100" dirty="0" err="1" smtClean="0">
                <a:solidFill>
                  <a:srgbClr val="000000"/>
                </a:solidFill>
              </a:rPr>
              <a:t>Ameri</a:t>
            </a:r>
            <a:r>
              <a:rPr lang="en-US" sz="1100" dirty="0">
                <a:solidFill>
                  <a:srgbClr val="000000"/>
                </a:solidFill>
              </a:rPr>
              <a:t>	</a:t>
            </a:r>
          </a:p>
          <a:p>
            <a:pPr marL="228600" indent="-228600">
              <a:spcAft>
                <a:spcPts val="300"/>
              </a:spcAft>
              <a:buFont typeface="+mj-lt"/>
              <a:buAutoNum type="arabicPeriod"/>
            </a:pPr>
            <a:r>
              <a:rPr lang="en-US" sz="1100" b="1" dirty="0">
                <a:solidFill>
                  <a:schemeClr val="tx2"/>
                </a:solidFill>
              </a:rPr>
              <a:t>Principal Financial </a:t>
            </a:r>
          </a:p>
          <a:p>
            <a:pPr marL="228600" indent="-228600">
              <a:spcAft>
                <a:spcPts val="300"/>
              </a:spcAft>
              <a:buFont typeface="+mj-lt"/>
              <a:buAutoNum type="arabicPeriod"/>
            </a:pPr>
            <a:r>
              <a:rPr lang="en-US" sz="1100" dirty="0" err="1">
                <a:solidFill>
                  <a:srgbClr val="000000"/>
                </a:solidFill>
              </a:rPr>
              <a:t>Brighthouse</a:t>
            </a:r>
            <a:r>
              <a:rPr lang="en-US" sz="1100" dirty="0">
                <a:solidFill>
                  <a:srgbClr val="000000"/>
                </a:solidFill>
              </a:rPr>
              <a:t> </a:t>
            </a:r>
          </a:p>
          <a:p>
            <a:pPr marL="228600" indent="-228600">
              <a:spcAft>
                <a:spcPts val="300"/>
              </a:spcAft>
              <a:buFont typeface="+mj-lt"/>
              <a:buAutoNum type="arabicPeriod"/>
            </a:pPr>
            <a:r>
              <a:rPr lang="en-US" sz="1100" dirty="0" err="1">
                <a:solidFill>
                  <a:srgbClr val="000000"/>
                </a:solidFill>
              </a:rPr>
              <a:t>Ameritas</a:t>
            </a:r>
            <a:r>
              <a:rPr lang="en-US" sz="1100" dirty="0">
                <a:solidFill>
                  <a:srgbClr val="000000"/>
                </a:solidFill>
              </a:rPr>
              <a:t> 	</a:t>
            </a:r>
          </a:p>
          <a:p>
            <a:pPr marL="228600" indent="-228600">
              <a:spcAft>
                <a:spcPts val="300"/>
              </a:spcAft>
              <a:buFont typeface="+mj-lt"/>
              <a:buAutoNum type="arabicPeriod"/>
            </a:pPr>
            <a:r>
              <a:rPr lang="en-US" sz="1100" b="1" dirty="0">
                <a:solidFill>
                  <a:schemeClr val="tx2"/>
                </a:solidFill>
              </a:rPr>
              <a:t>Unum 	</a:t>
            </a:r>
          </a:p>
          <a:p>
            <a:pPr marL="228600" indent="-228600">
              <a:spcAft>
                <a:spcPts val="300"/>
              </a:spcAft>
              <a:buFont typeface="+mj-lt"/>
              <a:buAutoNum type="arabicPeriod"/>
            </a:pPr>
            <a:r>
              <a:rPr lang="en-US" sz="1100" b="1" dirty="0">
                <a:solidFill>
                  <a:schemeClr val="tx2"/>
                </a:solidFill>
              </a:rPr>
              <a:t>Swiss Re 	</a:t>
            </a:r>
          </a:p>
          <a:p>
            <a:pPr marL="228600" indent="-228600">
              <a:spcAft>
                <a:spcPts val="300"/>
              </a:spcAft>
              <a:buFont typeface="+mj-lt"/>
              <a:buAutoNum type="arabicPeriod"/>
            </a:pPr>
            <a:r>
              <a:rPr lang="en-US" sz="1100" b="1" dirty="0" err="1">
                <a:solidFill>
                  <a:schemeClr val="tx2"/>
                </a:solidFill>
              </a:rPr>
              <a:t>iA</a:t>
            </a:r>
            <a:r>
              <a:rPr lang="en-US" sz="1100" b="1" dirty="0">
                <a:solidFill>
                  <a:schemeClr val="tx2"/>
                </a:solidFill>
              </a:rPr>
              <a:t> Financial Corporation </a:t>
            </a:r>
          </a:p>
          <a:p>
            <a:pPr marL="228600" indent="-228600">
              <a:spcAft>
                <a:spcPts val="300"/>
              </a:spcAft>
              <a:buFont typeface="+mj-lt"/>
              <a:buAutoNum type="arabicPeriod"/>
            </a:pPr>
            <a:r>
              <a:rPr lang="en-US" sz="1100" b="1" dirty="0">
                <a:solidFill>
                  <a:schemeClr val="tx2"/>
                </a:solidFill>
              </a:rPr>
              <a:t>Legal &amp; General Group PLC</a:t>
            </a:r>
          </a:p>
          <a:p>
            <a:pPr marL="228600" indent="-228600">
              <a:spcAft>
                <a:spcPts val="300"/>
              </a:spcAft>
              <a:buFont typeface="+mj-lt"/>
              <a:buAutoNum type="arabicPeriod"/>
            </a:pPr>
            <a:r>
              <a:rPr lang="en-US" sz="1100" dirty="0">
                <a:solidFill>
                  <a:srgbClr val="000000"/>
                </a:solidFill>
              </a:rPr>
              <a:t>Ameriprise Financial </a:t>
            </a:r>
          </a:p>
          <a:p>
            <a:pPr marL="228600" indent="-228600">
              <a:spcAft>
                <a:spcPts val="300"/>
              </a:spcAft>
              <a:buFont typeface="+mj-lt"/>
              <a:buAutoNum type="arabicPeriod"/>
            </a:pPr>
            <a:r>
              <a:rPr lang="en-US" sz="1100" dirty="0">
                <a:solidFill>
                  <a:srgbClr val="000000"/>
                </a:solidFill>
              </a:rPr>
              <a:t>National Life </a:t>
            </a:r>
          </a:p>
          <a:p>
            <a:pPr marL="228600" indent="-228600">
              <a:spcAft>
                <a:spcPts val="300"/>
              </a:spcAft>
              <a:buFont typeface="+mj-lt"/>
              <a:buAutoNum type="arabicPeriod"/>
            </a:pPr>
            <a:r>
              <a:rPr lang="en-US" sz="1100" dirty="0">
                <a:solidFill>
                  <a:srgbClr val="000000"/>
                </a:solidFill>
              </a:rPr>
              <a:t>RBC Insurance </a:t>
            </a:r>
          </a:p>
          <a:p>
            <a:pPr marL="228600" indent="-228600">
              <a:spcAft>
                <a:spcPts val="300"/>
              </a:spcAft>
              <a:buFont typeface="+mj-lt"/>
              <a:buAutoNum type="arabicPeriod"/>
            </a:pPr>
            <a:r>
              <a:rPr lang="en-US" sz="1100" b="1" dirty="0">
                <a:solidFill>
                  <a:schemeClr val="tx2"/>
                </a:solidFill>
              </a:rPr>
              <a:t>American Family Life Assurance </a:t>
            </a:r>
            <a:r>
              <a:rPr lang="en-US" sz="1100" b="1" dirty="0" smtClean="0">
                <a:solidFill>
                  <a:schemeClr val="tx2"/>
                </a:solidFill>
              </a:rPr>
              <a:t>AFLAC</a:t>
            </a:r>
            <a:endParaRPr lang="en-US" sz="1100" b="1" dirty="0">
              <a:solidFill>
                <a:schemeClr val="tx2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577911" y="1534156"/>
            <a:ext cx="2003638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spcAft>
                <a:spcPts val="300"/>
              </a:spcAft>
              <a:buFont typeface="+mj-lt"/>
              <a:buAutoNum type="arabicPeriod" startAt="18"/>
            </a:pPr>
            <a:r>
              <a:rPr lang="en-US" sz="1100" dirty="0">
                <a:solidFill>
                  <a:srgbClr val="000000"/>
                </a:solidFill>
              </a:rPr>
              <a:t>Allstate </a:t>
            </a:r>
          </a:p>
          <a:p>
            <a:pPr marL="228600" indent="-228600">
              <a:spcAft>
                <a:spcPts val="300"/>
              </a:spcAft>
              <a:buFont typeface="+mj-lt"/>
              <a:buAutoNum type="arabicPeriod" startAt="18"/>
            </a:pPr>
            <a:r>
              <a:rPr lang="en-US" sz="1100" dirty="0">
                <a:solidFill>
                  <a:srgbClr val="000000"/>
                </a:solidFill>
              </a:rPr>
              <a:t>Group 1001: Delaware and </a:t>
            </a:r>
            <a:r>
              <a:rPr lang="en-US" sz="1100" dirty="0" smtClean="0">
                <a:solidFill>
                  <a:srgbClr val="000000"/>
                </a:solidFill>
              </a:rPr>
              <a:t>Guggenheim</a:t>
            </a:r>
          </a:p>
          <a:p>
            <a:pPr marL="228600" indent="-228600">
              <a:spcAft>
                <a:spcPts val="300"/>
              </a:spcAft>
              <a:buFont typeface="+mj-lt"/>
              <a:buAutoNum type="arabicPeriod" startAt="18"/>
            </a:pPr>
            <a:r>
              <a:rPr lang="en-US" sz="1100" dirty="0">
                <a:solidFill>
                  <a:srgbClr val="000000"/>
                </a:solidFill>
              </a:rPr>
              <a:t>Jackson National </a:t>
            </a:r>
          </a:p>
          <a:p>
            <a:pPr marL="228600" indent="-228600">
              <a:spcAft>
                <a:spcPts val="300"/>
              </a:spcAft>
              <a:buFont typeface="+mj-lt"/>
              <a:buAutoNum type="arabicPeriod" startAt="18"/>
            </a:pPr>
            <a:r>
              <a:rPr lang="en-US" sz="1100" dirty="0">
                <a:solidFill>
                  <a:srgbClr val="000000"/>
                </a:solidFill>
              </a:rPr>
              <a:t>Wilton Re </a:t>
            </a:r>
          </a:p>
          <a:p>
            <a:pPr marL="228600" indent="-228600">
              <a:spcAft>
                <a:spcPts val="300"/>
              </a:spcAft>
              <a:buFont typeface="+mj-lt"/>
              <a:buAutoNum type="arabicPeriod" startAt="18"/>
            </a:pPr>
            <a:r>
              <a:rPr lang="en-US" sz="1100" dirty="0">
                <a:solidFill>
                  <a:srgbClr val="000000"/>
                </a:solidFill>
              </a:rPr>
              <a:t>Knights of Columbus </a:t>
            </a:r>
          </a:p>
          <a:p>
            <a:pPr marL="228600" indent="-228600">
              <a:spcAft>
                <a:spcPts val="300"/>
              </a:spcAft>
              <a:buFont typeface="+mj-lt"/>
              <a:buAutoNum type="arabicPeriod" startAt="18"/>
            </a:pPr>
            <a:r>
              <a:rPr lang="en-US" sz="1100" dirty="0">
                <a:solidFill>
                  <a:srgbClr val="000000"/>
                </a:solidFill>
              </a:rPr>
              <a:t>Reliance Standard Life Insurance Company </a:t>
            </a:r>
          </a:p>
          <a:p>
            <a:pPr marL="228600" indent="-228600">
              <a:spcAft>
                <a:spcPts val="300"/>
              </a:spcAft>
              <a:buFont typeface="+mj-lt"/>
              <a:buAutoNum type="arabicPeriod" startAt="18"/>
            </a:pPr>
            <a:r>
              <a:rPr lang="en-US" sz="1100" dirty="0">
                <a:solidFill>
                  <a:srgbClr val="000000"/>
                </a:solidFill>
              </a:rPr>
              <a:t>Horace Mann Companies </a:t>
            </a:r>
          </a:p>
          <a:p>
            <a:pPr marL="228600" indent="-228600">
              <a:spcAft>
                <a:spcPts val="300"/>
              </a:spcAft>
              <a:buFont typeface="+mj-lt"/>
              <a:buAutoNum type="arabicPeriod" startAt="18"/>
            </a:pPr>
            <a:r>
              <a:rPr lang="en-US" sz="1100" dirty="0">
                <a:solidFill>
                  <a:srgbClr val="000000"/>
                </a:solidFill>
              </a:rPr>
              <a:t>AAA Life Insurance Company </a:t>
            </a:r>
          </a:p>
          <a:p>
            <a:pPr marL="228600" indent="-228600">
              <a:spcAft>
                <a:spcPts val="300"/>
              </a:spcAft>
              <a:buFont typeface="+mj-lt"/>
              <a:buAutoNum type="arabicPeriod" startAt="18"/>
            </a:pPr>
            <a:r>
              <a:rPr lang="en-US" sz="1100" dirty="0">
                <a:solidFill>
                  <a:srgbClr val="000000"/>
                </a:solidFill>
              </a:rPr>
              <a:t>Pan American Life Insurance </a:t>
            </a:r>
          </a:p>
          <a:p>
            <a:pPr marL="228600" indent="-228600">
              <a:spcAft>
                <a:spcPts val="300"/>
              </a:spcAft>
              <a:buFont typeface="+mj-lt"/>
              <a:buAutoNum type="arabicPeriod" startAt="18"/>
            </a:pPr>
            <a:r>
              <a:rPr lang="en-US" sz="1100" dirty="0">
                <a:solidFill>
                  <a:srgbClr val="000000"/>
                </a:solidFill>
              </a:rPr>
              <a:t>American Equity Investment Life Insurance Company </a:t>
            </a:r>
          </a:p>
          <a:p>
            <a:pPr marL="228600" indent="-228600">
              <a:spcAft>
                <a:spcPts val="300"/>
              </a:spcAft>
              <a:buFont typeface="+mj-lt"/>
              <a:buAutoNum type="arabicPeriod" startAt="18"/>
            </a:pPr>
            <a:r>
              <a:rPr lang="en-US" sz="1100" dirty="0">
                <a:solidFill>
                  <a:srgbClr val="000000"/>
                </a:solidFill>
              </a:rPr>
              <a:t>National Guardian Life</a:t>
            </a:r>
          </a:p>
          <a:p>
            <a:pPr marL="228600" indent="-228600">
              <a:spcAft>
                <a:spcPts val="300"/>
              </a:spcAft>
              <a:buFont typeface="+mj-lt"/>
              <a:buAutoNum type="arabicPeriod" startAt="18"/>
            </a:pPr>
            <a:r>
              <a:rPr lang="en-US" sz="1100" dirty="0">
                <a:solidFill>
                  <a:srgbClr val="000000"/>
                </a:solidFill>
              </a:rPr>
              <a:t>Boston Mutual Life Insurance Co </a:t>
            </a:r>
          </a:p>
          <a:p>
            <a:pPr marL="228600" indent="-228600">
              <a:spcAft>
                <a:spcPts val="300"/>
              </a:spcAft>
              <a:buFont typeface="+mj-lt"/>
              <a:buAutoNum type="arabicPeriod" startAt="18"/>
            </a:pPr>
            <a:r>
              <a:rPr lang="en-US" sz="1100" dirty="0" smtClean="0">
                <a:solidFill>
                  <a:srgbClr val="000000"/>
                </a:solidFill>
              </a:rPr>
              <a:t>Co-Operators</a:t>
            </a:r>
            <a:endParaRPr lang="en-US" sz="1100" dirty="0">
              <a:solidFill>
                <a:srgbClr val="00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733948" y="1534156"/>
            <a:ext cx="1960065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spcAft>
                <a:spcPts val="300"/>
              </a:spcAft>
              <a:buFont typeface="+mj-lt"/>
              <a:buAutoNum type="arabicPeriod" startAt="31"/>
            </a:pPr>
            <a:r>
              <a:rPr lang="en-US" sz="1100" dirty="0">
                <a:solidFill>
                  <a:srgbClr val="000000"/>
                </a:solidFill>
              </a:rPr>
              <a:t>Farm Bureau Life Insurance Company of Michigan</a:t>
            </a:r>
          </a:p>
          <a:p>
            <a:pPr marL="228600" indent="-228600">
              <a:spcAft>
                <a:spcPts val="300"/>
              </a:spcAft>
              <a:buFont typeface="+mj-lt"/>
              <a:buAutoNum type="arabicPeriod" startAt="31"/>
            </a:pPr>
            <a:r>
              <a:rPr lang="en-US" sz="1100" dirty="0" smtClean="0">
                <a:solidFill>
                  <a:srgbClr val="000000"/>
                </a:solidFill>
              </a:rPr>
              <a:t>Alfa </a:t>
            </a:r>
            <a:r>
              <a:rPr lang="en-US" sz="1100" dirty="0">
                <a:solidFill>
                  <a:srgbClr val="000000"/>
                </a:solidFill>
              </a:rPr>
              <a:t>Life Insurance Corporation </a:t>
            </a:r>
          </a:p>
          <a:p>
            <a:pPr marL="228600" indent="-228600">
              <a:spcAft>
                <a:spcPts val="300"/>
              </a:spcAft>
              <a:buFont typeface="+mj-lt"/>
              <a:buAutoNum type="arabicPeriod" startAt="31"/>
            </a:pPr>
            <a:r>
              <a:rPr lang="en-US" sz="1100" b="1" dirty="0">
                <a:solidFill>
                  <a:schemeClr val="tx2"/>
                </a:solidFill>
              </a:rPr>
              <a:t>Equitable</a:t>
            </a:r>
            <a:r>
              <a:rPr lang="en-US" sz="1100" b="1" dirty="0">
                <a:solidFill>
                  <a:srgbClr val="000000"/>
                </a:solidFill>
              </a:rPr>
              <a:t> </a:t>
            </a:r>
          </a:p>
          <a:p>
            <a:pPr marL="228600" indent="-228600">
              <a:spcAft>
                <a:spcPts val="300"/>
              </a:spcAft>
              <a:buFont typeface="+mj-lt"/>
              <a:buAutoNum type="arabicPeriod" startAt="31"/>
            </a:pPr>
            <a:r>
              <a:rPr lang="en-US" sz="1100" dirty="0">
                <a:solidFill>
                  <a:srgbClr val="000000"/>
                </a:solidFill>
              </a:rPr>
              <a:t>Desjardins </a:t>
            </a:r>
          </a:p>
          <a:p>
            <a:pPr marL="228600" indent="-228600">
              <a:spcAft>
                <a:spcPts val="300"/>
              </a:spcAft>
              <a:buFont typeface="+mj-lt"/>
              <a:buAutoNum type="arabicPeriod" startAt="31"/>
            </a:pPr>
            <a:r>
              <a:rPr lang="en-US" sz="1100" dirty="0">
                <a:solidFill>
                  <a:srgbClr val="000000"/>
                </a:solidFill>
              </a:rPr>
              <a:t>RGA	</a:t>
            </a:r>
          </a:p>
          <a:p>
            <a:pPr marL="228600" indent="-228600">
              <a:spcAft>
                <a:spcPts val="300"/>
              </a:spcAft>
              <a:buFont typeface="+mj-lt"/>
              <a:buAutoNum type="arabicPeriod" startAt="31"/>
            </a:pPr>
            <a:r>
              <a:rPr lang="en-US" sz="1100" dirty="0">
                <a:solidFill>
                  <a:srgbClr val="000000"/>
                </a:solidFill>
              </a:rPr>
              <a:t>Voya 	</a:t>
            </a:r>
          </a:p>
          <a:p>
            <a:pPr marL="228600" indent="-228600">
              <a:spcAft>
                <a:spcPts val="300"/>
              </a:spcAft>
              <a:buFont typeface="+mj-lt"/>
              <a:buAutoNum type="arabicPeriod" startAt="31"/>
            </a:pPr>
            <a:r>
              <a:rPr lang="en-US" sz="1100" dirty="0" err="1">
                <a:solidFill>
                  <a:srgbClr val="000000"/>
                </a:solidFill>
              </a:rPr>
              <a:t>Assurity</a:t>
            </a:r>
            <a:r>
              <a:rPr lang="en-US" sz="1100" dirty="0">
                <a:solidFill>
                  <a:srgbClr val="000000"/>
                </a:solidFill>
              </a:rPr>
              <a:t> Life </a:t>
            </a:r>
          </a:p>
          <a:p>
            <a:pPr marL="228600" indent="-228600">
              <a:spcAft>
                <a:spcPts val="300"/>
              </a:spcAft>
              <a:buFont typeface="+mj-lt"/>
              <a:buAutoNum type="arabicPeriod" startAt="31"/>
            </a:pPr>
            <a:r>
              <a:rPr lang="en-US" sz="1100" dirty="0">
                <a:solidFill>
                  <a:srgbClr val="000000"/>
                </a:solidFill>
              </a:rPr>
              <a:t>USAA 	</a:t>
            </a:r>
          </a:p>
          <a:p>
            <a:pPr marL="228600" indent="-228600">
              <a:spcAft>
                <a:spcPts val="300"/>
              </a:spcAft>
              <a:buFont typeface="+mj-lt"/>
              <a:buAutoNum type="arabicPeriod" startAt="31"/>
            </a:pPr>
            <a:r>
              <a:rPr lang="en-US" sz="1100" b="1" dirty="0">
                <a:solidFill>
                  <a:schemeClr val="tx2"/>
                </a:solidFill>
              </a:rPr>
              <a:t>Hartford Financial Services Group </a:t>
            </a:r>
          </a:p>
          <a:p>
            <a:pPr marL="228600" indent="-228600">
              <a:spcAft>
                <a:spcPts val="300"/>
              </a:spcAft>
              <a:buFont typeface="+mj-lt"/>
              <a:buAutoNum type="arabicPeriod" startAt="31"/>
            </a:pPr>
            <a:r>
              <a:rPr lang="en-US" sz="1100" dirty="0">
                <a:solidFill>
                  <a:srgbClr val="000000"/>
                </a:solidFill>
              </a:rPr>
              <a:t>Zurich Insurance Group </a:t>
            </a:r>
          </a:p>
          <a:p>
            <a:pPr marL="228600" indent="-228600">
              <a:spcAft>
                <a:spcPts val="300"/>
              </a:spcAft>
              <a:buFont typeface="+mj-lt"/>
              <a:buAutoNum type="arabicPeriod" startAt="31"/>
            </a:pPr>
            <a:r>
              <a:rPr lang="en-US" sz="1100" dirty="0">
                <a:solidFill>
                  <a:srgbClr val="000000"/>
                </a:solidFill>
              </a:rPr>
              <a:t>American Family Life Insurance Company </a:t>
            </a:r>
          </a:p>
          <a:p>
            <a:pPr marL="228600" indent="-228600">
              <a:spcAft>
                <a:spcPts val="300"/>
              </a:spcAft>
              <a:buFont typeface="+mj-lt"/>
              <a:buAutoNum type="arabicPeriod" startAt="31"/>
            </a:pPr>
            <a:r>
              <a:rPr lang="en-US" sz="1100" b="1" dirty="0">
                <a:solidFill>
                  <a:schemeClr val="tx2"/>
                </a:solidFill>
              </a:rPr>
              <a:t>Country Financial </a:t>
            </a:r>
          </a:p>
          <a:p>
            <a:pPr marL="228600" indent="-228600">
              <a:spcAft>
                <a:spcPts val="300"/>
              </a:spcAft>
              <a:buFont typeface="+mj-lt"/>
              <a:buAutoNum type="arabicPeriod" startAt="31"/>
            </a:pPr>
            <a:r>
              <a:rPr lang="en-US" sz="1100" dirty="0" smtClean="0">
                <a:solidFill>
                  <a:srgbClr val="000000"/>
                </a:solidFill>
              </a:rPr>
              <a:t>Primerica</a:t>
            </a:r>
            <a:endParaRPr lang="en-US" sz="1100" dirty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6839" y="5786809"/>
            <a:ext cx="245086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</a:rPr>
              <a:t>Southern Farm </a:t>
            </a:r>
            <a:r>
              <a:rPr lang="en-US" sz="1200" dirty="0" smtClean="0">
                <a:latin typeface="Calibri" panose="020F0502020204030204" pitchFamily="34" charset="0"/>
                <a:ea typeface="Calibri" panose="020F0502020204030204" pitchFamily="34" charset="0"/>
              </a:rPr>
              <a:t>Bureau added Nov 8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207574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9906" y="-50313"/>
            <a:ext cx="12191998" cy="890341"/>
          </a:xfrm>
        </p:spPr>
        <p:txBody>
          <a:bodyPr/>
          <a:lstStyle/>
          <a:p>
            <a:r>
              <a:rPr lang="en-US" dirty="0" smtClean="0"/>
              <a:t>Segmentation Strategy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06F0F5-DF6A-4E0E-AC03-6B0D0B0A1300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56483" y="2035199"/>
            <a:ext cx="2567709" cy="646331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Total Revenue: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Dues &amp; Commercial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6483" y="3226320"/>
            <a:ext cx="2567709" cy="646331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Account Penetration &gt;$10k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002" y="4315900"/>
            <a:ext cx="2515189" cy="369332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Net Membership Value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32375" y="2006678"/>
            <a:ext cx="12362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8C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50%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ED8C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32375" y="3226319"/>
            <a:ext cx="12362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D8C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3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8C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0%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ED8C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16873" y="4198645"/>
            <a:ext cx="12362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D8C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8C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0%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ED8C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97745" y="1387422"/>
            <a:ext cx="1537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Variable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48770" y="1387422"/>
            <a:ext cx="1537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Weight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/>
          </p:nvPr>
        </p:nvGraphicFramePr>
        <p:xfrm>
          <a:off x="6219080" y="1979488"/>
          <a:ext cx="5321672" cy="26792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0836">
                  <a:extLst>
                    <a:ext uri="{9D8B030D-6E8A-4147-A177-3AD203B41FA5}">
                      <a16:colId xmlns:a16="http://schemas.microsoft.com/office/drawing/2014/main" val="2808304706"/>
                    </a:ext>
                  </a:extLst>
                </a:gridCol>
                <a:gridCol w="2660836">
                  <a:extLst>
                    <a:ext uri="{9D8B030D-6E8A-4147-A177-3AD203B41FA5}">
                      <a16:colId xmlns:a16="http://schemas.microsoft.com/office/drawing/2014/main" val="3705606003"/>
                    </a:ext>
                  </a:extLst>
                </a:gridCol>
              </a:tblGrid>
              <a:tr h="1339607"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6591677"/>
                  </a:ext>
                </a:extLst>
              </a:tr>
              <a:tr h="133960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6189009"/>
                  </a:ext>
                </a:extLst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 rot="16200000">
            <a:off x="5084835" y="3016756"/>
            <a:ext cx="16337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Engagement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567024" y="4810708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Revenue 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941585" y="1404937"/>
            <a:ext cx="3625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2x2 Segmentation Framework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6243509" y="4760413"/>
            <a:ext cx="529724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6038131" y="1968341"/>
            <a:ext cx="0" cy="26903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521393" y="6123745"/>
            <a:ext cx="498726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1050" dirty="0" smtClean="0">
                <a:solidFill>
                  <a:srgbClr val="000000"/>
                </a:solidFill>
                <a:latin typeface="Arial" panose="020B0604020202020204"/>
              </a:rPr>
              <a:t>Scope: </a:t>
            </a:r>
            <a:r>
              <a:rPr lang="en-US" sz="1050" dirty="0" smtClean="0"/>
              <a:t>Includes LL Members; LIMRA Members (75% of domestic total revenue)</a:t>
            </a:r>
          </a:p>
          <a:p>
            <a:r>
              <a:rPr lang="en-US" sz="1050" dirty="0" smtClean="0"/>
              <a:t>Excludes Affiliate, Associate &amp; LOMA Only 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646551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" y="-60086"/>
            <a:ext cx="12191998" cy="890341"/>
          </a:xfrm>
        </p:spPr>
        <p:txBody>
          <a:bodyPr/>
          <a:lstStyle/>
          <a:p>
            <a:r>
              <a:rPr lang="en-US" dirty="0" smtClean="0"/>
              <a:t>Member Segmentation Profiles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 rot="16200000">
            <a:off x="1611691" y="2599098"/>
            <a:ext cx="16337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Engagement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737024" y="5297827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Revenue 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2849524" y="5196831"/>
            <a:ext cx="6911160" cy="229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 flipV="1">
            <a:off x="2583933" y="1157132"/>
            <a:ext cx="29413" cy="37755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6305104" y="1164391"/>
            <a:ext cx="3455580" cy="188196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chemeClr val="tx1"/>
                </a:solidFill>
              </a:rPr>
              <a:t>32 member companies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100</a:t>
            </a:r>
            <a:r>
              <a:rPr lang="en-US" sz="1400" dirty="0">
                <a:solidFill>
                  <a:schemeClr val="tx1"/>
                </a:solidFill>
              </a:rPr>
              <a:t>% in top focus list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43% of domestic revenue</a:t>
            </a:r>
            <a:endParaRPr lang="en-US" sz="14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58% </a:t>
            </a:r>
            <a:r>
              <a:rPr lang="en-US" sz="1400" dirty="0">
                <a:solidFill>
                  <a:schemeClr val="tx1"/>
                </a:solidFill>
              </a:rPr>
              <a:t>of </a:t>
            </a:r>
            <a:r>
              <a:rPr lang="en-US" sz="1400" dirty="0" smtClean="0">
                <a:solidFill>
                  <a:schemeClr val="tx1"/>
                </a:solidFill>
              </a:rPr>
              <a:t>LL/LIMRA revenue</a:t>
            </a:r>
            <a:endParaRPr lang="en-US" sz="14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57% of LLG </a:t>
            </a:r>
            <a:r>
              <a:rPr lang="en-US" sz="1400" dirty="0">
                <a:solidFill>
                  <a:schemeClr val="tx1"/>
                </a:solidFill>
              </a:rPr>
              <a:t>board companie</a:t>
            </a:r>
            <a:r>
              <a:rPr lang="en-US" sz="1600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305104" y="1157132"/>
            <a:ext cx="3455580" cy="416503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The Cornerstones</a:t>
            </a:r>
            <a:endParaRPr lang="en-US" b="1" dirty="0"/>
          </a:p>
        </p:txBody>
      </p:sp>
      <p:sp>
        <p:nvSpPr>
          <p:cNvPr id="22" name="Rectangle 21"/>
          <p:cNvSpPr/>
          <p:nvPr/>
        </p:nvSpPr>
        <p:spPr>
          <a:xfrm>
            <a:off x="6305104" y="3050757"/>
            <a:ext cx="3455580" cy="18819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chemeClr val="tx1"/>
                </a:solidFill>
              </a:rPr>
              <a:t>43 member companies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70% in top focus list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22% </a:t>
            </a:r>
            <a:r>
              <a:rPr lang="en-US" sz="1400" dirty="0">
                <a:solidFill>
                  <a:schemeClr val="tx1"/>
                </a:solidFill>
              </a:rPr>
              <a:t>of domestic revenue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29% </a:t>
            </a:r>
            <a:r>
              <a:rPr lang="en-US" sz="1400" dirty="0">
                <a:solidFill>
                  <a:schemeClr val="tx1"/>
                </a:solidFill>
              </a:rPr>
              <a:t>of LL/LIMRA revenue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43% </a:t>
            </a:r>
            <a:r>
              <a:rPr lang="en-US" sz="1400" dirty="0">
                <a:solidFill>
                  <a:schemeClr val="tx1"/>
                </a:solidFill>
              </a:rPr>
              <a:t>of LLG board companies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305104" y="3046872"/>
            <a:ext cx="3455580" cy="416503"/>
          </a:xfrm>
          <a:prstGeom prst="rect">
            <a:avLst/>
          </a:prstGeom>
          <a:solidFill>
            <a:schemeClr val="accent4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The Upsides</a:t>
            </a:r>
            <a:endParaRPr lang="en-US" b="1" dirty="0"/>
          </a:p>
        </p:txBody>
      </p:sp>
      <p:sp>
        <p:nvSpPr>
          <p:cNvPr id="29" name="Rectangle 28"/>
          <p:cNvSpPr/>
          <p:nvPr/>
        </p:nvSpPr>
        <p:spPr>
          <a:xfrm>
            <a:off x="2849526" y="1164391"/>
            <a:ext cx="3455582" cy="188196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chemeClr val="tx1"/>
                </a:solidFill>
              </a:rPr>
              <a:t>39 member companies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21% </a:t>
            </a:r>
            <a:r>
              <a:rPr lang="en-US" sz="1400" dirty="0">
                <a:solidFill>
                  <a:schemeClr val="tx1"/>
                </a:solidFill>
              </a:rPr>
              <a:t>in top focus list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8% </a:t>
            </a:r>
            <a:r>
              <a:rPr lang="en-US" sz="1400" dirty="0">
                <a:solidFill>
                  <a:schemeClr val="tx1"/>
                </a:solidFill>
              </a:rPr>
              <a:t>of domestic </a:t>
            </a:r>
            <a:r>
              <a:rPr lang="en-US" sz="1400" dirty="0" smtClean="0">
                <a:solidFill>
                  <a:schemeClr val="tx1"/>
                </a:solidFill>
              </a:rPr>
              <a:t>revenue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11% </a:t>
            </a:r>
            <a:r>
              <a:rPr lang="en-US" sz="1400" dirty="0">
                <a:solidFill>
                  <a:schemeClr val="tx1"/>
                </a:solidFill>
              </a:rPr>
              <a:t>of LL/LIMRA </a:t>
            </a:r>
            <a:r>
              <a:rPr lang="en-US" sz="1400" dirty="0" smtClean="0">
                <a:solidFill>
                  <a:schemeClr val="tx1"/>
                </a:solidFill>
              </a:rPr>
              <a:t>revenue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849524" y="1157132"/>
            <a:ext cx="3455582" cy="416503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The Opportunistics</a:t>
            </a:r>
            <a:endParaRPr lang="en-US" b="1" dirty="0"/>
          </a:p>
        </p:txBody>
      </p:sp>
      <p:sp>
        <p:nvSpPr>
          <p:cNvPr id="31" name="Rectangle 30"/>
          <p:cNvSpPr/>
          <p:nvPr/>
        </p:nvSpPr>
        <p:spPr>
          <a:xfrm>
            <a:off x="2849524" y="3050757"/>
            <a:ext cx="3455584" cy="188196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chemeClr val="tx1"/>
                </a:solidFill>
              </a:rPr>
              <a:t>27 member companies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1 company in </a:t>
            </a:r>
            <a:r>
              <a:rPr lang="en-US" sz="1400" dirty="0">
                <a:solidFill>
                  <a:schemeClr val="tx1"/>
                </a:solidFill>
              </a:rPr>
              <a:t>top focus list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2% </a:t>
            </a:r>
            <a:r>
              <a:rPr lang="en-US" sz="1400" dirty="0">
                <a:solidFill>
                  <a:schemeClr val="tx1"/>
                </a:solidFill>
              </a:rPr>
              <a:t>of domestic </a:t>
            </a:r>
            <a:r>
              <a:rPr lang="en-US" sz="1400" dirty="0" smtClean="0">
                <a:solidFill>
                  <a:schemeClr val="tx1"/>
                </a:solidFill>
              </a:rPr>
              <a:t>revenue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3% </a:t>
            </a:r>
            <a:r>
              <a:rPr lang="en-US" sz="1400" dirty="0">
                <a:solidFill>
                  <a:schemeClr val="tx1"/>
                </a:solidFill>
              </a:rPr>
              <a:t>of LL/LIMRA revenue</a:t>
            </a:r>
          </a:p>
        </p:txBody>
      </p:sp>
      <p:sp>
        <p:nvSpPr>
          <p:cNvPr id="32" name="Rectangle 31"/>
          <p:cNvSpPr/>
          <p:nvPr/>
        </p:nvSpPr>
        <p:spPr>
          <a:xfrm>
            <a:off x="2849524" y="3046872"/>
            <a:ext cx="3455584" cy="416503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The Self-Reliants</a:t>
            </a:r>
            <a:endParaRPr lang="en-US" b="1" dirty="0"/>
          </a:p>
        </p:txBody>
      </p:sp>
      <p:sp>
        <p:nvSpPr>
          <p:cNvPr id="2" name="TextBox 1"/>
          <p:cNvSpPr txBox="1"/>
          <p:nvPr/>
        </p:nvSpPr>
        <p:spPr>
          <a:xfrm>
            <a:off x="318977" y="5884665"/>
            <a:ext cx="79864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Total domestic revenue percentages are based on $64 million base; LL/LIMRA revenue includes members in this project only.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93348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dirty="0" smtClean="0"/>
              <a:t>Upsides: Segment Snapshot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496426" y="4157381"/>
          <a:ext cx="3850112" cy="1225407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2421442">
                  <a:extLst>
                    <a:ext uri="{9D8B030D-6E8A-4147-A177-3AD203B41FA5}">
                      <a16:colId xmlns:a16="http://schemas.microsoft.com/office/drawing/2014/main" val="1762512450"/>
                    </a:ext>
                  </a:extLst>
                </a:gridCol>
                <a:gridCol w="1428670">
                  <a:extLst>
                    <a:ext uri="{9D8B030D-6E8A-4147-A177-3AD203B41FA5}">
                      <a16:colId xmlns:a16="http://schemas.microsoft.com/office/drawing/2014/main" val="2612210327"/>
                    </a:ext>
                  </a:extLst>
                </a:gridCol>
              </a:tblGrid>
              <a:tr h="296709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Brand</a:t>
                      </a:r>
                      <a:r>
                        <a:rPr lang="en-US" sz="1600" baseline="0" dirty="0" smtClean="0"/>
                        <a:t> and Reputation</a:t>
                      </a:r>
                      <a:endParaRPr lang="en-US" sz="16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7015227"/>
                  </a:ext>
                </a:extLst>
              </a:tr>
              <a:tr h="296709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NPS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52</a:t>
                      </a:r>
                      <a:endParaRPr lang="en-US" sz="12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104755341"/>
                  </a:ext>
                </a:extLst>
              </a:tr>
              <a:tr h="296709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Indispensable 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72%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6430890"/>
                  </a:ext>
                </a:extLst>
              </a:tr>
              <a:tr h="296709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Sentiment</a:t>
                      </a:r>
                      <a:endParaRPr lang="en-US" sz="12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71%</a:t>
                      </a:r>
                      <a:endParaRPr lang="en-US" sz="12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0741384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496426" y="987631"/>
          <a:ext cx="3850112" cy="2276025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2392907">
                  <a:extLst>
                    <a:ext uri="{9D8B030D-6E8A-4147-A177-3AD203B41FA5}">
                      <a16:colId xmlns:a16="http://schemas.microsoft.com/office/drawing/2014/main" val="1762512450"/>
                    </a:ext>
                  </a:extLst>
                </a:gridCol>
                <a:gridCol w="1457205">
                  <a:extLst>
                    <a:ext uri="{9D8B030D-6E8A-4147-A177-3AD203B41FA5}">
                      <a16:colId xmlns:a16="http://schemas.microsoft.com/office/drawing/2014/main" val="2612210327"/>
                    </a:ext>
                  </a:extLst>
                </a:gridCol>
              </a:tblGrid>
              <a:tr h="296709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Member</a:t>
                      </a:r>
                      <a:r>
                        <a:rPr lang="en-US" sz="1600" baseline="0" dirty="0" smtClean="0"/>
                        <a:t> Relations</a:t>
                      </a:r>
                      <a:endParaRPr lang="en-US" sz="16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7015227"/>
                  </a:ext>
                </a:extLst>
              </a:tr>
              <a:tr h="296709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Net Membership</a:t>
                      </a:r>
                      <a:r>
                        <a:rPr lang="en-US" sz="1200" baseline="0" dirty="0" smtClean="0"/>
                        <a:t> Value </a:t>
                      </a:r>
                      <a:r>
                        <a:rPr lang="en-US" sz="1200" baseline="0" dirty="0" err="1" smtClean="0"/>
                        <a:t>Avg</a:t>
                      </a:r>
                      <a:endParaRPr lang="en-US" sz="12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$339k</a:t>
                      </a:r>
                      <a:endParaRPr lang="en-US" sz="12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104755341"/>
                  </a:ext>
                </a:extLst>
              </a:tr>
              <a:tr h="296709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Life Advisory Board (7 ) 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16% of</a:t>
                      </a:r>
                      <a:r>
                        <a:rPr lang="en-US" sz="1200" baseline="0" dirty="0" smtClean="0"/>
                        <a:t> segment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6430890"/>
                  </a:ext>
                </a:extLst>
              </a:tr>
              <a:tr h="296709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Annuity</a:t>
                      </a:r>
                      <a:r>
                        <a:rPr lang="en-US" sz="1200" baseline="0" dirty="0" smtClean="0"/>
                        <a:t> Advisory Board (10)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23% of segment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0741384"/>
                  </a:ext>
                </a:extLst>
              </a:tr>
              <a:tr h="296709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Workplace</a:t>
                      </a:r>
                      <a:r>
                        <a:rPr lang="en-US" sz="1200" baseline="0" dirty="0" smtClean="0"/>
                        <a:t> Advisory Board (12)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28% of segment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9820326"/>
                  </a:ext>
                </a:extLst>
              </a:tr>
              <a:tr h="296709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LLG Board</a:t>
                      </a:r>
                      <a:endParaRPr lang="en-US" sz="12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43% of board companies</a:t>
                      </a:r>
                      <a:endParaRPr lang="en-US" sz="12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3604273"/>
                  </a:ext>
                </a:extLst>
              </a:tr>
              <a:tr h="296709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86667415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496426" y="3116595"/>
          <a:ext cx="3850112" cy="851211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2040976">
                  <a:extLst>
                    <a:ext uri="{9D8B030D-6E8A-4147-A177-3AD203B41FA5}">
                      <a16:colId xmlns:a16="http://schemas.microsoft.com/office/drawing/2014/main" val="1762512450"/>
                    </a:ext>
                  </a:extLst>
                </a:gridCol>
                <a:gridCol w="1809136">
                  <a:extLst>
                    <a:ext uri="{9D8B030D-6E8A-4147-A177-3AD203B41FA5}">
                      <a16:colId xmlns:a16="http://schemas.microsoft.com/office/drawing/2014/main" val="2612210327"/>
                    </a:ext>
                  </a:extLst>
                </a:gridCol>
              </a:tblGrid>
              <a:tr h="360128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Sales</a:t>
                      </a:r>
                      <a:endParaRPr lang="en-US" sz="16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7015227"/>
                  </a:ext>
                </a:extLst>
              </a:tr>
              <a:tr h="49108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Total Revenue</a:t>
                      </a:r>
                      <a:endParaRPr lang="en-US" sz="12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$0.9 – 0.1</a:t>
                      </a:r>
                      <a:r>
                        <a:rPr lang="en-US" sz="1200" baseline="0" dirty="0" smtClean="0"/>
                        <a:t> million</a:t>
                      </a:r>
                    </a:p>
                    <a:p>
                      <a:r>
                        <a:rPr lang="en-US" sz="1200" baseline="0" dirty="0" smtClean="0"/>
                        <a:t>22% of total revenue</a:t>
                      </a:r>
                      <a:endParaRPr lang="en-US" sz="12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4755341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/>
          </p:nvPr>
        </p:nvGraphicFramePr>
        <p:xfrm>
          <a:off x="4611190" y="972436"/>
          <a:ext cx="7042330" cy="1793391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7042330">
                  <a:extLst>
                    <a:ext uri="{9D8B030D-6E8A-4147-A177-3AD203B41FA5}">
                      <a16:colId xmlns:a16="http://schemas.microsoft.com/office/drawing/2014/main" val="2612210327"/>
                    </a:ext>
                  </a:extLst>
                </a:gridCol>
              </a:tblGrid>
              <a:tr h="31449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Segment Profile</a:t>
                      </a:r>
                      <a:endParaRPr lang="en-US" sz="16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7015227"/>
                  </a:ext>
                </a:extLst>
              </a:tr>
              <a:tr h="1458111">
                <a:tc>
                  <a:txBody>
                    <a:bodyPr/>
                    <a:lstStyle/>
                    <a:p>
                      <a:pPr marL="182880" lvl="0" indent="-182880" algn="l" defTabSz="960072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Mid to large organization; life insurance is not primary business (WPB, P&amp;C, annuity, re-insurers). </a:t>
                      </a:r>
                      <a:b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If life</a:t>
                      </a:r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insurance is a large part of the business, then they are 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Canadian firms or </a:t>
                      </a: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fraternals</a:t>
                      </a:r>
                      <a:endParaRPr lang="en-US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82880" lvl="0" indent="-182880" algn="l" defTabSz="960072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Moderate engagement with Member Relations</a:t>
                      </a:r>
                    </a:p>
                    <a:p>
                      <a:pPr marL="182880" lvl="0" indent="-182880" algn="l" defTabSz="960072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Mid to high revenue mix </a:t>
                      </a:r>
                    </a:p>
                    <a:p>
                      <a:pPr marL="182880" lvl="0" indent="-182880" algn="l" defTabSz="960072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Low to mid commercial revenue </a:t>
                      </a:r>
                    </a:p>
                    <a:p>
                      <a:pPr marL="182880" lvl="0" indent="-182880" algn="l" defTabSz="960072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Low product utilization 2/3 </a:t>
                      </a:r>
                    </a:p>
                    <a:p>
                      <a:pPr marL="182880" lvl="0" indent="-182880" algn="l" defTabSz="960072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Modest engagement with research and convening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4755341"/>
                  </a:ext>
                </a:extLst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/>
          </p:nvPr>
        </p:nvGraphicFramePr>
        <p:xfrm>
          <a:off x="4611189" y="2915652"/>
          <a:ext cx="7042331" cy="1083873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7042331">
                  <a:extLst>
                    <a:ext uri="{9D8B030D-6E8A-4147-A177-3AD203B41FA5}">
                      <a16:colId xmlns:a16="http://schemas.microsoft.com/office/drawing/2014/main" val="2612210327"/>
                    </a:ext>
                  </a:extLst>
                </a:gridCol>
              </a:tblGrid>
              <a:tr h="40531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Objective</a:t>
                      </a:r>
                      <a:endParaRPr lang="en-US" sz="16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7015227"/>
                  </a:ext>
                </a:extLst>
              </a:tr>
              <a:tr h="519243">
                <a:tc>
                  <a:txBody>
                    <a:bodyPr/>
                    <a:lstStyle/>
                    <a:p>
                      <a:pPr marL="182880" marR="0" lvl="0" indent="-18288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Increase awareness &amp; engagement</a:t>
                      </a:r>
                      <a:endParaRPr lang="en-US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82880" marR="0" lvl="0" indent="-18288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Maximize member benefits (research, convening) to demonstrate value </a:t>
                      </a:r>
                    </a:p>
                    <a:p>
                      <a:pPr marL="182880" marR="0" lvl="0" indent="-18288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Increase commercial sales</a:t>
                      </a:r>
                      <a:endParaRPr lang="en-US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4755341"/>
                  </a:ext>
                </a:extLst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/>
          </p:nvPr>
        </p:nvGraphicFramePr>
        <p:xfrm>
          <a:off x="4611191" y="4131594"/>
          <a:ext cx="7042330" cy="1812826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7042330">
                  <a:extLst>
                    <a:ext uri="{9D8B030D-6E8A-4147-A177-3AD203B41FA5}">
                      <a16:colId xmlns:a16="http://schemas.microsoft.com/office/drawing/2014/main" val="2612210327"/>
                    </a:ext>
                  </a:extLst>
                </a:gridCol>
              </a:tblGrid>
              <a:tr h="35143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Strategy</a:t>
                      </a:r>
                      <a:endParaRPr lang="en-US" sz="16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7015227"/>
                  </a:ext>
                </a:extLst>
              </a:tr>
              <a:tr h="637954">
                <a:tc>
                  <a:txBody>
                    <a:bodyPr/>
                    <a:lstStyle/>
                    <a:p>
                      <a:pPr marL="182880" marR="0" lvl="0" indent="-182880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724535" algn="l"/>
                        </a:tabLs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Relevancy is going to drive our engagement</a:t>
                      </a:r>
                      <a:endParaRPr lang="en-US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82880" marR="0" lvl="0" indent="-18288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724535" algn="l"/>
                        </a:tabLs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Build authentic and long-lasting relationships with functional leaders (Executive, </a:t>
                      </a:r>
                      <a:r>
                        <a:rPr lang="en-US" sz="12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LoB</a:t>
                      </a: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Distribution, Product, Marketing, etc.)</a:t>
                      </a:r>
                      <a:endParaRPr lang="en-US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82880" marR="0" lvl="0" indent="-18288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724535" algn="l"/>
                        </a:tabLs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Keep connected including personal engagement; build strong liaison relationship</a:t>
                      </a:r>
                      <a:endParaRPr lang="en-US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82880" marR="0" lvl="0" indent="-18288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724535" algn="l"/>
                        </a:tabLs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Leverage member engagement dashboards to have that line of sight about how much they use us</a:t>
                      </a:r>
                      <a:endParaRPr lang="en-US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82880" marR="0" lvl="0" indent="-18288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724535" algn="l"/>
                        </a:tabLs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Create awareness and demand for commercial products &amp; solutions</a:t>
                      </a:r>
                      <a:endParaRPr lang="en-US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82880" marR="0" lvl="0" indent="-18288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724535" algn="l"/>
                        </a:tabLs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Build reputation as a reliable and trusted industry expert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4755341"/>
                  </a:ext>
                </a:extLst>
              </a:tr>
            </a:tbl>
          </a:graphicData>
        </a:graphic>
      </p:graphicFrame>
      <p:sp>
        <p:nvSpPr>
          <p:cNvPr id="2" name="Oval 1"/>
          <p:cNvSpPr/>
          <p:nvPr/>
        </p:nvSpPr>
        <p:spPr>
          <a:xfrm>
            <a:off x="4199861" y="2866826"/>
            <a:ext cx="5613990" cy="1350747"/>
          </a:xfrm>
          <a:prstGeom prst="ellipse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387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dirty="0" smtClean="0"/>
              <a:t>Upsides: Engagement &amp; Data Collection Summary</a:t>
            </a:r>
            <a:endParaRPr lang="en-US" dirty="0"/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603723"/>
              </p:ext>
            </p:extLst>
          </p:nvPr>
        </p:nvGraphicFramePr>
        <p:xfrm>
          <a:off x="262473" y="990192"/>
          <a:ext cx="5872513" cy="170688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5872513">
                  <a:extLst>
                    <a:ext uri="{9D8B030D-6E8A-4147-A177-3AD203B41FA5}">
                      <a16:colId xmlns:a16="http://schemas.microsoft.com/office/drawing/2014/main" val="2612210327"/>
                    </a:ext>
                  </a:extLst>
                </a:gridCol>
              </a:tblGrid>
              <a:tr h="280023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Engagement Data Collected</a:t>
                      </a:r>
                      <a:endParaRPr lang="en-US" sz="16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7015227"/>
                  </a:ext>
                </a:extLst>
              </a:tr>
              <a:tr h="1217804">
                <a:tc>
                  <a:txBody>
                    <a:bodyPr/>
                    <a:lstStyle/>
                    <a:p>
                      <a:pPr marL="171450" indent="-171450" rtl="0" fontAlgn="ctr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Member Engagement Snapshots: Ran snapshots for the Upsides relative to the top focus firm (top75) peer group. (70% of this segment is included in that list)</a:t>
                      </a:r>
                    </a:p>
                    <a:p>
                      <a:pPr marL="171450" indent="-171450" rtl="0" fontAlgn="ctr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Contact List in salesforce</a:t>
                      </a:r>
                    </a:p>
                    <a:p>
                      <a:pPr marL="171450" indent="-171450" rtl="0" fontAlgn="ctr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LIMRA.com Accounts</a:t>
                      </a:r>
                    </a:p>
                    <a:p>
                      <a:pPr marL="171450" indent="-171450" rtl="0" fontAlgn="ctr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Publications Active Subscriptions</a:t>
                      </a:r>
                    </a:p>
                    <a:p>
                      <a:pPr marL="171450" indent="-171450" rtl="0" fontAlgn="ctr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Pardot</a:t>
                      </a:r>
                      <a:r>
                        <a:rPr lang="en-US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average engagement scores ( (email, web forms, landing page engagement) </a:t>
                      </a:r>
                      <a:endParaRPr lang="en-US" sz="12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4755341"/>
                  </a:ext>
                </a:extLst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8892926"/>
              </p:ext>
            </p:extLst>
          </p:nvPr>
        </p:nvGraphicFramePr>
        <p:xfrm>
          <a:off x="262473" y="2966547"/>
          <a:ext cx="5946942" cy="2691312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5946942">
                  <a:extLst>
                    <a:ext uri="{9D8B030D-6E8A-4147-A177-3AD203B41FA5}">
                      <a16:colId xmlns:a16="http://schemas.microsoft.com/office/drawing/2014/main" val="2612210327"/>
                    </a:ext>
                  </a:extLst>
                </a:gridCol>
              </a:tblGrid>
              <a:tr h="405312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Member Engagement Snapshot Key Findings* </a:t>
                      </a:r>
                      <a:endParaRPr lang="en-US" sz="16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7015227"/>
                  </a:ext>
                </a:extLst>
              </a:tr>
              <a:tr h="519243">
                <a:tc>
                  <a:txBody>
                    <a:bodyPr/>
                    <a:lstStyle/>
                    <a:p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Product/Solutions:</a:t>
                      </a:r>
                      <a:endParaRPr lang="en-US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 rtl="0" fontAlgn="ctr"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majority are ranked 4th quartile (28/30) for professional development enrollments</a:t>
                      </a:r>
                    </a:p>
                    <a:p>
                      <a:pPr marL="171450" indent="-171450" rtl="0" fontAlgn="ctr"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majority have used Commercial research as a solution (26/30)</a:t>
                      </a:r>
                    </a:p>
                    <a:p>
                      <a:pPr marL="171450" indent="-171450" rtl="0" fontAlgn="ctr"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Majority do not use Home office (5/30) or Field (8/30) assessments. Some correlation with use of field assessment &amp; TWS </a:t>
                      </a:r>
                    </a:p>
                    <a:p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Research:</a:t>
                      </a:r>
                      <a:endParaRPr lang="en-US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 rtl="0" fontAlgn="ctr"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Majority rank low on research downloads - 3rd or 4th quartile</a:t>
                      </a:r>
                    </a:p>
                    <a:p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Convening:</a:t>
                      </a:r>
                      <a:endParaRPr lang="en-US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 rtl="0" fontAlgn="ctr"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Almost all are 4th quartile for conference attendance (28/30)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4755341"/>
                  </a:ext>
                </a:extLst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7187559"/>
              </p:ext>
            </p:extLst>
          </p:nvPr>
        </p:nvGraphicFramePr>
        <p:xfrm>
          <a:off x="6344299" y="2966547"/>
          <a:ext cx="5585432" cy="1695884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5585432">
                  <a:extLst>
                    <a:ext uri="{9D8B030D-6E8A-4147-A177-3AD203B41FA5}">
                      <a16:colId xmlns:a16="http://schemas.microsoft.com/office/drawing/2014/main" val="261221032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Engagement Metrics</a:t>
                      </a:r>
                      <a:endParaRPr lang="en-US" sz="16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7015227"/>
                  </a:ext>
                </a:extLst>
              </a:tr>
              <a:tr h="1360604">
                <a:tc>
                  <a:txBody>
                    <a:bodyPr/>
                    <a:lstStyle/>
                    <a:p>
                      <a:pPr marL="171450" indent="-171450" rtl="0" fontAlgn="ctr"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5,175 have active limra.com accounts (32%)</a:t>
                      </a:r>
                    </a:p>
                    <a:p>
                      <a:pPr marL="171450" indent="-171450" rtl="0" fontAlgn="ctr"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2,420 N2U subscribers (15%)</a:t>
                      </a:r>
                    </a:p>
                    <a:p>
                      <a:pPr marL="171450" indent="-171450" rtl="0" fontAlgn="ctr"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6,784 </a:t>
                      </a: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MarketFacts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subscribers (42%)</a:t>
                      </a:r>
                    </a:p>
                    <a:p>
                      <a:pPr marL="171450" marR="0" lvl="0" indent="-171450" algn="l" defTabSz="960072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Average account engagement score is 20</a:t>
                      </a:r>
                    </a:p>
                    <a:p>
                      <a:pPr marL="171450" indent="-171450" rtl="0" fontAlgn="ctr">
                        <a:buFont typeface="Arial" panose="020B0604020202020204" pitchFamily="34" charset="0"/>
                        <a:buChar char="•"/>
                      </a:pPr>
                      <a:endParaRPr lang="en-US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4755341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48856" y="6198781"/>
            <a:ext cx="253466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*Detailed heat map in appendix, slide 10</a:t>
            </a:r>
            <a:endParaRPr lang="en-US" sz="1000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5208235"/>
              </p:ext>
            </p:extLst>
          </p:nvPr>
        </p:nvGraphicFramePr>
        <p:xfrm>
          <a:off x="6344299" y="1016029"/>
          <a:ext cx="5585432" cy="1695884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5585432">
                  <a:extLst>
                    <a:ext uri="{9D8B030D-6E8A-4147-A177-3AD203B41FA5}">
                      <a16:colId xmlns:a16="http://schemas.microsoft.com/office/drawing/2014/main" val="261221032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Target</a:t>
                      </a:r>
                      <a:r>
                        <a:rPr lang="en-US" sz="1600" baseline="0" dirty="0" smtClean="0"/>
                        <a:t> Audience</a:t>
                      </a:r>
                      <a:endParaRPr lang="en-US" sz="16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7015227"/>
                  </a:ext>
                </a:extLst>
              </a:tr>
              <a:tr h="1360604">
                <a:tc>
                  <a:txBody>
                    <a:bodyPr/>
                    <a:lstStyle/>
                    <a:p>
                      <a:pPr marL="171450" indent="-171450" fontAlgn="ctr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>
                          <a:solidFill>
                            <a:schemeClr val="dk1"/>
                          </a:solidFill>
                        </a:rPr>
                        <a:t>16,102 </a:t>
                      </a:r>
                      <a:r>
                        <a:rPr lang="en-US" sz="1200" dirty="0" err="1" smtClean="0">
                          <a:solidFill>
                            <a:schemeClr val="dk1"/>
                          </a:solidFill>
                        </a:rPr>
                        <a:t>mailable</a:t>
                      </a:r>
                      <a:r>
                        <a:rPr lang="en-US" sz="1200" dirty="0" smtClean="0">
                          <a:solidFill>
                            <a:schemeClr val="dk1"/>
                          </a:solidFill>
                        </a:rPr>
                        <a:t> contacts – All levels &amp; functions</a:t>
                      </a:r>
                    </a:p>
                    <a:p>
                      <a:pPr marL="171450" indent="-171450" fontAlgn="ctr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>
                          <a:solidFill>
                            <a:schemeClr val="dk1"/>
                          </a:solidFill>
                        </a:rPr>
                        <a:t>7,800 middle managers or above</a:t>
                      </a:r>
                    </a:p>
                    <a:p>
                      <a:pPr marL="171450" indent="-171450" rtl="0" fontAlgn="ctr">
                        <a:buFont typeface="Arial" panose="020B0604020202020204" pitchFamily="34" charset="0"/>
                        <a:buChar char="•"/>
                      </a:pPr>
                      <a:endParaRPr lang="en-US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47553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0601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Upsides: Q4 Tactical Journey Map 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487619" y="1825268"/>
            <a:ext cx="1244009" cy="11483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The Upsides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9833" y="3082992"/>
            <a:ext cx="162736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42 Companies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16 k Contacts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3604" y="955272"/>
            <a:ext cx="2111646" cy="307777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pPr marL="342900" marR="0" lvl="0" indent="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Build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contact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list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73603" y="1134089"/>
            <a:ext cx="11917605" cy="5377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8226" y="1238732"/>
            <a:ext cx="482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Oct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15055" y="1261677"/>
            <a:ext cx="16191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[Nov 15 Kick-off]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64481" y="1249060"/>
            <a:ext cx="5132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Dec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5990" y="1769142"/>
            <a:ext cx="1229700" cy="105339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8936" y="1769142"/>
            <a:ext cx="1271453" cy="93018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2442" y="1769142"/>
            <a:ext cx="1257830" cy="1018315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2185248" y="955272"/>
            <a:ext cx="5648337" cy="30777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pPr marL="342900" marR="0" lvl="0" indent="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Awareness &amp; Engagement Email Campaign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029240" y="3082992"/>
            <a:ext cx="17049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1. Intro to LIMRA/LOMA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498960" y="3082992"/>
            <a:ext cx="13252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2. Create an Account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690813" y="3082992"/>
            <a:ext cx="17049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3. Subscribe to Publications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223982" y="953153"/>
            <a:ext cx="5506608" cy="30777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34290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Maximize Member Benefits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210042" y="3082992"/>
            <a:ext cx="1124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rgbClr val="000000"/>
                </a:solidFill>
                <a:latin typeface="Arial" panose="020B0604020202020204"/>
              </a:rPr>
              <a:t>5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 Leverage InfoCenter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7277722" y="1769142"/>
            <a:ext cx="1070340" cy="87476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TBD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070873" y="3082992"/>
            <a:ext cx="12373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4. 2024 Conference Schedule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8433491" y="1769142"/>
            <a:ext cx="3256682" cy="87525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Targeted Research/Conferences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348062" y="2973584"/>
            <a:ext cx="130775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6. Life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Talent WP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Gen Z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Millennials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Deeper Dive – IUL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Forecast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Quarterly Sales Infographics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BGA/IMO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9535824" y="2971225"/>
            <a:ext cx="1314391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6. Annuity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Talent WP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Deep Dive – VA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Quarterly Sales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Forecast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Wholesaler Study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0676818" y="2956491"/>
            <a:ext cx="1314391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6. WPB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Talent WP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Harnessing Growth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EE Insights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Forecast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Qtrly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Sales 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8877363" y="2644362"/>
            <a:ext cx="0" cy="3121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9933530" y="2607933"/>
            <a:ext cx="0" cy="3121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10964888" y="2623661"/>
            <a:ext cx="0" cy="3121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8368551" y="1254683"/>
            <a:ext cx="7409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Jan’24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5661" y="1769142"/>
            <a:ext cx="1200344" cy="874761"/>
          </a:xfrm>
          <a:prstGeom prst="rect">
            <a:avLst/>
          </a:prstGeom>
        </p:spPr>
      </p:pic>
      <p:sp>
        <p:nvSpPr>
          <p:cNvPr id="46" name="Right Arrow 45"/>
          <p:cNvSpPr/>
          <p:nvPr/>
        </p:nvSpPr>
        <p:spPr>
          <a:xfrm>
            <a:off x="121206" y="4700639"/>
            <a:ext cx="11917605" cy="5377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16692" y="4815610"/>
            <a:ext cx="16191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Q1 2024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876404" y="4822173"/>
            <a:ext cx="16191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Q2 2024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602298" y="4815610"/>
            <a:ext cx="16191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Q3 2024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9535824" y="4822172"/>
            <a:ext cx="16191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Q4 2024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21206" y="5187494"/>
            <a:ext cx="11478034" cy="29541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Maximize Member Benefits: Targeted Research/Conferences Monthly Email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121206" y="5532898"/>
            <a:ext cx="11478034" cy="29541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Increase Commercial Sales: Targeted Prioritized Solutions Campaign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5641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0EE790E-B661-212A-6082-4A1AD836D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Upsides: </a:t>
            </a:r>
            <a:r>
              <a:rPr lang="en-US" dirty="0"/>
              <a:t>2023-2024 Marketing Dashboard 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F8C8495-0E0E-5EF1-2FFA-27FB05844A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5206225"/>
              </p:ext>
            </p:extLst>
          </p:nvPr>
        </p:nvGraphicFramePr>
        <p:xfrm>
          <a:off x="357924" y="859477"/>
          <a:ext cx="11477519" cy="47218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1811">
                  <a:extLst>
                    <a:ext uri="{9D8B030D-6E8A-4147-A177-3AD203B41FA5}">
                      <a16:colId xmlns:a16="http://schemas.microsoft.com/office/drawing/2014/main" val="4265102506"/>
                    </a:ext>
                  </a:extLst>
                </a:gridCol>
                <a:gridCol w="2040612">
                  <a:extLst>
                    <a:ext uri="{9D8B030D-6E8A-4147-A177-3AD203B41FA5}">
                      <a16:colId xmlns:a16="http://schemas.microsoft.com/office/drawing/2014/main" val="624759622"/>
                    </a:ext>
                  </a:extLst>
                </a:gridCol>
                <a:gridCol w="2290896">
                  <a:extLst>
                    <a:ext uri="{9D8B030D-6E8A-4147-A177-3AD203B41FA5}">
                      <a16:colId xmlns:a16="http://schemas.microsoft.com/office/drawing/2014/main" val="1372027669"/>
                    </a:ext>
                  </a:extLst>
                </a:gridCol>
                <a:gridCol w="1254561">
                  <a:extLst>
                    <a:ext uri="{9D8B030D-6E8A-4147-A177-3AD203B41FA5}">
                      <a16:colId xmlns:a16="http://schemas.microsoft.com/office/drawing/2014/main" val="3640701159"/>
                    </a:ext>
                  </a:extLst>
                </a:gridCol>
                <a:gridCol w="1276709">
                  <a:extLst>
                    <a:ext uri="{9D8B030D-6E8A-4147-A177-3AD203B41FA5}">
                      <a16:colId xmlns:a16="http://schemas.microsoft.com/office/drawing/2014/main" val="3394364968"/>
                    </a:ext>
                  </a:extLst>
                </a:gridCol>
                <a:gridCol w="1164566">
                  <a:extLst>
                    <a:ext uri="{9D8B030D-6E8A-4147-A177-3AD203B41FA5}">
                      <a16:colId xmlns:a16="http://schemas.microsoft.com/office/drawing/2014/main" val="1044066159"/>
                    </a:ext>
                  </a:extLst>
                </a:gridCol>
                <a:gridCol w="1285336">
                  <a:extLst>
                    <a:ext uri="{9D8B030D-6E8A-4147-A177-3AD203B41FA5}">
                      <a16:colId xmlns:a16="http://schemas.microsoft.com/office/drawing/2014/main" val="985828651"/>
                    </a:ext>
                  </a:extLst>
                </a:gridCol>
                <a:gridCol w="923028">
                  <a:extLst>
                    <a:ext uri="{9D8B030D-6E8A-4147-A177-3AD203B41FA5}">
                      <a16:colId xmlns:a16="http://schemas.microsoft.com/office/drawing/2014/main" val="3285913013"/>
                    </a:ext>
                  </a:extLst>
                </a:gridCol>
              </a:tblGrid>
              <a:tr h="42356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2023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2024 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1479537"/>
                  </a:ext>
                </a:extLst>
              </a:tr>
              <a:tr h="423568">
                <a:tc>
                  <a:txBody>
                    <a:bodyPr/>
                    <a:lstStyle/>
                    <a:p>
                      <a:r>
                        <a:rPr lang="en-US" sz="1200" dirty="0"/>
                        <a:t>Objective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Campaign</a:t>
                      </a:r>
                    </a:p>
                  </a:txBody>
                  <a:tcP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Measure of Success </a:t>
                      </a:r>
                    </a:p>
                  </a:txBody>
                  <a:tcP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Q4</a:t>
                      </a:r>
                    </a:p>
                  </a:txBody>
                  <a:tcP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Q1</a:t>
                      </a:r>
                    </a:p>
                  </a:txBody>
                  <a:tcP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Q2</a:t>
                      </a:r>
                    </a:p>
                  </a:txBody>
                  <a:tcP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Q3</a:t>
                      </a:r>
                    </a:p>
                  </a:txBody>
                  <a:tcP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Q4 </a:t>
                      </a:r>
                    </a:p>
                  </a:txBody>
                  <a:tcP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6261108"/>
                  </a:ext>
                </a:extLst>
              </a:tr>
              <a:tr h="1019334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Increase awareness &amp; engagement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Welcome campaign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/>
                        <a:t>Empowering Our Members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/>
                        <a:t>Register </a:t>
                      </a:r>
                      <a:r>
                        <a:rPr lang="en-US" sz="1200" dirty="0"/>
                        <a:t>for the website, MF and News2use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Highlight the InfoCenter as a resource </a:t>
                      </a:r>
                    </a:p>
                  </a:txBody>
                  <a:tcP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•5,175 </a:t>
                      </a:r>
                      <a:r>
                        <a:rPr lang="en-US" sz="1200" dirty="0"/>
                        <a:t>have active limra.com accounts </a:t>
                      </a:r>
                      <a:r>
                        <a:rPr lang="en-US" sz="1200" dirty="0" smtClean="0"/>
                        <a:t>(32%)</a:t>
                      </a:r>
                    </a:p>
                    <a:p>
                      <a:r>
                        <a:rPr lang="en-US" sz="1200" dirty="0" smtClean="0"/>
                        <a:t>•2,420 </a:t>
                      </a:r>
                      <a:r>
                        <a:rPr lang="en-US" sz="1200" dirty="0"/>
                        <a:t>N2U subscribers </a:t>
                      </a:r>
                      <a:r>
                        <a:rPr lang="en-US" sz="1200" dirty="0" smtClean="0"/>
                        <a:t>(15%)</a:t>
                      </a:r>
                      <a:endParaRPr lang="en-US" sz="1200" dirty="0"/>
                    </a:p>
                    <a:p>
                      <a:r>
                        <a:rPr lang="en-US" sz="1200" dirty="0" smtClean="0"/>
                        <a:t>•6,784  </a:t>
                      </a:r>
                      <a:r>
                        <a:rPr lang="en-US" sz="1200" dirty="0" err="1"/>
                        <a:t>MarketFacts</a:t>
                      </a:r>
                      <a:r>
                        <a:rPr lang="en-US" sz="1200" dirty="0"/>
                        <a:t> subscribers </a:t>
                      </a:r>
                      <a:r>
                        <a:rPr lang="en-US" sz="1200" dirty="0" smtClean="0"/>
                        <a:t>(42%)</a:t>
                      </a:r>
                      <a:endParaRPr lang="en-US" sz="1200" dirty="0"/>
                    </a:p>
                    <a:p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[10%</a:t>
                      </a:r>
                      <a:r>
                        <a:rPr lang="en-US" sz="1200" baseline="0" dirty="0" smtClean="0">
                          <a:solidFill>
                            <a:srgbClr val="FF0000"/>
                          </a:solidFill>
                        </a:rPr>
                        <a:t> Increase TBD]</a:t>
                      </a:r>
                      <a:endParaRPr lang="en-US" sz="1200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6995535"/>
                  </a:ext>
                </a:extLst>
              </a:tr>
              <a:tr h="941235">
                <a:tc>
                  <a:txBody>
                    <a:bodyPr/>
                    <a:lstStyle/>
                    <a:p>
                      <a:pPr marL="0" marR="0" lvl="0" indent="0" algn="l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Maximize member benefits to demonstrate value </a:t>
                      </a:r>
                    </a:p>
                    <a:p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Max My Benefits campaign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Tailored by </a:t>
                      </a:r>
                      <a:r>
                        <a:rPr lang="en-US" sz="1200" dirty="0" err="1"/>
                        <a:t>LoB</a:t>
                      </a:r>
                      <a:r>
                        <a:rPr lang="en-US" sz="1200" dirty="0"/>
                        <a:t> &amp;triggered based on engagement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Highlight relevant research &amp; conferences 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US" sz="1200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1125" indent="-111125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/>
                        <a:t>Increase </a:t>
                      </a:r>
                      <a:r>
                        <a:rPr lang="en-US" sz="1200" dirty="0" err="1" smtClean="0"/>
                        <a:t>Pardot</a:t>
                      </a:r>
                      <a:r>
                        <a:rPr lang="en-US" sz="1200" dirty="0" smtClean="0"/>
                        <a:t> account </a:t>
                      </a:r>
                      <a:r>
                        <a:rPr lang="en-US" sz="1200" dirty="0"/>
                        <a:t>engagement score from </a:t>
                      </a:r>
                      <a:r>
                        <a:rPr lang="en-US" sz="1200" dirty="0" smtClean="0"/>
                        <a:t>20 </a:t>
                      </a:r>
                    </a:p>
                    <a:p>
                      <a:pPr marL="111125" indent="-111125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Email open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s, p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age views &amp; downloads</a:t>
                      </a:r>
                    </a:p>
                    <a:p>
                      <a:pPr marL="111125" indent="-111125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Movement 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up from 4</a:t>
                      </a:r>
                      <a:r>
                        <a:rPr lang="en-US" sz="1200" baseline="30000" dirty="0">
                          <a:solidFill>
                            <a:schemeClr val="tx1"/>
                          </a:solidFill>
                        </a:rPr>
                        <a:t>th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 quartile of research &amp; convening 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7487562"/>
                  </a:ext>
                </a:extLst>
              </a:tr>
              <a:tr h="1131478">
                <a:tc>
                  <a:txBody>
                    <a:bodyPr/>
                    <a:lstStyle/>
                    <a:p>
                      <a:pPr marL="0" marR="0" lvl="0" indent="0" algn="l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Increase commercial sales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Prioritized Solutions</a:t>
                      </a:r>
                    </a:p>
                    <a:p>
                      <a:pPr marL="171450" marR="0" lvl="0" indent="-171450" algn="l" defTabSz="9600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Targeted campaigns to drive awareness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Tailored landing page with curated content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Sf.com pipeline improvement for PD, IS and ARS </a:t>
                      </a:r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TBD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TLP page views and click through rates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2107317"/>
                  </a:ext>
                </a:extLst>
              </a:tr>
            </a:tbl>
          </a:graphicData>
        </a:graphic>
      </p:graphicFrame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4BC22ED-3B45-AF8F-F9B3-C34F0CD97DE1}"/>
              </a:ext>
            </a:extLst>
          </p:cNvPr>
          <p:cNvSpPr/>
          <p:nvPr/>
        </p:nvSpPr>
        <p:spPr>
          <a:xfrm>
            <a:off x="5920597" y="3567148"/>
            <a:ext cx="1173192" cy="3709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AC campaign launch 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C7205DB-A09B-A206-FE38-71B9279E49DE}"/>
              </a:ext>
            </a:extLst>
          </p:cNvPr>
          <p:cNvSpPr/>
          <p:nvPr/>
        </p:nvSpPr>
        <p:spPr>
          <a:xfrm>
            <a:off x="7573992" y="3293915"/>
            <a:ext cx="4175184" cy="3709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Monthly email based on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LoB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7346E53-0DF2-3E47-B5B3-9EC30F4D402B}"/>
              </a:ext>
            </a:extLst>
          </p:cNvPr>
          <p:cNvSpPr/>
          <p:nvPr/>
        </p:nvSpPr>
        <p:spPr>
          <a:xfrm>
            <a:off x="7573992" y="3752553"/>
            <a:ext cx="4175184" cy="3709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Trigger based email to stagnant members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DEF4A1A-562B-E4F1-C549-4B0092F77414}"/>
              </a:ext>
            </a:extLst>
          </p:cNvPr>
          <p:cNvSpPr/>
          <p:nvPr/>
        </p:nvSpPr>
        <p:spPr>
          <a:xfrm>
            <a:off x="5995358" y="2293941"/>
            <a:ext cx="5667554" cy="3709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Monthly email to new SF.com users; max 3 emails per member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6B42941-0167-BE8D-1573-83FFB1F1106D}"/>
              </a:ext>
            </a:extLst>
          </p:cNvPr>
          <p:cNvSpPr/>
          <p:nvPr/>
        </p:nvSpPr>
        <p:spPr>
          <a:xfrm>
            <a:off x="7347987" y="4728379"/>
            <a:ext cx="898847" cy="3709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Pilot ABM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1CEEFA81-F6C6-4E9F-3896-3A7EDF7BF7CE}"/>
              </a:ext>
            </a:extLst>
          </p:cNvPr>
          <p:cNvSpPr/>
          <p:nvPr/>
        </p:nvSpPr>
        <p:spPr>
          <a:xfrm>
            <a:off x="8686800" y="4728379"/>
            <a:ext cx="3062376" cy="3709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Refine ABM</a:t>
            </a:r>
          </a:p>
        </p:txBody>
      </p:sp>
    </p:spTree>
    <p:extLst>
      <p:ext uri="{BB962C8B-B14F-4D97-AF65-F5344CB8AC3E}">
        <p14:creationId xmlns:p14="http://schemas.microsoft.com/office/powerpoint/2010/main" val="139005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/>
          <p:cNvPicPr>
            <a:picLocks noGrp="1" noChangeAspect="1"/>
          </p:cNvPicPr>
          <p:nvPr>
            <p:ph type="pic" sz="quarter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24" r="16524"/>
          <a:stretch>
            <a:fillRect/>
          </a:stretch>
        </p:blipFill>
        <p:spPr/>
      </p:pic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Finalize email content and build in </a:t>
            </a:r>
            <a:r>
              <a:rPr lang="en-US" dirty="0" err="1" smtClean="0"/>
              <a:t>Pardot</a:t>
            </a:r>
            <a:endParaRPr lang="en-US" dirty="0" smtClean="0"/>
          </a:p>
          <a:p>
            <a:r>
              <a:rPr lang="en-US" dirty="0" smtClean="0"/>
              <a:t>Plan and align 2024 marketing content with Sales goals &amp; objectives (i.e. monthly curated email by LOB)</a:t>
            </a:r>
          </a:p>
          <a:p>
            <a:r>
              <a:rPr lang="en-US" dirty="0" smtClean="0"/>
              <a:t>Identify target companies for ABM pilot in 2024</a:t>
            </a:r>
          </a:p>
          <a:p>
            <a:r>
              <a:rPr lang="en-US" dirty="0" smtClean="0"/>
              <a:t>Execute Email Campaign</a:t>
            </a:r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06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69" b="21969"/>
          <a:stretch>
            <a:fillRect/>
          </a:stretch>
        </p:blipFill>
        <p:spPr>
          <a:xfrm>
            <a:off x="0" y="0"/>
            <a:ext cx="12192000" cy="4391025"/>
          </a:xfr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Appendix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FA06F0F5-DF6A-4E0E-AC03-6B0D0B0A1300}" type="slidenum">
              <a:rPr lang="en-US" sz="900" smtClean="0"/>
              <a:pPr/>
              <a:t>9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957882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22 LIMRA-LOMA Presentation">
  <a:themeElements>
    <a:clrScheme name="Bright Colors rev2022-CANCUN-CADET BLUE">
      <a:dk1>
        <a:srgbClr val="000000"/>
      </a:dk1>
      <a:lt1>
        <a:srgbClr val="FFFFFF"/>
      </a:lt1>
      <a:dk2>
        <a:srgbClr val="004C9D"/>
      </a:dk2>
      <a:lt2>
        <a:srgbClr val="9D9795"/>
      </a:lt2>
      <a:accent1>
        <a:srgbClr val="4298BE"/>
      </a:accent1>
      <a:accent2>
        <a:srgbClr val="DAAA00"/>
      </a:accent2>
      <a:accent3>
        <a:srgbClr val="007B4E"/>
      </a:accent3>
      <a:accent4>
        <a:srgbClr val="ED8C00"/>
      </a:accent4>
      <a:accent5>
        <a:srgbClr val="763AC7"/>
      </a:accent5>
      <a:accent6>
        <a:srgbClr val="62B6F3"/>
      </a:accent6>
      <a:hlink>
        <a:srgbClr val="4298BE"/>
      </a:hlink>
      <a:folHlink>
        <a:srgbClr val="7F55D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22 BRAND_LIMRA-LOMA presentation WIDE_BC_v4.potx" id="{17BB12F1-5762-4EBC-9FB0-B2EAE8501262}" vid="{F175EB97-A733-48FE-B34C-ACFA024932E8}"/>
    </a:ext>
  </a:extLst>
</a:theme>
</file>

<file path=ppt/theme/theme2.xml><?xml version="1.0" encoding="utf-8"?>
<a:theme xmlns:a="http://schemas.openxmlformats.org/drawingml/2006/main" name="1_2022 LIMRA-LOMA Presentation">
  <a:themeElements>
    <a:clrScheme name="2022 Branding Colors">
      <a:dk1>
        <a:srgbClr val="000000"/>
      </a:dk1>
      <a:lt1>
        <a:srgbClr val="FFFFFF"/>
      </a:lt1>
      <a:dk2>
        <a:srgbClr val="004C9D"/>
      </a:dk2>
      <a:lt2>
        <a:srgbClr val="9D9795"/>
      </a:lt2>
      <a:accent1>
        <a:srgbClr val="0B9EC1"/>
      </a:accent1>
      <a:accent2>
        <a:srgbClr val="FAC809"/>
      </a:accent2>
      <a:accent3>
        <a:srgbClr val="008145"/>
      </a:accent3>
      <a:accent4>
        <a:srgbClr val="F7921E"/>
      </a:accent4>
      <a:accent5>
        <a:srgbClr val="603F99"/>
      </a:accent5>
      <a:accent6>
        <a:srgbClr val="51B9EA"/>
      </a:accent6>
      <a:hlink>
        <a:srgbClr val="008599"/>
      </a:hlink>
      <a:folHlink>
        <a:srgbClr val="8270B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22 BRAND_LIMRA presentation WIDE_BC_v4.potx" id="{F4562832-B1FA-4A7D-A12E-13EFD0F1BD1D}" vid="{083A3FF9-75F6-496A-88AC-B0AC9D7FEE6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2818</TotalTime>
  <Words>1251</Words>
  <Application>Microsoft Office PowerPoint</Application>
  <PresentationFormat>Widescreen</PresentationFormat>
  <Paragraphs>276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Futura Std Medium</vt:lpstr>
      <vt:lpstr>Symbol</vt:lpstr>
      <vt:lpstr>Times New Roman</vt:lpstr>
      <vt:lpstr>2022 LIMRA-LOMA Presentation</vt:lpstr>
      <vt:lpstr>1_2022 LIMRA-LOMA Presentation</vt:lpstr>
      <vt:lpstr>The Upsides: Segment Marketing Plan </vt:lpstr>
      <vt:lpstr>Segmentation Strategy</vt:lpstr>
      <vt:lpstr>Member Segmentation Profiles</vt:lpstr>
      <vt:lpstr>The Upsides: Segment Snapshot</vt:lpstr>
      <vt:lpstr>The Upsides: Engagement &amp; Data Collection Summary</vt:lpstr>
      <vt:lpstr>The Upsides: Q4 Tactical Journey Map </vt:lpstr>
      <vt:lpstr>The Upsides: 2023-2024 Marketing Dashboard </vt:lpstr>
      <vt:lpstr>Next Steps</vt:lpstr>
      <vt:lpstr>Appendix</vt:lpstr>
      <vt:lpstr>The Upsides: Penetration Heat Map </vt:lpstr>
      <vt:lpstr>Email Journey Map</vt:lpstr>
      <vt:lpstr>Companies by Quadrant</vt:lpstr>
    </vt:vector>
  </TitlesOfParts>
  <Company>LL Global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Segment Snapshot: The Upsides</dc:title>
  <dc:creator>Rabuse, Lisa</dc:creator>
  <cp:lastModifiedBy>Rabuse, Lisa</cp:lastModifiedBy>
  <cp:revision>50</cp:revision>
  <dcterms:created xsi:type="dcterms:W3CDTF">2023-08-22T17:21:29Z</dcterms:created>
  <dcterms:modified xsi:type="dcterms:W3CDTF">2023-11-08T20:22:07Z</dcterms:modified>
</cp:coreProperties>
</file>