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2" r:id="rId5"/>
    <p:sldMasterId id="2147483717" r:id="rId6"/>
  </p:sldMasterIdLst>
  <p:notesMasterIdLst>
    <p:notesMasterId r:id="rId22"/>
  </p:notesMasterIdLst>
  <p:handoutMasterIdLst>
    <p:handoutMasterId r:id="rId23"/>
  </p:handoutMasterIdLst>
  <p:sldIdLst>
    <p:sldId id="270" r:id="rId7"/>
    <p:sldId id="420" r:id="rId8"/>
    <p:sldId id="416" r:id="rId9"/>
    <p:sldId id="411" r:id="rId10"/>
    <p:sldId id="417" r:id="rId11"/>
    <p:sldId id="410" r:id="rId12"/>
    <p:sldId id="406" r:id="rId13"/>
    <p:sldId id="421" r:id="rId14"/>
    <p:sldId id="398" r:id="rId15"/>
    <p:sldId id="401" r:id="rId16"/>
    <p:sldId id="419" r:id="rId17"/>
    <p:sldId id="412" r:id="rId18"/>
    <p:sldId id="405" r:id="rId19"/>
    <p:sldId id="418" r:id="rId20"/>
    <p:sldId id="4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024"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63992-E66F-3560-832A-8D77AF524F67}" name="Pultz, Elizabeth" initials="EP" userId="S::Epultz@limra.com::adcbaab1-c378-412c-a9c1-82492aa36705" providerId="AD"/>
  <p188:author id="{E97EF3DC-C831-956A-F6CD-4E741CF386B8}" name="Graziano, Maria" initials="MG" userId="S::MGraziano@limra.com::e1223b9a-6859-43e8-b744-f2fba30ace49" providerId="AD"/>
  <p188:author id="{1858F4FB-09FE-00A8-416A-6B32989D9D8C}" name="Tribble, Christie" initials="CT" userId="S::ctribble@loma.org::ec77950e-9b16-458c-a975-89bd3de676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buse, Lisa" initials="RL" lastIdx="6" clrIdx="6">
    <p:extLst>
      <p:ext uri="{19B8F6BF-5375-455C-9EA6-DF929625EA0E}">
        <p15:presenceInfo xmlns:p15="http://schemas.microsoft.com/office/powerpoint/2012/main" userId="S-1-5-21-3670347269-1734258486-2757495605-27095"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8" name="LLG\egorney" initials="L" lastIdx="5" clrIdx="7">
    <p:extLst>
      <p:ext uri="{19B8F6BF-5375-455C-9EA6-DF929625EA0E}">
        <p15:presenceInfo xmlns:p15="http://schemas.microsoft.com/office/powerpoint/2012/main" userId="LLG\egorney" providerId="None"/>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9" name="Gorney, Elizabeth" initials="GE" lastIdx="5" clrIdx="8">
    <p:extLst>
      <p:ext uri="{19B8F6BF-5375-455C-9EA6-DF929625EA0E}">
        <p15:presenceInfo xmlns:p15="http://schemas.microsoft.com/office/powerpoint/2012/main" userId="S-1-5-21-3670347269-1734258486-2757495605-26694"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10" name="Mayers, Donna" initials="MD" lastIdx="11" clrIdx="9">
    <p:extLst>
      <p:ext uri="{19B8F6BF-5375-455C-9EA6-DF929625EA0E}">
        <p15:presenceInfo xmlns:p15="http://schemas.microsoft.com/office/powerpoint/2012/main" userId="S-1-5-21-3670347269-1734258486-2757495605-26761" providerId="AD"/>
      </p:ext>
    </p:extLst>
  </p:cmAuthor>
  <p:cmAuthor id="4" name="Hartshorn, Renee" initials="HR" lastIdx="26"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Wright, Stephanie" initials="WS" lastIdx="16" clrIdx="5">
    <p:extLst>
      <p:ext uri="{19B8F6BF-5375-455C-9EA6-DF929625EA0E}">
        <p15:presenceInfo xmlns:p15="http://schemas.microsoft.com/office/powerpoint/2012/main" userId="S-1-5-21-3670347269-1734258486-2757495605-2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9F"/>
    <a:srgbClr val="FAC809"/>
    <a:srgbClr val="002F70"/>
    <a:srgbClr val="008145"/>
    <a:srgbClr val="F89F34"/>
    <a:srgbClr val="F7921D"/>
    <a:srgbClr val="F8A642"/>
    <a:srgbClr val="0B9EC1"/>
    <a:srgbClr val="008109"/>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74334" autoAdjust="0"/>
  </p:normalViewPr>
  <p:slideViewPr>
    <p:cSldViewPr snapToGrid="0">
      <p:cViewPr varScale="1">
        <p:scale>
          <a:sx n="111" d="100"/>
          <a:sy n="111" d="100"/>
        </p:scale>
        <p:origin x="528" y="852"/>
      </p:cViewPr>
      <p:guideLst>
        <p:guide orient="horz" pos="3024"/>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12/5/2024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160814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experience with insights, connections, and knowledge enables us to help our members in additional ways, specifically through the development of industry solutions.  I will review each of these at a high-level, but as i do, what I’d like to note is that we work with our members to understand key issues and then develop solutions that effectively address the issue, minimize disruption, and provide a cost advantage for our membership.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latest industry solutions, FraudShare and LDEx were created using this proven model.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FraudShare was developed to specifically address account takeover fraud. Think of it as an industry-wide neighborhood watch for detecting and preventing fraud attempts.  We have recently announced a partnership with</a:t>
            </a:r>
            <a:r>
              <a:rPr lang="en-US" sz="1000" kern="1200" dirty="0">
                <a:solidFill>
                  <a:schemeClr val="tx1"/>
                </a:solidFill>
                <a:effectLst/>
                <a:latin typeface="+mn-lt"/>
                <a:ea typeface="+mn-ea"/>
                <a:cs typeface="+mn-cs"/>
              </a:rPr>
              <a:t> </a:t>
            </a:r>
            <a:r>
              <a:rPr lang="en-US" sz="1200" b="1" i="1" kern="1200" dirty="0">
                <a:solidFill>
                  <a:srgbClr val="35424A"/>
                </a:solidFill>
                <a:effectLst/>
                <a:latin typeface="Arial" panose="020B0604020202020204" pitchFamily="34" charset="0"/>
                <a:ea typeface="+mn-ea"/>
                <a:cs typeface="+mn-cs"/>
              </a:rPr>
              <a:t>T</a:t>
            </a:r>
            <a:r>
              <a:rPr lang="en-US" sz="1200" b="1" i="1" dirty="0">
                <a:solidFill>
                  <a:srgbClr val="35424A"/>
                </a:solidFill>
                <a:effectLst/>
                <a:latin typeface="Arial" panose="020B0604020202020204" pitchFamily="34" charset="0"/>
                <a:ea typeface="Aptos" panose="020B0004020202020204" pitchFamily="34" charset="0"/>
              </a:rPr>
              <a:t>he SPARK Institute,</a:t>
            </a:r>
            <a:r>
              <a:rPr lang="en-US" sz="1200" dirty="0">
                <a:solidFill>
                  <a:srgbClr val="35424A"/>
                </a:solidFill>
                <a:effectLst/>
                <a:latin typeface="Arial" panose="020B0604020202020204" pitchFamily="34" charset="0"/>
                <a:ea typeface="Aptos" panose="020B0004020202020204" pitchFamily="34" charset="0"/>
              </a:rPr>
              <a:t> designed to enhance fraud prevention measures within the retirement services industry.  We continue to look at strategic alliances including another one we established about a year ago with </a:t>
            </a:r>
            <a:r>
              <a:rPr lang="en-US" sz="1000" kern="1200" dirty="0">
                <a:solidFill>
                  <a:schemeClr val="tx1"/>
                </a:solidFill>
                <a:effectLst/>
                <a:latin typeface="+mn-lt"/>
                <a:ea typeface="+mn-ea"/>
                <a:cs typeface="+mn-cs"/>
              </a:rPr>
              <a:t>Verisk that will enable us to enhance fraud prevention across our industry.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LIMRA Data Exchange Standards®, or LDEx, is helping to revolutionize the workplace benefits industry by equipping companies with an efficient and consistent process for exchanging data for benefits enrollment.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420183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FraudShare and LDEx are just the latest in a long line of industry solutions we’ve developed throughout our history.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100 years now, we’ve been working to develop solutions that are by the industry for industry. These solutions demonstrate the power of industry collaboration.  They’ve stood the test of time, they continue to be effective, and they deliver real value to our members.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it comes to recruiting, most people know us as “the LIMRA” for field sales, but we also provide predictive assessments for a variety of home office roles. Our tools are designed to help you hire the right people for the right jobs.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Beyond assessments, we also provide a Compliance Education Platform. Since the early 2000’s we have administered nearly 3.5 million compliance courses for over a hundred different companies – the most popular being our AML training for agents and advisors.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Trustworthy Selling is our award-winning sales effectiveness program developed in partnership with the Hoopis Performance Network. This unique program combines the latest consumer insights, tested sales practices, contemporary instructional design, and a unique industry validation process that delivers proven results.</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46433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Tapping into data is increasingly important to our member’s success. In response we are working to create unique data solutions for our members to apply to their businesses. Through a variety of applications, we offer member’s access to broad and deep data insights and the ability to augment data to improve the efficacy of their own data models.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example, our compass programs provide flexible data visualization tools to uncover trends and opportunities most relevant to you. </a:t>
            </a:r>
          </a:p>
          <a:p>
            <a:r>
              <a:rPr lang="en-US" sz="1200" kern="1200" dirty="0">
                <a:solidFill>
                  <a:schemeClr val="tx1"/>
                </a:solidFill>
                <a:effectLst/>
                <a:latin typeface="+mn-lt"/>
                <a:ea typeface="+mn-ea"/>
                <a:cs typeface="+mn-cs"/>
              </a:rPr>
              <a:t>In addition, we’ve partnered with the Society of Actuaries to provide robust experience studies that will not only help understand mortality, but can also help with product pricing and understanding policyholder behavior.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finally, we offer our members the ability to join consortia studies or we can provide custom research on a specific topic or trend. This is where we can apply our deep industry and research expertise to your specific needs. </a:t>
            </a:r>
          </a:p>
        </p:txBody>
      </p:sp>
      <p:sp>
        <p:nvSpPr>
          <p:cNvPr id="4" name="Slide Number Placeholder 3"/>
          <p:cNvSpPr>
            <a:spLocks noGrp="1"/>
          </p:cNvSpPr>
          <p:nvPr>
            <p:ph type="sldNum" sz="quarter" idx="10"/>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1833117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Create an Account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Everyone has the ability to create a LIMRA.com account. Our websites house all of our research and courses.  They are a great resource for your teams to stay on top of timely topics and events. Instructions on how to create accounts will be shared. From there you can access all our resources, some of which I cover in a few minutes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Subscribe to our Publications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i="1" dirty="0" err="1">
                <a:effectLst/>
                <a:latin typeface="Aptos" panose="020B0004020202020204" pitchFamily="34" charset="0"/>
                <a:ea typeface="Aptos" panose="020B0004020202020204" pitchFamily="34" charset="0"/>
                <a:cs typeface="Times New Roman" panose="02020603050405020304" pitchFamily="18" charset="0"/>
              </a:rPr>
              <a:t>MarketFacts</a:t>
            </a:r>
            <a:r>
              <a:rPr lang="en-US" sz="1800" dirty="0">
                <a:effectLst/>
                <a:latin typeface="Aptos" panose="020B0004020202020204" pitchFamily="34" charset="0"/>
                <a:ea typeface="Aptos" panose="020B0004020202020204" pitchFamily="34" charset="0"/>
                <a:cs typeface="Times New Roman" panose="02020603050405020304" pitchFamily="18" charset="0"/>
              </a:rPr>
              <a:t> is our digital magazine that includes thought leadership on emerging trends and pertinent topics authored by our researchers and our members.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i="1" dirty="0">
                <a:effectLst/>
                <a:latin typeface="Aptos" panose="020B0004020202020204" pitchFamily="34" charset="0"/>
                <a:ea typeface="Aptos" panose="020B0004020202020204" pitchFamily="34" charset="0"/>
                <a:cs typeface="Times New Roman" panose="02020603050405020304" pitchFamily="18" charset="0"/>
              </a:rPr>
              <a:t>News2use</a:t>
            </a:r>
            <a:r>
              <a:rPr lang="en-US" sz="1800" dirty="0">
                <a:effectLst/>
                <a:latin typeface="Aptos" panose="020B0004020202020204" pitchFamily="34" charset="0"/>
                <a:ea typeface="Aptos" panose="020B0004020202020204" pitchFamily="34" charset="0"/>
                <a:cs typeface="Times New Roman" panose="02020603050405020304" pitchFamily="18" charset="0"/>
              </a:rPr>
              <a:t> is an easy to digest, weekly digital newsletter that aggregates all of the news in our industry and summarizes the top articles and announcements. Stay updated on news, trends, and personnel moves in the financial services industry so you can use this info to excel in your role. Subscribe today to receive updates every Tuesday and Thursday.</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Learn with Us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Our </a:t>
            </a:r>
            <a:r>
              <a:rPr lang="en-US" sz="1800" i="1" dirty="0">
                <a:effectLst/>
                <a:latin typeface="Aptos" panose="020B0004020202020204" pitchFamily="34" charset="0"/>
                <a:ea typeface="Aptos" panose="020B0004020202020204" pitchFamily="34" charset="0"/>
                <a:cs typeface="Times New Roman" panose="02020603050405020304" pitchFamily="18" charset="0"/>
              </a:rPr>
              <a:t>LinkedIn Learning</a:t>
            </a:r>
            <a:r>
              <a:rPr lang="en-US" sz="1800" dirty="0">
                <a:effectLst/>
                <a:latin typeface="Aptos" panose="020B0004020202020204" pitchFamily="34" charset="0"/>
                <a:ea typeface="Aptos" panose="020B0004020202020204" pitchFamily="34" charset="0"/>
                <a:cs typeface="Times New Roman" panose="02020603050405020304" pitchFamily="18" charset="0"/>
              </a:rPr>
              <a:t> sessions can be watched live or on demand and cover such topics like Uncomplicating the Life Insurance Ownership Market Opportunity and How Do We Build on the Record-High Annuity Sales Momentum?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We offer numerous </a:t>
            </a:r>
            <a:r>
              <a:rPr lang="en-US" sz="1800" i="1" dirty="0">
                <a:effectLst/>
                <a:latin typeface="Aptos" panose="020B0004020202020204" pitchFamily="34" charset="0"/>
                <a:ea typeface="Aptos" panose="020B0004020202020204" pitchFamily="34" charset="0"/>
                <a:cs typeface="Times New Roman" panose="02020603050405020304" pitchFamily="18" charset="0"/>
              </a:rPr>
              <a:t>webinars</a:t>
            </a:r>
            <a:r>
              <a:rPr lang="en-US" sz="1800" dirty="0">
                <a:effectLst/>
                <a:latin typeface="Aptos" panose="020B0004020202020204" pitchFamily="34" charset="0"/>
                <a:ea typeface="Aptos" panose="020B0004020202020204" pitchFamily="34" charset="0"/>
                <a:cs typeface="Times New Roman" panose="02020603050405020304" pitchFamily="18" charset="0"/>
              </a:rPr>
              <a:t> where you can join industry experts and connect with other members via live and on-demand content covering today’s most critical business needs.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Listen to our Podcasts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Available on Apple, Spotify, and iHeart Radio, our insider insights </a:t>
            </a:r>
            <a:r>
              <a:rPr lang="en-US" sz="1800" i="1" dirty="0">
                <a:effectLst/>
                <a:latin typeface="Aptos" panose="020B0004020202020204" pitchFamily="34" charset="0"/>
                <a:ea typeface="Aptos" panose="020B0004020202020204" pitchFamily="34" charset="0"/>
                <a:cs typeface="Times New Roman" panose="02020603050405020304" pitchFamily="18" charset="0"/>
              </a:rPr>
              <a:t>podcast</a:t>
            </a:r>
            <a:r>
              <a:rPr lang="en-US" sz="1800" dirty="0">
                <a:effectLst/>
                <a:latin typeface="Aptos" panose="020B0004020202020204" pitchFamily="34" charset="0"/>
                <a:ea typeface="Aptos" panose="020B0004020202020204" pitchFamily="34" charset="0"/>
                <a:cs typeface="Times New Roman" panose="02020603050405020304" pitchFamily="18" charset="0"/>
              </a:rPr>
              <a:t> series features experts discussing hot topics and key trends that are influencing the financial services industry. The series covers topics such as What is AI and What’s Not AI? and Mental Health Benefits and Employee Well-Being.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Contact our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InfoCenters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You also have access to our </a:t>
            </a:r>
            <a:r>
              <a:rPr lang="en-US" sz="1800" i="1" dirty="0" err="1">
                <a:effectLst/>
                <a:latin typeface="Aptos" panose="020B0004020202020204" pitchFamily="34" charset="0"/>
                <a:ea typeface="Aptos" panose="020B0004020202020204" pitchFamily="34" charset="0"/>
                <a:cs typeface="Times New Roman" panose="02020603050405020304" pitchFamily="18" charset="0"/>
              </a:rPr>
              <a:t>InfoCenter</a:t>
            </a:r>
            <a:r>
              <a:rPr lang="en-US" sz="1800" dirty="0">
                <a:effectLst/>
                <a:latin typeface="Aptos" panose="020B0004020202020204" pitchFamily="34" charset="0"/>
                <a:ea typeface="Aptos" panose="020B0004020202020204" pitchFamily="34" charset="0"/>
                <a:cs typeface="Times New Roman" panose="02020603050405020304" pitchFamily="18" charset="0"/>
              </a:rPr>
              <a:t> staff who can provide you with research or articles on topics of interest – think of it as access to your own industry library.</a:t>
            </a: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Our team has Professional Reference Librarians who can provide research summaries and quick queries. Reach out to the email address on the slide.</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68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finally, our session wouldn’t be complete without highlighting our collaborative industry efforts. Throughout the year we work with our sister associations and leading management consultancies to confirm, expand, and challenge thinking on topics impacting our industry. Our thought leadership partners extend our capabilities to help us deliver even more value to our membership.</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99819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 know a little bit more about us and our membership let’s now focus on what exactly we do.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purpose is to advance the industry by empowering our members through insights, connections, knowledge and solutions. I’m going to talk about each one of these and the products and services we offer to live up to that purpose and support our membership.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226381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think that we can all agree that there is a lot of change going on in our industry. Whether its new disruptors, new opportunities, or new barriers to success, the decisions you make every day come with increasing risks.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industry trade association, our role is to inform our members on emerging trends and issues and to help you navigate the shifting business landscape. </a:t>
            </a:r>
          </a:p>
        </p:txBody>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290870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fun fact you may not know is that LIMRA and LOMA represent the largest trade association serving the financial services industry. LIMRA is widely known for providing industry benchmarking and research. And, LOMA is known for providing professional development and education. </a:t>
            </a:r>
            <a:r>
              <a:rPr lang="en-US" sz="1200" kern="1200" dirty="0">
                <a:solidFill>
                  <a:schemeClr val="tx1"/>
                </a:solidFill>
                <a:latin typeface="+mn-lt"/>
                <a:ea typeface="+mn-ea"/>
                <a:cs typeface="+mn-cs"/>
              </a:rPr>
              <a:t>For more than a century, we’ve served as the largest trade association supporting the financial services industry. Today, we’re working with over 700 member companies, in 66 countries, to help them confidently navigate the changing industry by helping them understand trends, inform their strategies, develop their talent, and create solutions that advance the life insurance, annuity, and workplace benefits industries.</a:t>
            </a:r>
          </a:p>
        </p:txBody>
      </p:sp>
      <p:sp>
        <p:nvSpPr>
          <p:cNvPr id="4" name="Slide Number Placeholder 3"/>
          <p:cNvSpPr>
            <a:spLocks noGrp="1"/>
          </p:cNvSpPr>
          <p:nvPr>
            <p:ph type="sldNum" sz="quarter" idx="10"/>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80362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comes to mind as you look at this slide and see all of the logos on this page?  For me, it represents a diverse ecosystem cutting across the industry – there are various sized carriers with different business models, product sets, and market-focuses, as well as various types of distributors, such banks, independent broker-dealers, and IMOs, and there are technology companies which are helping to modernize and transform the ways we all do business.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these companies are members of the association.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as part of a member organization, you get the benefit of the collective and diverse perspectives and experiences these companies represent. As the industry continues to evolve, this diversity will become an increasing important and valuable asset to tap into.  </a:t>
            </a:r>
          </a:p>
        </p:txBody>
      </p:sp>
      <p:sp>
        <p:nvSpPr>
          <p:cNvPr id="4" name="Slide Number Placeholder 3"/>
          <p:cNvSpPr>
            <a:spLocks noGrp="1"/>
          </p:cNvSpPr>
          <p:nvPr>
            <p:ph type="sldNum" sz="quarter" idx="10"/>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396744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all know, the financial services industry is very broad so help our members understand how we can be most helpful, we’ve focused on few key industry verticals where we can really add value to our members. The markets we serve are life insurance and related products, annuities and workplace benefits. We also have an international business that is primarily focused in Asia. For purposes of this presentation, we are going to focus on our North American business. </a:t>
            </a:r>
          </a:p>
        </p:txBody>
      </p:sp>
      <p:sp>
        <p:nvSpPr>
          <p:cNvPr id="4" name="Slide Number Placeholder 3"/>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398600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 know a little bit more about us and our membership let’s now focus on what exactly we do.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purpose is to advance the industry by empowering our members through insights, connections, knowledge and solutions. I’m going to talk about each one of these and the products and services we offer to live up to that purpose and support our membership.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121632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benefit of membership I'll go deeper into is providing our members with </a:t>
            </a:r>
            <a:r>
              <a:rPr lang="en-US" sz="1200" b="1" kern="1200" dirty="0">
                <a:solidFill>
                  <a:schemeClr val="tx1"/>
                </a:solidFill>
                <a:effectLst/>
                <a:latin typeface="+mn-lt"/>
                <a:ea typeface="+mn-ea"/>
                <a:cs typeface="+mn-cs"/>
              </a:rPr>
              <a:t>ACTIONABLE INSIGHTS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BENCHMARKS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monthly, quarterly, and annual benchmarks compare companies' sales to peer organizations, allowing members to understand the market, expand their sales, improve their marketing, feed their competitive intelligence, and develop new strategies.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INDUSTRY RESEARCH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over 100 years, we have provided unparalleled access to industry data and insights not available anyplace else. Our research program has been built around three pillars, which are product, markets, and distribution. Each year we publish more than 100 benchmark and research reports on a wide array of topics from the latest industry trends to perennial issues that impact the industry.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LEADERSHIP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each year we identify topics that are most relevant to the industry, based on input from our members, and create focused campaigns to provide timely resources. </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243787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let’s focus on </a:t>
            </a:r>
            <a:r>
              <a:rPr lang="en-US" sz="1200" b="1" kern="1200" dirty="0">
                <a:solidFill>
                  <a:schemeClr val="tx1"/>
                </a:solidFill>
                <a:effectLst/>
                <a:latin typeface="+mn-lt"/>
                <a:ea typeface="+mn-ea"/>
                <a:cs typeface="+mn-cs"/>
              </a:rPr>
              <a:t>MEANINGFUL CONNECTIONS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year we bring together over 10,000 industry professionals – through conferences, study groups, committees, executive forums and webinars. These interactive opportunities provide members with the ability to exchange ideas; discuss common issues; and network with  peers and colleagues from across the industry.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highlight just a few examples, we have over 100 committees and study groups that not only focus on products, markets and distribution, but go beyond that to explore topics of interest around technology, HR and training, strategy and innovation, marketing, and finance. We also have 11 CXO groups providing functional executives an outlet to discuss new developments and strategically relevant topics. </a:t>
            </a:r>
          </a:p>
          <a:p>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219530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let’s talk about how </a:t>
            </a:r>
            <a:r>
              <a:rPr lang="en-US" sz="1200" b="1" kern="1200" dirty="0">
                <a:solidFill>
                  <a:schemeClr val="tx1"/>
                </a:solidFill>
                <a:effectLst/>
                <a:latin typeface="+mn-lt"/>
                <a:ea typeface="+mn-ea"/>
                <a:cs typeface="+mn-cs"/>
              </a:rPr>
              <a:t>KNOWLEDGE</a:t>
            </a:r>
            <a:r>
              <a:rPr lang="en-US" sz="1200" kern="1200" dirty="0">
                <a:solidFill>
                  <a:schemeClr val="tx1"/>
                </a:solidFill>
                <a:effectLst/>
                <a:latin typeface="+mn-lt"/>
                <a:ea typeface="+mn-ea"/>
                <a:cs typeface="+mn-cs"/>
              </a:rPr>
              <a:t> can impact talent effectiveness.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know that talent is one of the biggest challenges our industry is faced with today due to a tight labor market against the backdrop of the great resignation, the great reshuffle, “quiet quitting” and challenges of remote 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know that professional development is one of the top reasons why employees stay at their companies today.  So, we can help our members with a variety of industry education solutions.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we can help you onboard new talent through our </a:t>
            </a:r>
            <a:r>
              <a:rPr lang="en-US" sz="1200" b="1" i="1" kern="1200" dirty="0">
                <a:solidFill>
                  <a:schemeClr val="tx1"/>
                </a:solidFill>
                <a:effectLst/>
                <a:latin typeface="+mn-lt"/>
                <a:ea typeface="+mn-ea"/>
                <a:cs typeface="+mn-cs"/>
              </a:rPr>
              <a:t>accelerate impact suite</a:t>
            </a:r>
            <a:r>
              <a:rPr lang="en-US" sz="1200" kern="1200" dirty="0">
                <a:solidFill>
                  <a:schemeClr val="tx1"/>
                </a:solidFill>
                <a:effectLst/>
                <a:latin typeface="+mn-lt"/>
                <a:ea typeface="+mn-ea"/>
                <a:cs typeface="+mn-cs"/>
              </a:rPr>
              <a:t>, develop and retain existing talent with our </a:t>
            </a:r>
            <a:r>
              <a:rPr lang="en-US" sz="1200" b="1" i="1" kern="1200" dirty="0">
                <a:solidFill>
                  <a:schemeClr val="tx1"/>
                </a:solidFill>
                <a:effectLst/>
                <a:latin typeface="+mn-lt"/>
                <a:ea typeface="+mn-ea"/>
                <a:cs typeface="+mn-cs"/>
              </a:rPr>
              <a:t>talent mobility suite</a:t>
            </a:r>
            <a:r>
              <a:rPr lang="en-US" sz="1200" kern="1200" dirty="0">
                <a:solidFill>
                  <a:schemeClr val="tx1"/>
                </a:solidFill>
                <a:effectLst/>
                <a:latin typeface="+mn-lt"/>
                <a:ea typeface="+mn-ea"/>
                <a:cs typeface="+mn-cs"/>
              </a:rPr>
              <a:t>, and develop your leadership talent with our </a:t>
            </a:r>
            <a:r>
              <a:rPr lang="en-US" sz="1200" b="1" i="1" kern="1200" dirty="0">
                <a:solidFill>
                  <a:schemeClr val="tx1"/>
                </a:solidFill>
                <a:effectLst/>
                <a:latin typeface="+mn-lt"/>
                <a:ea typeface="+mn-ea"/>
                <a:cs typeface="+mn-cs"/>
              </a:rPr>
              <a:t>strategic leadership experience </a:t>
            </a:r>
            <a:r>
              <a:rPr lang="en-US" sz="1200" kern="1200" dirty="0">
                <a:solidFill>
                  <a:schemeClr val="tx1"/>
                </a:solidFill>
                <a:effectLst/>
                <a:latin typeface="+mn-lt"/>
                <a:ea typeface="+mn-ea"/>
                <a:cs typeface="+mn-cs"/>
              </a:rPr>
              <a:t>program in collaboration with The Wharton School of Business. </a:t>
            </a:r>
          </a:p>
        </p:txBody>
      </p:sp>
      <p:sp>
        <p:nvSpPr>
          <p:cNvPr id="4" name="Slide Number Placeholder 3"/>
          <p:cNvSpPr>
            <a:spLocks noGrp="1"/>
          </p:cNvSpPr>
          <p:nvPr>
            <p:ph type="sldNum" sz="quarter" idx="10"/>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1214679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824" y="0"/>
            <a:ext cx="1220492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380260"/>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20" name="Text Placeholder 2"/>
          <p:cNvSpPr>
            <a:spLocks noGrp="1"/>
          </p:cNvSpPr>
          <p:nvPr>
            <p:ph type="body" sz="quarter" idx="10"/>
          </p:nvPr>
        </p:nvSpPr>
        <p:spPr>
          <a:xfrm>
            <a:off x="441028" y="590971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21" name="Text Placeholder 2"/>
          <p:cNvSpPr>
            <a:spLocks noGrp="1"/>
          </p:cNvSpPr>
          <p:nvPr>
            <p:ph type="body" sz="quarter" idx="11"/>
          </p:nvPr>
        </p:nvSpPr>
        <p:spPr>
          <a:xfrm>
            <a:off x="441028" y="6248926"/>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2230" y="6070461"/>
            <a:ext cx="1857116" cy="548640"/>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pos="3840" userDrawn="1">
          <p15:clr>
            <a:srgbClr val="FBAE40"/>
          </p15:clr>
        </p15:guide>
        <p15:guide id="2" pos="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9714" y="1368425"/>
            <a:ext cx="5572086" cy="3714383"/>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039055" y="1377950"/>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a:ln>
              <a:solidFill>
                <a:srgbClr val="00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5F9F"/>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5F9F"/>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5F9F"/>
                  </a:solidFill>
                  <a:latin typeface="Arial" panose="020B0604020202020204" pitchFamily="34" charset="0"/>
                  <a:cs typeface="Arial" panose="020B0604020202020204" pitchFamily="34" charset="0"/>
                </a:rPr>
                <a:t>knowledge</a:t>
              </a:r>
              <a:r>
                <a:rPr lang="en-US" sz="2400" b="0" dirty="0">
                  <a:solidFill>
                    <a:schemeClr val="tx1"/>
                  </a:solidFill>
                  <a:latin typeface="Arial" panose="020B0604020202020204" pitchFamily="34" charset="0"/>
                  <a:cs typeface="Arial" panose="020B0604020202020204" pitchFamily="34" charset="0"/>
                </a:rPr>
                <a:t>,</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5F9F"/>
                  </a:solidFill>
                  <a:latin typeface="Arial" panose="020B0604020202020204" pitchFamily="34" charset="0"/>
                  <a:cs typeface="Arial" panose="020B0604020202020204" pitchFamily="34" charset="0"/>
                </a:rPr>
                <a:t>solutions</a:t>
              </a:r>
              <a:endParaRPr lang="en-US" sz="2400" b="1" dirty="0">
                <a:solidFill>
                  <a:srgbClr val="005F9F"/>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We Are background Opt 2">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2114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474449091"/>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665599299"/>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bout Us">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425014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580529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415487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096000" y="787400"/>
            <a:ext cx="6096000" cy="6070600"/>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419790"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solidFill>
                  <a:schemeClr val="tx1"/>
                </a:solidFill>
              </a:defRPr>
            </a:lvl1pPr>
          </a:lstStyle>
          <a:p>
            <a:fld id="{FA06F0F5-DF6A-4E0E-AC03-6B0D0B0A1300}" type="slidenum">
              <a:rPr lang="en-US" sz="900" smtClean="0"/>
              <a:pPr/>
              <a:t>‹#›</a:t>
            </a:fld>
            <a:endParaRPr lang="en-US" sz="900"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3361473779"/>
      </p:ext>
    </p:extLst>
  </p:cSld>
  <p:clrMapOvr>
    <a:masterClrMapping/>
  </p:clrMapOvr>
  <p:hf hdr="0" dt="0"/>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927856776"/>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056480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30583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59431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537888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05269408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5175607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userDrawn="1"/>
        </p:nvSpPr>
        <p:spPr>
          <a:xfrm>
            <a:off x="2646990" y="4366421"/>
            <a:ext cx="2308354"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229858"/>
            <a:ext cx="171310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Retirement Income</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a:t>
            </a:r>
            <a:r>
              <a:rPr lang="en-US" sz="2000" b="1" dirty="0">
                <a:solidFill>
                  <a:srgbClr val="005F9F"/>
                </a:solidFill>
                <a:latin typeface="Arial" panose="020B0604020202020204" pitchFamily="34" charset="0"/>
                <a:cs typeface="Arial" panose="020B0604020202020204" pitchFamily="34" charset="0"/>
              </a:rPr>
              <a:t>Solutions</a:t>
            </a: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4292180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613600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1" y="-571500"/>
            <a:ext cx="12195956" cy="6812280"/>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941303644"/>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7"/>
            <a:ext cx="12188952" cy="6744954"/>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2230" y="6070461"/>
            <a:ext cx="1857116" cy="548640"/>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 y="2"/>
            <a:ext cx="12195956" cy="5081647"/>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581503379"/>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0" y="2"/>
            <a:ext cx="12195952" cy="5081647"/>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2232819524"/>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0" y="0"/>
            <a:ext cx="12195952" cy="5081646"/>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3557002064"/>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 y="0"/>
            <a:ext cx="12195950" cy="5081646"/>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416489736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5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 y="1"/>
            <a:ext cx="12195950" cy="5081645"/>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1335204326"/>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18" y="1"/>
            <a:ext cx="12195948" cy="5081645"/>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2350725441"/>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7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18" y="1"/>
            <a:ext cx="12195948" cy="5081645"/>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398262751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8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18" y="1"/>
            <a:ext cx="12195948" cy="5081645"/>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105344267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9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18" y="1"/>
            <a:ext cx="12195948" cy="5081645"/>
          </a:xfrm>
          <a:prstGeom prst="rect">
            <a:avLst/>
          </a:prstGeom>
        </p:spPr>
      </p:pic>
      <p:sp>
        <p:nvSpPr>
          <p:cNvPr id="10" name="Rectangle 9"/>
          <p:cNvSpPr/>
          <p:nvPr userDrawn="1"/>
        </p:nvSpPr>
        <p:spPr>
          <a:xfrm>
            <a:off x="3" y="4995951"/>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801" dirty="0"/>
          </a:p>
        </p:txBody>
      </p:sp>
      <p:sp>
        <p:nvSpPr>
          <p:cNvPr id="13" name="Rectangle 2"/>
          <p:cNvSpPr>
            <a:spLocks noGrp="1" noChangeArrowheads="1"/>
          </p:cNvSpPr>
          <p:nvPr>
            <p:ph type="ctrTitle" hasCustomPrompt="1"/>
          </p:nvPr>
        </p:nvSpPr>
        <p:spPr>
          <a:xfrm>
            <a:off x="441027" y="5293509"/>
            <a:ext cx="5446763"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1" y="1857042"/>
            <a:ext cx="1131113" cy="2562474"/>
          </a:xfrm>
          <a:prstGeom prst="rect">
            <a:avLst/>
          </a:prstGeom>
        </p:spPr>
      </p:pic>
      <p:sp>
        <p:nvSpPr>
          <p:cNvPr id="12" name="Text Placeholder 2"/>
          <p:cNvSpPr>
            <a:spLocks noGrp="1"/>
          </p:cNvSpPr>
          <p:nvPr>
            <p:ph type="body" sz="quarter" idx="10"/>
          </p:nvPr>
        </p:nvSpPr>
        <p:spPr>
          <a:xfrm>
            <a:off x="441028" y="5805132"/>
            <a:ext cx="5449824" cy="333375"/>
          </a:xfrm>
          <a:prstGeom prst="rect">
            <a:avLst/>
          </a:prstGeom>
        </p:spPr>
        <p:txBody>
          <a:bodyPr lIns="0" tIns="0" rIns="0" bIns="0" anchor="ctr" anchorCtr="0"/>
          <a:lstStyle>
            <a:lvl1pPr>
              <a:defRPr sz="1801">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81"/>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274184494"/>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701"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49" y="-1111937"/>
            <a:ext cx="251992" cy="383503"/>
          </a:xfrm>
          <a:prstGeom prst="rect">
            <a:avLst/>
          </a:prstGeom>
          <a:noFill/>
        </p:spPr>
        <p:txBody>
          <a:bodyPr wrap="none" rtlCol="0">
            <a:spAutoFit/>
          </a:bodyPr>
          <a:lstStyle/>
          <a:p>
            <a:pPr marL="0" marR="0" lvl="0" indent="0" algn="l" defTabSz="960097" rtl="0" eaLnBrk="1" fontAlgn="base" latinLnBrk="0" hangingPunct="1">
              <a:lnSpc>
                <a:spcPct val="100000"/>
              </a:lnSpc>
              <a:spcBef>
                <a:spcPct val="0"/>
              </a:spcBef>
              <a:spcAft>
                <a:spcPct val="0"/>
              </a:spcAft>
              <a:buClrTx/>
              <a:buSzTx/>
              <a:buFontTx/>
              <a:buNone/>
              <a:tabLst/>
              <a:defRPr/>
            </a:pPr>
            <a:r>
              <a:rPr kumimoji="0" lang="en-US" sz="1892"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9" cy="4914900"/>
          </a:xfrm>
          <a:prstGeom prst="rect">
            <a:avLst/>
          </a:prstGeom>
        </p:spPr>
        <p:txBody>
          <a:bodyPr/>
          <a:lstStyle>
            <a:lvl1pPr marL="342909" indent="-342909">
              <a:lnSpc>
                <a:spcPct val="100000"/>
              </a:lnSpc>
              <a:spcAft>
                <a:spcPts val="1801"/>
              </a:spcAft>
              <a:buClr>
                <a:schemeClr val="tx1"/>
              </a:buClr>
              <a:buSzPct val="135000"/>
              <a:buFont typeface="Arial" panose="020B0604020202020204" pitchFamily="34" charset="0"/>
              <a:buChar char="•"/>
              <a:defRPr sz="2400"/>
            </a:lvl1pPr>
            <a:lvl2pPr marL="685818" indent="-342909">
              <a:lnSpc>
                <a:spcPct val="100000"/>
              </a:lnSpc>
              <a:spcAft>
                <a:spcPts val="1801"/>
              </a:spcAft>
              <a:buClr>
                <a:schemeClr val="tx1"/>
              </a:buClr>
              <a:buSzPct val="135000"/>
              <a:buFont typeface="Arial" panose="020B0604020202020204" pitchFamily="34" charset="0"/>
              <a:buChar char="•"/>
              <a:defRPr sz="2400"/>
            </a:lvl2pPr>
            <a:lvl3pPr marL="1031901" indent="-342909">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5" y="-53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13"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4" y="6070462"/>
            <a:ext cx="1746868" cy="516071"/>
          </a:xfrm>
          <a:prstGeom prst="rect">
            <a:avLst/>
          </a:prstGeom>
        </p:spPr>
      </p:pic>
      <p:sp>
        <p:nvSpPr>
          <p:cNvPr id="11"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761132868"/>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cxnSp>
        <p:nvCxnSpPr>
          <p:cNvPr id="3" name="Straight Connector 2"/>
          <p:cNvCxnSpPr/>
          <p:nvPr userDrawn="1"/>
        </p:nvCxnSpPr>
        <p:spPr>
          <a:xfrm>
            <a:off x="-1790700" y="209155"/>
            <a:ext cx="1577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90700" y="666"/>
            <a:ext cx="1577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709348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25130"/>
            <a:ext cx="12175817" cy="6737685"/>
          </a:xfrm>
          <a:prstGeom prst="rect">
            <a:avLst/>
          </a:prstGeom>
        </p:spPr>
      </p:pic>
      <p:sp>
        <p:nvSpPr>
          <p:cNvPr id="20" name="Rectangle 19"/>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grpSp>
        <p:nvGrpSpPr>
          <p:cNvPr id="2" name="Group 1">
            <a:extLst>
              <a:ext uri="{FF2B5EF4-FFF2-40B4-BE49-F238E27FC236}">
                <a16:creationId xmlns:a16="http://schemas.microsoft.com/office/drawing/2014/main" id="{C3CB0C08-1240-1B6E-5DBB-526FF86C7DFF}"/>
              </a:ext>
            </a:extLst>
          </p:cNvPr>
          <p:cNvGrpSpPr/>
          <p:nvPr userDrawn="1"/>
        </p:nvGrpSpPr>
        <p:grpSpPr>
          <a:xfrm>
            <a:off x="3046833" y="1056027"/>
            <a:ext cx="6098341" cy="3200400"/>
            <a:chOff x="1425508" y="1056027"/>
            <a:chExt cx="6098342" cy="3200400"/>
          </a:xfrm>
        </p:grpSpPr>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0" cy="1477969"/>
            </a:xfrm>
            <a:prstGeom prst="rect">
              <a:avLst/>
            </a:prstGeom>
          </p:spPr>
          <p:txBody>
            <a:bodyPr wrap="square">
              <a:spAutoFit/>
            </a:bodyPr>
            <a:lstStyle/>
            <a:p>
              <a:r>
                <a:rPr lang="en-US" sz="1801"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sz="1801"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6" y="2029100"/>
              <a:ext cx="2426770" cy="1200842"/>
            </a:xfrm>
            <a:prstGeom prst="rect">
              <a:avLst/>
            </a:prstGeom>
          </p:spPr>
          <p:txBody>
            <a:bodyPr wrap="square">
              <a:spAutoFit/>
            </a:bodyPr>
            <a:lstStyle/>
            <a:p>
              <a:r>
                <a:rPr lang="en-US" sz="1801"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sz="1801" dirty="0"/>
            </a:p>
          </p:txBody>
        </p:sp>
      </p:grpSp>
      <p:sp>
        <p:nvSpPr>
          <p:cNvPr id="22" name="Rectangle 21" hidden="1"/>
          <p:cNvSpPr/>
          <p:nvPr userDrawn="1"/>
        </p:nvSpPr>
        <p:spPr>
          <a:xfrm>
            <a:off x="-24939" y="5308673"/>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49" dirty="0"/>
          </a:p>
        </p:txBody>
      </p:sp>
      <p:sp>
        <p:nvSpPr>
          <p:cNvPr id="19" name="Rectangle 18"/>
          <p:cNvSpPr/>
          <p:nvPr userDrawn="1"/>
        </p:nvSpPr>
        <p:spPr>
          <a:xfrm>
            <a:off x="385884" y="5141477"/>
            <a:ext cx="11590411"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5" y="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3" y="6069028"/>
            <a:ext cx="1753029" cy="517891"/>
          </a:xfrm>
          <a:prstGeom prst="rect">
            <a:avLst/>
          </a:prstGeom>
        </p:spPr>
      </p:pic>
    </p:spTree>
    <p:extLst>
      <p:ext uri="{BB962C8B-B14F-4D97-AF65-F5344CB8AC3E}">
        <p14:creationId xmlns:p14="http://schemas.microsoft.com/office/powerpoint/2010/main" val="3849242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5" y="-27043"/>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8"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652592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8"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5"/>
            <a:ext cx="11307819"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Text Placeholder 3"/>
          <p:cNvSpPr>
            <a:spLocks noGrp="1"/>
          </p:cNvSpPr>
          <p:nvPr>
            <p:ph type="body" sz="quarter" idx="10"/>
          </p:nvPr>
        </p:nvSpPr>
        <p:spPr>
          <a:xfrm>
            <a:off x="443799" y="1234758"/>
            <a:ext cx="11311129" cy="400050"/>
          </a:xfrm>
          <a:prstGeom prst="rect">
            <a:avLst/>
          </a:prstGeom>
        </p:spPr>
        <p:txBody>
          <a:bodyPr anchor="ctr" anchorCtr="0"/>
          <a:lstStyle>
            <a:lvl1pPr algn="ctr">
              <a:defRPr sz="1801"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1"/>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45489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49" y="-1111937"/>
            <a:ext cx="251992" cy="383503"/>
          </a:xfrm>
          <a:prstGeom prst="rect">
            <a:avLst/>
          </a:prstGeom>
          <a:noFill/>
        </p:spPr>
        <p:txBody>
          <a:bodyPr wrap="none" rtlCol="0">
            <a:spAutoFit/>
          </a:bodyPr>
          <a:lstStyle/>
          <a:p>
            <a:pPr marL="0" marR="0" lvl="0" indent="0" algn="l" defTabSz="960097" rtl="0" eaLnBrk="1" fontAlgn="base" latinLnBrk="0" hangingPunct="1">
              <a:lnSpc>
                <a:spcPct val="100000"/>
              </a:lnSpc>
              <a:spcBef>
                <a:spcPct val="0"/>
              </a:spcBef>
              <a:spcAft>
                <a:spcPct val="0"/>
              </a:spcAft>
              <a:buClrTx/>
              <a:buSzTx/>
              <a:buFontTx/>
              <a:buNone/>
              <a:tabLst/>
              <a:defRPr/>
            </a:pPr>
            <a:r>
              <a:rPr kumimoji="0" lang="en-US" sz="1892"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10"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1" y="1326777"/>
            <a:ext cx="5829300" cy="4731124"/>
          </a:xfrm>
          <a:prstGeom prst="rect">
            <a:avLst/>
          </a:prstGeom>
        </p:spPr>
        <p:txBody>
          <a:bodyPr/>
          <a:lstStyle>
            <a:lvl1pPr marL="347480" indent="-342909">
              <a:lnSpc>
                <a:spcPct val="100000"/>
              </a:lnSpc>
              <a:spcAft>
                <a:spcPts val="1801"/>
              </a:spcAft>
              <a:buClr>
                <a:schemeClr val="tx1"/>
              </a:buClr>
              <a:buSzPct val="135000"/>
              <a:buFont typeface="Arial" panose="020B0604020202020204" pitchFamily="34" charset="0"/>
              <a:buChar char="•"/>
              <a:defRPr sz="2000"/>
            </a:lvl1pPr>
            <a:lvl2pPr marL="685818" indent="-342909">
              <a:lnSpc>
                <a:spcPct val="100000"/>
              </a:lnSpc>
              <a:spcAft>
                <a:spcPts val="1801"/>
              </a:spcAft>
              <a:buClr>
                <a:schemeClr val="tx1"/>
              </a:buClr>
              <a:buSzPct val="135000"/>
              <a:buFont typeface="Arial" panose="020B0604020202020204" pitchFamily="34" charset="0"/>
              <a:buChar char="•"/>
              <a:defRPr sz="2000"/>
            </a:lvl2pPr>
            <a:lvl3pPr marL="1033488" indent="-342909">
              <a:lnSpc>
                <a:spcPct val="100000"/>
              </a:lnSpc>
              <a:spcAft>
                <a:spcPts val="1801"/>
              </a:spcAft>
              <a:buClr>
                <a:schemeClr val="tx1"/>
              </a:buClr>
              <a:buSzPct val="135000"/>
              <a:buFont typeface="Arial" panose="020B0604020202020204" pitchFamily="34" charset="0"/>
              <a:buChar char="•"/>
              <a:defRPr sz="2000"/>
            </a:lvl3pPr>
            <a:lvl4pPr marL="1371635" indent="-342909">
              <a:lnSpc>
                <a:spcPct val="100000"/>
              </a:lnSpc>
              <a:spcAft>
                <a:spcPts val="1801"/>
              </a:spcAft>
              <a:buClr>
                <a:schemeClr val="tx1"/>
              </a:buClr>
              <a:buSzPct val="135000"/>
              <a:buFont typeface="Arial" panose="020B0604020202020204" pitchFamily="34" charset="0"/>
              <a:buChar char="•"/>
              <a:defRPr sz="2000"/>
            </a:lvl4pPr>
            <a:lvl5pPr marL="1719305" indent="-342909">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62232253"/>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31" y="1780926"/>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4" name="Rectangle 13"/>
          <p:cNvSpPr/>
          <p:nvPr userDrawn="1"/>
        </p:nvSpPr>
        <p:spPr>
          <a:xfrm>
            <a:off x="474278" y="1780926"/>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Rectangle 6"/>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8"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9"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4396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8"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8" y="1588066"/>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 name="Rectangle 4"/>
          <p:cNvSpPr/>
          <p:nvPr userDrawn="1"/>
        </p:nvSpPr>
        <p:spPr>
          <a:xfrm>
            <a:off x="519998"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Text Placeholder 3"/>
          <p:cNvSpPr>
            <a:spLocks noGrp="1"/>
          </p:cNvSpPr>
          <p:nvPr>
            <p:ph type="body" sz="quarter" idx="10"/>
          </p:nvPr>
        </p:nvSpPr>
        <p:spPr>
          <a:xfrm>
            <a:off x="495302"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4"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5"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739737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2" y="1113525"/>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extBox 1"/>
          <p:cNvSpPr txBox="1"/>
          <p:nvPr userDrawn="1"/>
        </p:nvSpPr>
        <p:spPr>
          <a:xfrm>
            <a:off x="11247349" y="-1111937"/>
            <a:ext cx="251992" cy="383503"/>
          </a:xfrm>
          <a:prstGeom prst="rect">
            <a:avLst/>
          </a:prstGeom>
          <a:noFill/>
        </p:spPr>
        <p:txBody>
          <a:bodyPr wrap="none" rtlCol="0">
            <a:spAutoFit/>
          </a:bodyPr>
          <a:lstStyle/>
          <a:p>
            <a:pPr marL="0" marR="0" lvl="0" indent="0" algn="l" defTabSz="960097" rtl="0" eaLnBrk="1" fontAlgn="base" latinLnBrk="0" hangingPunct="1">
              <a:lnSpc>
                <a:spcPct val="100000"/>
              </a:lnSpc>
              <a:spcBef>
                <a:spcPct val="0"/>
              </a:spcBef>
              <a:spcAft>
                <a:spcPct val="0"/>
              </a:spcAft>
              <a:buClrTx/>
              <a:buSzTx/>
              <a:buFontTx/>
              <a:buNone/>
              <a:tabLst/>
              <a:defRPr/>
            </a:pPr>
            <a:r>
              <a:rPr kumimoji="0" lang="en-US" sz="1892"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9"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5"/>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 name="Rectangle 7"/>
          <p:cNvSpPr/>
          <p:nvPr userDrawn="1"/>
        </p:nvSpPr>
        <p:spPr>
          <a:xfrm>
            <a:off x="4358594" y="1113525"/>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Text Placeholder 3"/>
          <p:cNvSpPr>
            <a:spLocks noGrp="1"/>
          </p:cNvSpPr>
          <p:nvPr>
            <p:ph type="body" sz="quarter" idx="10"/>
          </p:nvPr>
        </p:nvSpPr>
        <p:spPr>
          <a:xfrm>
            <a:off x="495302"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4"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9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2" y="2535693"/>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6" y="2535693"/>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9"/>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1" name="Oval 20"/>
          <p:cNvSpPr/>
          <p:nvPr userDrawn="1"/>
        </p:nvSpPr>
        <p:spPr>
          <a:xfrm>
            <a:off x="5745549" y="1669429"/>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2" name="Oval 21"/>
          <p:cNvSpPr/>
          <p:nvPr userDrawn="1"/>
        </p:nvSpPr>
        <p:spPr>
          <a:xfrm>
            <a:off x="9558787" y="1669429"/>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3" name="Oval 22"/>
          <p:cNvSpPr/>
          <p:nvPr userDrawn="1"/>
        </p:nvSpPr>
        <p:spPr>
          <a:xfrm>
            <a:off x="9558787"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5" name="Oval 24"/>
          <p:cNvSpPr/>
          <p:nvPr userDrawn="1"/>
        </p:nvSpPr>
        <p:spPr>
          <a:xfrm>
            <a:off x="5745549"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2" y="4658406"/>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6" y="4658406"/>
            <a:ext cx="3475038" cy="849312"/>
          </a:xfrm>
          <a:prstGeom prst="rect">
            <a:avLst/>
          </a:prstGeom>
        </p:spPr>
        <p:txBody>
          <a:bodyPr anchor="ctr" anchorCtr="1"/>
          <a:lstStyle>
            <a:lvl1pPr algn="ctr">
              <a:lnSpc>
                <a:spcPct val="100000"/>
              </a:lnSpc>
              <a:spcAft>
                <a:spcPts val="601"/>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186952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2"/>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5" y="4133851"/>
            <a:ext cx="12191998"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EBE8E5"/>
              </a:solidFill>
            </a:endParaRPr>
          </a:p>
        </p:txBody>
      </p:sp>
      <p:sp>
        <p:nvSpPr>
          <p:cNvPr id="12" name="Rectangle 11"/>
          <p:cNvSpPr/>
          <p:nvPr userDrawn="1"/>
        </p:nvSpPr>
        <p:spPr>
          <a:xfrm>
            <a:off x="5" y="4378221"/>
            <a:ext cx="12191998"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01" dirty="0">
              <a:solidFill>
                <a:srgbClr val="002F70"/>
              </a:solidFill>
            </a:endParaRPr>
          </a:p>
        </p:txBody>
      </p:sp>
      <p:sp>
        <p:nvSpPr>
          <p:cNvPr id="13" name="Title Placeholder 37"/>
          <p:cNvSpPr>
            <a:spLocks noGrp="1"/>
          </p:cNvSpPr>
          <p:nvPr>
            <p:ph type="title" hasCustomPrompt="1"/>
          </p:nvPr>
        </p:nvSpPr>
        <p:spPr>
          <a:xfrm>
            <a:off x="5786" y="4391027"/>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3219972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8" name="Title Placeholder 37"/>
          <p:cNvSpPr>
            <a:spLocks noGrp="1"/>
          </p:cNvSpPr>
          <p:nvPr>
            <p:ph type="title" hasCustomPrompt="1"/>
          </p:nvPr>
        </p:nvSpPr>
        <p:spPr>
          <a:xfrm>
            <a:off x="5" y="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7" y="5980090"/>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76686063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8" y="1368426"/>
            <a:ext cx="5993476" cy="3995284"/>
          </a:xfrm>
          <a:prstGeom prst="rect">
            <a:avLst/>
          </a:prstGeom>
          <a:noFill/>
        </p:spPr>
      </p:pic>
      <p:sp>
        <p:nvSpPr>
          <p:cNvPr id="22" name="Rectangle 21" hidden="1"/>
          <p:cNvSpPr/>
          <p:nvPr userDrawn="1"/>
        </p:nvSpPr>
        <p:spPr>
          <a:xfrm>
            <a:off x="-24939" y="5308673"/>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49" dirty="0"/>
          </a:p>
        </p:txBody>
      </p:sp>
      <p:grpSp>
        <p:nvGrpSpPr>
          <p:cNvPr id="8" name="Group 7"/>
          <p:cNvGrpSpPr/>
          <p:nvPr userDrawn="1"/>
        </p:nvGrpSpPr>
        <p:grpSpPr>
          <a:xfrm>
            <a:off x="7905830" y="1368427"/>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TextBox 9"/>
            <p:cNvSpPr txBox="1"/>
            <p:nvPr userDrawn="1"/>
          </p:nvSpPr>
          <p:spPr>
            <a:xfrm>
              <a:off x="7167531" y="2039454"/>
              <a:ext cx="4133546" cy="2752676"/>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4" y="6070462"/>
            <a:ext cx="1746868" cy="516071"/>
          </a:xfrm>
          <a:prstGeom prst="rect">
            <a:avLst/>
          </a:prstGeom>
        </p:spPr>
      </p:pic>
    </p:spTree>
    <p:extLst>
      <p:ext uri="{BB962C8B-B14F-4D97-AF65-F5344CB8AC3E}">
        <p14:creationId xmlns:p14="http://schemas.microsoft.com/office/powerpoint/2010/main" val="25794203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ection Layout">
    <p:spTree>
      <p:nvGrpSpPr>
        <p:cNvPr id="1" name=""/>
        <p:cNvGrpSpPr/>
        <p:nvPr/>
      </p:nvGrpSpPr>
      <p:grpSpPr>
        <a:xfrm>
          <a:off x="0" y="0"/>
          <a:ext cx="0" cy="0"/>
          <a:chOff x="0" y="0"/>
          <a:chExt cx="0" cy="0"/>
        </a:xfrm>
      </p:grpSpPr>
      <p:sp>
        <p:nvSpPr>
          <p:cNvPr id="3"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4" name="Rectangle 3"/>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5" name="Rectangle 4"/>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6"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
        <p:nvSpPr>
          <p:cNvPr id="7" name="Slide Number Placeholder 2"/>
          <p:cNvSpPr>
            <a:spLocks noGrp="1"/>
          </p:cNvSpPr>
          <p:nvPr>
            <p:ph type="sldNum" sz="quarter" idx="4294967295"/>
          </p:nvPr>
        </p:nvSpPr>
        <p:spPr>
          <a:xfrm>
            <a:off x="192741" y="6412994"/>
            <a:ext cx="443753" cy="365125"/>
          </a:xfrm>
          <a:prstGeom prst="rect">
            <a:avLst/>
          </a:prstGeom>
        </p:spPr>
        <p:txBody>
          <a:bodyPr/>
          <a:lstStyle>
            <a:lvl1pPr>
              <a:defRPr sz="900"/>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2371413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Rectangle 18"/>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25"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28" name="Rectangle 27"/>
          <p:cNvSpPr/>
          <p:nvPr userDrawn="1"/>
        </p:nvSpPr>
        <p:spPr>
          <a:xfrm>
            <a:off x="9867905" y="5778396"/>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grpSp>
        <p:nvGrpSpPr>
          <p:cNvPr id="17" name="Group 16"/>
          <p:cNvGrpSpPr/>
          <p:nvPr userDrawn="1"/>
        </p:nvGrpSpPr>
        <p:grpSpPr>
          <a:xfrm>
            <a:off x="2807357" y="4059591"/>
            <a:ext cx="1920240" cy="759886"/>
            <a:chOff x="2807354" y="4059591"/>
            <a:chExt cx="1920240" cy="759886"/>
          </a:xfrm>
        </p:grpSpPr>
        <p:sp>
          <p:nvSpPr>
            <p:cNvPr id="18" name="Rectangle 17"/>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sp>
          <p:nvSpPr>
            <p:cNvPr id="20" name="TextBox 20"/>
            <p:cNvSpPr txBox="1"/>
            <p:nvPr userDrawn="1"/>
          </p:nvSpPr>
          <p:spPr>
            <a:xfrm>
              <a:off x="2807354"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Life Insurance</a:t>
              </a:r>
            </a:p>
          </p:txBody>
        </p:sp>
      </p:grpSp>
      <p:grpSp>
        <p:nvGrpSpPr>
          <p:cNvPr id="21" name="Group 20"/>
          <p:cNvGrpSpPr/>
          <p:nvPr userDrawn="1"/>
        </p:nvGrpSpPr>
        <p:grpSpPr>
          <a:xfrm>
            <a:off x="5135884" y="4059591"/>
            <a:ext cx="1920240" cy="759886"/>
            <a:chOff x="5135880" y="4059591"/>
            <a:chExt cx="1920240" cy="759886"/>
          </a:xfrm>
        </p:grpSpPr>
        <p:sp>
          <p:nvSpPr>
            <p:cNvPr id="22" name="Rectangle 21"/>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sp>
          <p:nvSpPr>
            <p:cNvPr id="23" name="TextBox 21"/>
            <p:cNvSpPr txBox="1"/>
            <p:nvPr userDrawn="1"/>
          </p:nvSpPr>
          <p:spPr>
            <a:xfrm>
              <a:off x="5135880" y="4231060"/>
              <a:ext cx="1920240" cy="3981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grpSp>
      <p:grpSp>
        <p:nvGrpSpPr>
          <p:cNvPr id="24" name="Group 23"/>
          <p:cNvGrpSpPr/>
          <p:nvPr userDrawn="1"/>
        </p:nvGrpSpPr>
        <p:grpSpPr>
          <a:xfrm>
            <a:off x="7464410" y="4059591"/>
            <a:ext cx="1920240" cy="759886"/>
            <a:chOff x="7464407" y="4059591"/>
            <a:chExt cx="1920240" cy="759886"/>
          </a:xfrm>
        </p:grpSpPr>
        <p:sp>
          <p:nvSpPr>
            <p:cNvPr id="27" name="Rectangle 26"/>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sp>
          <p:nvSpPr>
            <p:cNvPr id="34" name="TextBox 22"/>
            <p:cNvSpPr txBox="1"/>
            <p:nvPr userDrawn="1"/>
          </p:nvSpPr>
          <p:spPr>
            <a:xfrm>
              <a:off x="7572354" y="4089739"/>
              <a:ext cx="170434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Workplace Benefits</a:t>
              </a:r>
            </a:p>
          </p:txBody>
        </p:sp>
      </p:grpSp>
      <p:cxnSp>
        <p:nvCxnSpPr>
          <p:cNvPr id="35" name="Straight Connector 34"/>
          <p:cNvCxnSpPr/>
          <p:nvPr userDrawn="1"/>
        </p:nvCxnSpPr>
        <p:spPr>
          <a:xfrm>
            <a:off x="2804160" y="3684004"/>
            <a:ext cx="658368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6654" y="2036734"/>
            <a:ext cx="4838700" cy="1429476"/>
          </a:xfrm>
          <a:prstGeom prst="rect">
            <a:avLst/>
          </a:prstGeom>
        </p:spPr>
      </p:pic>
    </p:spTree>
    <p:extLst>
      <p:ext uri="{BB962C8B-B14F-4D97-AF65-F5344CB8AC3E}">
        <p14:creationId xmlns:p14="http://schemas.microsoft.com/office/powerpoint/2010/main" val="2816031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9" name="Rectangle 18"/>
          <p:cNvSpPr/>
          <p:nvPr userDrawn="1"/>
        </p:nvSpPr>
        <p:spPr>
          <a:xfrm>
            <a:off x="5" y="668"/>
            <a:ext cx="12191998"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
        <p:nvSpPr>
          <p:cNvPr id="25" name="Title Placeholder 37"/>
          <p:cNvSpPr>
            <a:spLocks noGrp="1"/>
          </p:cNvSpPr>
          <p:nvPr>
            <p:ph type="title" hasCustomPrompt="1"/>
          </p:nvPr>
        </p:nvSpPr>
        <p:spPr>
          <a:xfrm>
            <a:off x="5782" y="-30862"/>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28" name="Rectangle 27"/>
          <p:cNvSpPr/>
          <p:nvPr userDrawn="1"/>
        </p:nvSpPr>
        <p:spPr>
          <a:xfrm>
            <a:off x="9867905" y="5778396"/>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F70"/>
              </a:solidFill>
            </a:endParaRPr>
          </a:p>
        </p:txBody>
      </p:sp>
    </p:spTree>
    <p:extLst>
      <p:ext uri="{BB962C8B-B14F-4D97-AF65-F5344CB8AC3E}">
        <p14:creationId xmlns:p14="http://schemas.microsoft.com/office/powerpoint/2010/main" val="1501651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192744" y="6412996"/>
            <a:ext cx="443753" cy="365125"/>
          </a:xfrm>
          <a:prstGeom prst="rect">
            <a:avLst/>
          </a:prstGeom>
        </p:spPr>
        <p:txBody>
          <a:bodyPr/>
          <a:lstStyle/>
          <a:p>
            <a:fld id="{FA06F0F5-DF6A-4E0E-AC03-6B0D0B0A1300}" type="slidenum">
              <a:rPr lang="en-US" sz="900" smtClean="0"/>
              <a:pPr/>
              <a:t>‹#›</a:t>
            </a:fld>
            <a:endParaRPr lang="en-US" sz="900" dirty="0"/>
          </a:p>
        </p:txBody>
      </p:sp>
      <p:sp>
        <p:nvSpPr>
          <p:cNvPr id="12" name="Rectangle 11"/>
          <p:cNvSpPr/>
          <p:nvPr userDrawn="1"/>
        </p:nvSpPr>
        <p:spPr>
          <a:xfrm>
            <a:off x="1051821" y="1368427"/>
            <a:ext cx="4443874" cy="3689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TextBox 12"/>
          <p:cNvSpPr txBox="1"/>
          <p:nvPr userDrawn="1"/>
        </p:nvSpPr>
        <p:spPr>
          <a:xfrm>
            <a:off x="1155350" y="1750772"/>
            <a:ext cx="4239611" cy="2743187"/>
          </a:xfrm>
          <a:prstGeom prst="rect">
            <a:avLst/>
          </a:prstGeom>
          <a:solidFill>
            <a:schemeClr val="bg1">
              <a:lumMod val="95000"/>
            </a:schemeClr>
          </a:solidFill>
        </p:spPr>
        <p:txBody>
          <a:bodyPr wrap="square" rtlCol="0">
            <a:spAutoFit/>
          </a:bodyPr>
          <a:lstStyle/>
          <a:p>
            <a:pPr marR="0" lvl="0" algn="ctr" defTabSz="914422"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22"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pic>
        <p:nvPicPr>
          <p:cNvPr id="14"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6"/>
            <a:ext cx="5208587" cy="3689350"/>
          </a:xfrm>
          <a:prstGeom prst="rect">
            <a:avLst/>
          </a:prstGeom>
        </p:spPr>
      </p:pic>
    </p:spTree>
    <p:extLst>
      <p:ext uri="{BB962C8B-B14F-4D97-AF65-F5344CB8AC3E}">
        <p14:creationId xmlns:p14="http://schemas.microsoft.com/office/powerpoint/2010/main" val="115068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220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96479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177250"/>
            <a:ext cx="5829300" cy="4880650"/>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9"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3" name="Text Placeholder 2"/>
          <p:cNvSpPr>
            <a:spLocks noGrp="1"/>
          </p:cNvSpPr>
          <p:nvPr>
            <p:ph type="body" sz="quarter" idx="15"/>
          </p:nvPr>
        </p:nvSpPr>
        <p:spPr>
          <a:xfrm>
            <a:off x="2105025" y="962025"/>
            <a:ext cx="7943850" cy="647700"/>
          </a:xfrm>
          <a:prstGeom prst="rect">
            <a:avLst/>
          </a:prstGeom>
        </p:spPr>
        <p:txBody>
          <a:bodyPr/>
          <a:lstStyle>
            <a:lvl1pPr>
              <a:lnSpc>
                <a:spcPct val="100000"/>
              </a:lnSpc>
              <a:spcAft>
                <a:spcPts val="0"/>
              </a:spcAft>
              <a:defRPr sz="1800"/>
            </a:lvl1pPr>
          </a:lstStyle>
          <a:p>
            <a:pPr lvl="0"/>
            <a:r>
              <a:rPr lang="en-US"/>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14.png"/><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87" r:id="rId4"/>
    <p:sldLayoutId id="2147483701" r:id="rId5"/>
    <p:sldLayoutId id="2147483694" r:id="rId6"/>
    <p:sldLayoutId id="2147483669" r:id="rId7"/>
    <p:sldLayoutId id="2147483693" r:id="rId8"/>
    <p:sldLayoutId id="2147483692" r:id="rId9"/>
    <p:sldLayoutId id="2147483689" r:id="rId10"/>
    <p:sldLayoutId id="2147483691" r:id="rId11"/>
    <p:sldLayoutId id="2147483697" r:id="rId12"/>
    <p:sldLayoutId id="2147483700" r:id="rId13"/>
    <p:sldLayoutId id="2147483698" r:id="rId14"/>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19214247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026034" y="6070462"/>
            <a:ext cx="1746868" cy="516071"/>
          </a:xfrm>
          <a:prstGeom prst="rect">
            <a:avLst/>
          </a:prstGeom>
        </p:spPr>
      </p:pic>
    </p:spTree>
    <p:extLst>
      <p:ext uri="{BB962C8B-B14F-4D97-AF65-F5344CB8AC3E}">
        <p14:creationId xmlns:p14="http://schemas.microsoft.com/office/powerpoint/2010/main" val="355224411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49" algn="l" rtl="0" eaLnBrk="1" fontAlgn="base" hangingPunct="1">
        <a:spcBef>
          <a:spcPct val="0"/>
        </a:spcBef>
        <a:spcAft>
          <a:spcPct val="0"/>
        </a:spcAft>
        <a:defRPr sz="3780" b="1">
          <a:solidFill>
            <a:schemeClr val="bg1"/>
          </a:solidFill>
          <a:latin typeface="Times New Roman" pitchFamily="18" charset="0"/>
        </a:defRPr>
      </a:lvl6pPr>
      <a:lvl7pPr marL="960097" algn="l" rtl="0" eaLnBrk="1" fontAlgn="base" hangingPunct="1">
        <a:spcBef>
          <a:spcPct val="0"/>
        </a:spcBef>
        <a:spcAft>
          <a:spcPct val="0"/>
        </a:spcAft>
        <a:defRPr sz="3780" b="1">
          <a:solidFill>
            <a:schemeClr val="bg1"/>
          </a:solidFill>
          <a:latin typeface="Times New Roman" pitchFamily="18" charset="0"/>
        </a:defRPr>
      </a:lvl7pPr>
      <a:lvl8pPr marL="1440144" algn="l" rtl="0" eaLnBrk="1" fontAlgn="base" hangingPunct="1">
        <a:spcBef>
          <a:spcPct val="0"/>
        </a:spcBef>
        <a:spcAft>
          <a:spcPct val="0"/>
        </a:spcAft>
        <a:defRPr sz="3780" b="1">
          <a:solidFill>
            <a:schemeClr val="bg1"/>
          </a:solidFill>
          <a:latin typeface="Times New Roman" pitchFamily="18" charset="0"/>
        </a:defRPr>
      </a:lvl8pPr>
      <a:lvl9pPr marL="1920193"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9"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14" indent="0" algn="l" rtl="0" eaLnBrk="1" fontAlgn="base" hangingPunct="1">
        <a:lnSpc>
          <a:spcPct val="120000"/>
        </a:lnSpc>
        <a:spcBef>
          <a:spcPts val="0"/>
        </a:spcBef>
        <a:spcAft>
          <a:spcPts val="1260"/>
        </a:spcAft>
        <a:buClr>
          <a:schemeClr val="accent1"/>
        </a:buClr>
        <a:buSzPct val="90000"/>
        <a:buFont typeface="Arial"/>
        <a:buNone/>
        <a:defRPr sz="1470" b="0">
          <a:solidFill>
            <a:schemeClr val="tx1"/>
          </a:solidFill>
          <a:latin typeface="+mn-lt"/>
        </a:defRPr>
      </a:lvl3pPr>
      <a:lvl4pPr marL="720071" indent="0" algn="l" rtl="0" eaLnBrk="1" fontAlgn="base" hangingPunct="1">
        <a:lnSpc>
          <a:spcPct val="120000"/>
        </a:lnSpc>
        <a:spcBef>
          <a:spcPts val="0"/>
        </a:spcBef>
        <a:spcAft>
          <a:spcPts val="1260"/>
        </a:spcAft>
        <a:buClr>
          <a:schemeClr val="accent1"/>
        </a:buClr>
        <a:buSzPct val="90000"/>
        <a:buFont typeface="Arial"/>
        <a:buNone/>
        <a:defRPr sz="1470" b="0">
          <a:solidFill>
            <a:schemeClr val="tx1"/>
          </a:solidFill>
          <a:latin typeface="+mn-lt"/>
          <a:cs typeface="Arial" charset="0"/>
        </a:defRPr>
      </a:lvl4pPr>
      <a:lvl5pPr marL="956764"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84" indent="-240024"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933" indent="-240024"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78" indent="-240024"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7026" indent="-240024"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97" rtl="0" eaLnBrk="1" latinLnBrk="0" hangingPunct="1">
        <a:defRPr sz="1892" kern="1200">
          <a:solidFill>
            <a:schemeClr val="tx1"/>
          </a:solidFill>
          <a:latin typeface="+mn-lt"/>
          <a:ea typeface="+mn-ea"/>
          <a:cs typeface="+mn-cs"/>
        </a:defRPr>
      </a:lvl1pPr>
      <a:lvl2pPr marL="480049" algn="l" defTabSz="960097" rtl="0" eaLnBrk="1" latinLnBrk="0" hangingPunct="1">
        <a:defRPr sz="1892" kern="1200">
          <a:solidFill>
            <a:schemeClr val="tx1"/>
          </a:solidFill>
          <a:latin typeface="+mn-lt"/>
          <a:ea typeface="+mn-ea"/>
          <a:cs typeface="+mn-cs"/>
        </a:defRPr>
      </a:lvl2pPr>
      <a:lvl3pPr marL="960097" algn="l" defTabSz="960097" rtl="0" eaLnBrk="1" latinLnBrk="0" hangingPunct="1">
        <a:defRPr sz="1892" kern="1200">
          <a:solidFill>
            <a:schemeClr val="tx1"/>
          </a:solidFill>
          <a:latin typeface="+mn-lt"/>
          <a:ea typeface="+mn-ea"/>
          <a:cs typeface="+mn-cs"/>
        </a:defRPr>
      </a:lvl3pPr>
      <a:lvl4pPr marL="1440144" algn="l" defTabSz="960097" rtl="0" eaLnBrk="1" latinLnBrk="0" hangingPunct="1">
        <a:defRPr sz="1892" kern="1200">
          <a:solidFill>
            <a:schemeClr val="tx1"/>
          </a:solidFill>
          <a:latin typeface="+mn-lt"/>
          <a:ea typeface="+mn-ea"/>
          <a:cs typeface="+mn-cs"/>
        </a:defRPr>
      </a:lvl4pPr>
      <a:lvl5pPr marL="1920193" algn="l" defTabSz="960097" rtl="0" eaLnBrk="1" latinLnBrk="0" hangingPunct="1">
        <a:defRPr sz="1892" kern="1200">
          <a:solidFill>
            <a:schemeClr val="tx1"/>
          </a:solidFill>
          <a:latin typeface="+mn-lt"/>
          <a:ea typeface="+mn-ea"/>
          <a:cs typeface="+mn-cs"/>
        </a:defRPr>
      </a:lvl5pPr>
      <a:lvl6pPr marL="2400240" algn="l" defTabSz="960097" rtl="0" eaLnBrk="1" latinLnBrk="0" hangingPunct="1">
        <a:defRPr sz="1892" kern="1200">
          <a:solidFill>
            <a:schemeClr val="tx1"/>
          </a:solidFill>
          <a:latin typeface="+mn-lt"/>
          <a:ea typeface="+mn-ea"/>
          <a:cs typeface="+mn-cs"/>
        </a:defRPr>
      </a:lvl6pPr>
      <a:lvl7pPr marL="2880288" algn="l" defTabSz="960097" rtl="0" eaLnBrk="1" latinLnBrk="0" hangingPunct="1">
        <a:defRPr sz="1892" kern="1200">
          <a:solidFill>
            <a:schemeClr val="tx1"/>
          </a:solidFill>
          <a:latin typeface="+mn-lt"/>
          <a:ea typeface="+mn-ea"/>
          <a:cs typeface="+mn-cs"/>
        </a:defRPr>
      </a:lvl7pPr>
      <a:lvl8pPr marL="3360335" algn="l" defTabSz="960097" rtl="0" eaLnBrk="1" latinLnBrk="0" hangingPunct="1">
        <a:defRPr sz="1892" kern="1200">
          <a:solidFill>
            <a:schemeClr val="tx1"/>
          </a:solidFill>
          <a:latin typeface="+mn-lt"/>
          <a:ea typeface="+mn-ea"/>
          <a:cs typeface="+mn-cs"/>
        </a:defRPr>
      </a:lvl8pPr>
      <a:lvl9pPr marL="3840384" algn="l" defTabSz="960097" rtl="0" eaLnBrk="1" latinLnBrk="0" hangingPunct="1">
        <a:defRPr sz="189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9">
          <p15:clr>
            <a:srgbClr val="F26B43"/>
          </p15:clr>
        </p15:guide>
        <p15:guide id="4" pos="7417">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1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12.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limra.com/en/research/compass-programs/annuitycompass/" TargetMode="External"/><Relationship Id="rId5" Type="http://schemas.openxmlformats.org/officeDocument/2006/relationships/hyperlink" Target="https://www.limra.com/en/research/compass-programs/lifecompass/" TargetMode="External"/><Relationship Id="rId4" Type="http://schemas.openxmlformats.org/officeDocument/2006/relationships/image" Target="../media/image128.png"/><Relationship Id="rId9" Type="http://schemas.openxmlformats.org/officeDocument/2006/relationships/image" Target="../media/image127.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mra.com/en/events/webinars/" TargetMode="External"/><Relationship Id="rId3" Type="http://schemas.openxmlformats.org/officeDocument/2006/relationships/image" Target="../media/image131.png"/><Relationship Id="rId7" Type="http://schemas.openxmlformats.org/officeDocument/2006/relationships/hyperlink" Target="https://www.linkedin.com/company/limra/posts/?feedView=all" TargetMode="External"/><Relationship Id="rId12" Type="http://schemas.openxmlformats.org/officeDocument/2006/relationships/hyperlink" Target="mailto:infoctr@loma.org" TargetMode="External"/><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hyperlink" Target="https://www.limra.com/en/trending-topics/publications/Industrynews2use/" TargetMode="External"/><Relationship Id="rId11" Type="http://schemas.openxmlformats.org/officeDocument/2006/relationships/hyperlink" Target="mailto:infocenter@limra.com" TargetMode="External"/><Relationship Id="rId5" Type="http://schemas.openxmlformats.org/officeDocument/2006/relationships/hyperlink" Target="https://www.limra.com/en/trending-topics/publications/marketfacts/" TargetMode="External"/><Relationship Id="rId10" Type="http://schemas.openxmlformats.org/officeDocument/2006/relationships/hyperlink" Target="https://www.loma.org/en/trending-topics/insider-insights/" TargetMode="External"/><Relationship Id="rId4" Type="http://schemas.openxmlformats.org/officeDocument/2006/relationships/hyperlink" Target="http://www.limra.com/?utm_source=graphics-pdf&amp;utm_medium=graphics-pdf&amp;utm_campaign=graphics-pdf" TargetMode="External"/><Relationship Id="rId9" Type="http://schemas.openxmlformats.org/officeDocument/2006/relationships/hyperlink" Target="https://www.limra.com/en/trending-topics/publications/insider-insight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jpeg"/><Relationship Id="rId7" Type="http://schemas.openxmlformats.org/officeDocument/2006/relationships/image" Target="../media/image13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5.jpeg"/><Relationship Id="rId5" Type="http://schemas.openxmlformats.org/officeDocument/2006/relationships/image" Target="../media/image134.jpeg"/><Relationship Id="rId10" Type="http://schemas.openxmlformats.org/officeDocument/2006/relationships/image" Target="../media/image139.png"/><Relationship Id="rId4" Type="http://schemas.openxmlformats.org/officeDocument/2006/relationships/image" Target="../media/image133.jpeg"/><Relationship Id="rId9" Type="http://schemas.openxmlformats.org/officeDocument/2006/relationships/image" Target="../media/image138.png"/></Relationships>
</file>

<file path=ppt/slides/_rels/slide1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6" Type="http://schemas.openxmlformats.org/officeDocument/2006/relationships/image" Target="../media/image55.png"/><Relationship Id="rId21" Type="http://schemas.openxmlformats.org/officeDocument/2006/relationships/image" Target="../media/image50.png"/><Relationship Id="rId42" Type="http://schemas.openxmlformats.org/officeDocument/2006/relationships/image" Target="../media/image71.jpeg"/><Relationship Id="rId47" Type="http://schemas.openxmlformats.org/officeDocument/2006/relationships/image" Target="../media/image76.png"/><Relationship Id="rId63" Type="http://schemas.openxmlformats.org/officeDocument/2006/relationships/image" Target="../media/image92.png"/><Relationship Id="rId68" Type="http://schemas.openxmlformats.org/officeDocument/2006/relationships/image" Target="../media/image97.jpeg"/><Relationship Id="rId2" Type="http://schemas.openxmlformats.org/officeDocument/2006/relationships/notesSlide" Target="../notesSlides/notesSlide4.xml"/><Relationship Id="rId16" Type="http://schemas.openxmlformats.org/officeDocument/2006/relationships/image" Target="../media/image45.png"/><Relationship Id="rId29" Type="http://schemas.openxmlformats.org/officeDocument/2006/relationships/image" Target="../media/image58.jpeg"/><Relationship Id="rId11" Type="http://schemas.openxmlformats.org/officeDocument/2006/relationships/image" Target="../media/image40.png"/><Relationship Id="rId24" Type="http://schemas.openxmlformats.org/officeDocument/2006/relationships/image" Target="../media/image53.png"/><Relationship Id="rId32" Type="http://schemas.openxmlformats.org/officeDocument/2006/relationships/image" Target="../media/image61.jpeg"/><Relationship Id="rId37" Type="http://schemas.openxmlformats.org/officeDocument/2006/relationships/image" Target="../media/image66.jpeg"/><Relationship Id="rId40" Type="http://schemas.openxmlformats.org/officeDocument/2006/relationships/image" Target="../media/image69.jpeg"/><Relationship Id="rId45" Type="http://schemas.openxmlformats.org/officeDocument/2006/relationships/image" Target="../media/image74.png"/><Relationship Id="rId53" Type="http://schemas.openxmlformats.org/officeDocument/2006/relationships/image" Target="../media/image82.png"/><Relationship Id="rId58" Type="http://schemas.openxmlformats.org/officeDocument/2006/relationships/image" Target="../media/image87.png"/><Relationship Id="rId66" Type="http://schemas.openxmlformats.org/officeDocument/2006/relationships/image" Target="../media/image95.jpeg"/><Relationship Id="rId74" Type="http://schemas.openxmlformats.org/officeDocument/2006/relationships/image" Target="../media/image102.png"/><Relationship Id="rId5" Type="http://schemas.openxmlformats.org/officeDocument/2006/relationships/image" Target="../media/image34.png"/><Relationship Id="rId61" Type="http://schemas.openxmlformats.org/officeDocument/2006/relationships/image" Target="../media/image90.png"/><Relationship Id="rId19" Type="http://schemas.openxmlformats.org/officeDocument/2006/relationships/image" Target="../media/image48.png"/><Relationship Id="rId14" Type="http://schemas.openxmlformats.org/officeDocument/2006/relationships/image" Target="../media/image43.jpe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jpeg"/><Relationship Id="rId35" Type="http://schemas.openxmlformats.org/officeDocument/2006/relationships/image" Target="../media/image64.png"/><Relationship Id="rId43" Type="http://schemas.openxmlformats.org/officeDocument/2006/relationships/image" Target="../media/image72.png"/><Relationship Id="rId48" Type="http://schemas.openxmlformats.org/officeDocument/2006/relationships/image" Target="../media/image77.png"/><Relationship Id="rId56" Type="http://schemas.openxmlformats.org/officeDocument/2006/relationships/image" Target="../media/image85.jpeg"/><Relationship Id="rId64" Type="http://schemas.openxmlformats.org/officeDocument/2006/relationships/image" Target="../media/image93.png"/><Relationship Id="rId69" Type="http://schemas.openxmlformats.org/officeDocument/2006/relationships/image" Target="../media/image98.png"/><Relationship Id="rId8" Type="http://schemas.openxmlformats.org/officeDocument/2006/relationships/image" Target="../media/image37.png"/><Relationship Id="rId51" Type="http://schemas.openxmlformats.org/officeDocument/2006/relationships/image" Target="../media/image80.jpeg"/><Relationship Id="rId72" Type="http://schemas.openxmlformats.org/officeDocument/2006/relationships/image" Target="../media/image100.png"/><Relationship Id="rId3" Type="http://schemas.openxmlformats.org/officeDocument/2006/relationships/image" Target="../media/image32.jpe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jpeg"/><Relationship Id="rId33" Type="http://schemas.openxmlformats.org/officeDocument/2006/relationships/image" Target="../media/image62.jpeg"/><Relationship Id="rId38" Type="http://schemas.openxmlformats.org/officeDocument/2006/relationships/image" Target="../media/image67.png"/><Relationship Id="rId46" Type="http://schemas.openxmlformats.org/officeDocument/2006/relationships/image" Target="../media/image75.jpeg"/><Relationship Id="rId59" Type="http://schemas.openxmlformats.org/officeDocument/2006/relationships/image" Target="../media/image88.jpeg"/><Relationship Id="rId67" Type="http://schemas.openxmlformats.org/officeDocument/2006/relationships/image" Target="../media/image96.jpeg"/><Relationship Id="rId20" Type="http://schemas.openxmlformats.org/officeDocument/2006/relationships/image" Target="../media/image49.png"/><Relationship Id="rId41" Type="http://schemas.openxmlformats.org/officeDocument/2006/relationships/image" Target="../media/image70.png"/><Relationship Id="rId54" Type="http://schemas.openxmlformats.org/officeDocument/2006/relationships/image" Target="../media/image83.png"/><Relationship Id="rId62" Type="http://schemas.openxmlformats.org/officeDocument/2006/relationships/image" Target="../media/image91.jpeg"/><Relationship Id="rId70" Type="http://schemas.openxmlformats.org/officeDocument/2006/relationships/image" Target="../media/image1.png"/><Relationship Id="rId75"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35.jpe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image" Target="../media/image65.png"/><Relationship Id="rId49" Type="http://schemas.openxmlformats.org/officeDocument/2006/relationships/image" Target="../media/image78.png"/><Relationship Id="rId57" Type="http://schemas.openxmlformats.org/officeDocument/2006/relationships/image" Target="../media/image86.png"/><Relationship Id="rId10" Type="http://schemas.openxmlformats.org/officeDocument/2006/relationships/image" Target="../media/image39.png"/><Relationship Id="rId31" Type="http://schemas.openxmlformats.org/officeDocument/2006/relationships/image" Target="../media/image60.jpeg"/><Relationship Id="rId44" Type="http://schemas.openxmlformats.org/officeDocument/2006/relationships/image" Target="../media/image73.png"/><Relationship Id="rId52" Type="http://schemas.openxmlformats.org/officeDocument/2006/relationships/image" Target="../media/image81.jpeg"/><Relationship Id="rId60" Type="http://schemas.openxmlformats.org/officeDocument/2006/relationships/image" Target="../media/image89.png"/><Relationship Id="rId65" Type="http://schemas.openxmlformats.org/officeDocument/2006/relationships/image" Target="../media/image94.jpeg"/><Relationship Id="rId73" Type="http://schemas.openxmlformats.org/officeDocument/2006/relationships/image" Target="../media/image101.png"/><Relationship Id="rId4" Type="http://schemas.openxmlformats.org/officeDocument/2006/relationships/image" Target="../media/image33.png"/><Relationship Id="rId9" Type="http://schemas.openxmlformats.org/officeDocument/2006/relationships/image" Target="../media/image38.jpeg"/><Relationship Id="rId13" Type="http://schemas.openxmlformats.org/officeDocument/2006/relationships/image" Target="../media/image42.png"/><Relationship Id="rId18" Type="http://schemas.openxmlformats.org/officeDocument/2006/relationships/image" Target="../media/image47.png"/><Relationship Id="rId39" Type="http://schemas.openxmlformats.org/officeDocument/2006/relationships/image" Target="../media/image68.jpeg"/><Relationship Id="rId34" Type="http://schemas.openxmlformats.org/officeDocument/2006/relationships/image" Target="../media/image63.jpeg"/><Relationship Id="rId50" Type="http://schemas.openxmlformats.org/officeDocument/2006/relationships/image" Target="../media/image79.png"/><Relationship Id="rId55" Type="http://schemas.openxmlformats.org/officeDocument/2006/relationships/image" Target="../media/image84.jpeg"/><Relationship Id="rId76" Type="http://schemas.openxmlformats.org/officeDocument/2006/relationships/image" Target="../media/image104.jpeg"/><Relationship Id="rId7" Type="http://schemas.openxmlformats.org/officeDocument/2006/relationships/image" Target="../media/image36.png"/><Relationship Id="rId71"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png"/></Relationships>
</file>

<file path=ppt/slides/_rels/slide8.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s>
</file>

<file path=ppt/slides/_rels/slide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8" y="5257150"/>
            <a:ext cx="7045622" cy="600164"/>
          </a:xfrm>
        </p:spPr>
        <p:txBody>
          <a:bodyPr/>
          <a:lstStyle/>
          <a:p>
            <a:r>
              <a:rPr lang="en-US" sz="3600" b="1" dirty="0"/>
              <a:t>Empowering Our Members</a:t>
            </a:r>
          </a:p>
        </p:txBody>
      </p:sp>
      <p:sp>
        <p:nvSpPr>
          <p:cNvPr id="10" name="Text Placeholder 9"/>
          <p:cNvSpPr>
            <a:spLocks noGrp="1"/>
          </p:cNvSpPr>
          <p:nvPr>
            <p:ph type="body" sz="quarter" idx="10"/>
          </p:nvPr>
        </p:nvSpPr>
        <p:spPr/>
        <p:txBody>
          <a:bodyPr/>
          <a:lstStyle/>
          <a:p>
            <a:r>
              <a:rPr lang="en-US" dirty="0"/>
              <a:t>Name • Department</a:t>
            </a:r>
          </a:p>
        </p:txBody>
      </p:sp>
      <p:sp>
        <p:nvSpPr>
          <p:cNvPr id="16" name="Text Placeholder 15"/>
          <p:cNvSpPr>
            <a:spLocks noGrp="1"/>
          </p:cNvSpPr>
          <p:nvPr>
            <p:ph type="body" sz="quarter" idx="11"/>
          </p:nvPr>
        </p:nvSpPr>
        <p:spPr/>
        <p:txBody>
          <a:bodyPr/>
          <a:lstStyle/>
          <a:p>
            <a:r>
              <a:rPr lang="en-US" dirty="0"/>
              <a:t>Date</a:t>
            </a:r>
          </a:p>
        </p:txBody>
      </p:sp>
    </p:spTree>
    <p:extLst>
      <p:ext uri="{BB962C8B-B14F-4D97-AF65-F5344CB8AC3E}">
        <p14:creationId xmlns:p14="http://schemas.microsoft.com/office/powerpoint/2010/main" val="64684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9726" t="409" b="11931"/>
          <a:stretch/>
        </p:blipFill>
        <p:spPr>
          <a:xfrm>
            <a:off x="0" y="785586"/>
            <a:ext cx="6253380" cy="6072414"/>
          </a:xfrm>
          <a:prstGeom prst="rect">
            <a:avLst/>
          </a:prstGeom>
        </p:spPr>
      </p:pic>
      <p:sp>
        <p:nvSpPr>
          <p:cNvPr id="31" name="Rectangle 30"/>
          <p:cNvSpPr/>
          <p:nvPr/>
        </p:nvSpPr>
        <p:spPr>
          <a:xfrm>
            <a:off x="1066800" y="1122453"/>
            <a:ext cx="4705350" cy="4672584"/>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6410119" y="1122453"/>
            <a:ext cx="4705350" cy="4668747"/>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itle 4"/>
          <p:cNvSpPr>
            <a:spLocks noGrp="1"/>
          </p:cNvSpPr>
          <p:nvPr>
            <p:ph type="title"/>
          </p:nvPr>
        </p:nvSpPr>
        <p:spPr>
          <a:xfrm>
            <a:off x="14926" y="-30864"/>
            <a:ext cx="12191998" cy="890341"/>
          </a:xfrm>
        </p:spPr>
        <p:txBody>
          <a:bodyPr/>
          <a:lstStyle/>
          <a:p>
            <a:r>
              <a:rPr lang="en-US" dirty="0"/>
              <a:t>Collaborative Industry Solutions</a:t>
            </a:r>
          </a:p>
        </p:txBody>
      </p:sp>
      <p:sp>
        <p:nvSpPr>
          <p:cNvPr id="68" name="Slide Number Placeholder 2"/>
          <p:cNvSpPr>
            <a:spLocks noGrp="1"/>
          </p:cNvSpPr>
          <p:nvPr>
            <p:ph type="sldNum" sz="quarter" idx="4294967295"/>
          </p:nvPr>
        </p:nvSpPr>
        <p:spPr>
          <a:xfrm>
            <a:off x="192741" y="6432044"/>
            <a:ext cx="443753" cy="365125"/>
          </a:xfrm>
          <a:prstGeom prst="rect">
            <a:avLst/>
          </a:prstGeom>
        </p:spPr>
        <p:txBody>
          <a:bodyPr/>
          <a:lstStyle/>
          <a:p>
            <a:fld id="{FA06F0F5-DF6A-4E0E-AC03-6B0D0B0A1300}" type="slidenum">
              <a:rPr lang="en-US" sz="900" smtClean="0"/>
              <a:pPr/>
              <a:t>10</a:t>
            </a:fld>
            <a:endParaRPr lang="en-US" sz="900" dirty="0"/>
          </a:p>
        </p:txBody>
      </p:sp>
      <p:sp>
        <p:nvSpPr>
          <p:cNvPr id="24" name="TextBox 23"/>
          <p:cNvSpPr txBox="1"/>
          <p:nvPr/>
        </p:nvSpPr>
        <p:spPr>
          <a:xfrm>
            <a:off x="1303401" y="1298227"/>
            <a:ext cx="3771519" cy="523220"/>
          </a:xfrm>
          <a:prstGeom prst="rect">
            <a:avLst/>
          </a:prstGeom>
          <a:noFill/>
        </p:spPr>
        <p:txBody>
          <a:bodyPr wrap="square" rtlCol="0">
            <a:spAutoFit/>
          </a:bodyPr>
          <a:lstStyle/>
          <a:p>
            <a:r>
              <a:rPr lang="en-US" sz="2800" b="1" dirty="0">
                <a:solidFill>
                  <a:srgbClr val="002F70"/>
                </a:solidFill>
              </a:rPr>
              <a:t>FraudShare</a:t>
            </a:r>
            <a:r>
              <a:rPr lang="en-US" sz="2400" b="1" kern="0" baseline="30000" dirty="0">
                <a:solidFill>
                  <a:srgbClr val="002F70"/>
                </a:solidFill>
              </a:rPr>
              <a:t>®</a:t>
            </a:r>
            <a:endParaRPr lang="en-US" sz="2800" b="1" dirty="0">
              <a:solidFill>
                <a:srgbClr val="002F70"/>
              </a:solidFill>
            </a:endParaRPr>
          </a:p>
        </p:txBody>
      </p:sp>
      <p:sp>
        <p:nvSpPr>
          <p:cNvPr id="25" name="Rectangle 24"/>
          <p:cNvSpPr/>
          <p:nvPr/>
        </p:nvSpPr>
        <p:spPr>
          <a:xfrm>
            <a:off x="1303401" y="1817372"/>
            <a:ext cx="4026958" cy="523220"/>
          </a:xfrm>
          <a:prstGeom prst="rect">
            <a:avLst/>
          </a:prstGeom>
        </p:spPr>
        <p:txBody>
          <a:bodyPr wrap="square">
            <a:spAutoFit/>
          </a:bodyPr>
          <a:lstStyle/>
          <a:p>
            <a:r>
              <a:rPr lang="en-US" sz="1400" dirty="0">
                <a:solidFill>
                  <a:srgbClr val="231F20"/>
                </a:solidFill>
              </a:rPr>
              <a:t>Companies that fully utilize </a:t>
            </a:r>
            <a:r>
              <a:rPr lang="en-US" sz="1400" dirty="0" err="1">
                <a:solidFill>
                  <a:srgbClr val="231F20"/>
                </a:solidFill>
              </a:rPr>
              <a:t>FraudShare</a:t>
            </a:r>
            <a:r>
              <a:rPr lang="en-US" sz="1400" dirty="0">
                <a:solidFill>
                  <a:srgbClr val="231F20"/>
                </a:solidFill>
              </a:rPr>
              <a:t> use it to detect at least 30% of their ATO attacks.</a:t>
            </a:r>
          </a:p>
        </p:txBody>
      </p:sp>
      <p:sp>
        <p:nvSpPr>
          <p:cNvPr id="26" name="TextBox 25"/>
          <p:cNvSpPr txBox="1"/>
          <p:nvPr/>
        </p:nvSpPr>
        <p:spPr>
          <a:xfrm>
            <a:off x="6656070" y="1297646"/>
            <a:ext cx="4213448" cy="954107"/>
          </a:xfrm>
          <a:prstGeom prst="rect">
            <a:avLst/>
          </a:prstGeom>
          <a:noFill/>
        </p:spPr>
        <p:txBody>
          <a:bodyPr wrap="square" rtlCol="0">
            <a:spAutoFit/>
          </a:bodyPr>
          <a:lstStyle/>
          <a:p>
            <a:r>
              <a:rPr lang="en-US" sz="2800" b="1" dirty="0">
                <a:solidFill>
                  <a:srgbClr val="002F70"/>
                </a:solidFill>
              </a:rPr>
              <a:t>LIMRA Data Exchange </a:t>
            </a:r>
            <a:br>
              <a:rPr lang="en-US" sz="2800" b="1" dirty="0">
                <a:solidFill>
                  <a:srgbClr val="002F70"/>
                </a:solidFill>
              </a:rPr>
            </a:br>
            <a:r>
              <a:rPr lang="en-US" sz="2800" b="1" dirty="0">
                <a:solidFill>
                  <a:srgbClr val="002F70"/>
                </a:solidFill>
              </a:rPr>
              <a:t>(LDEx) Standards</a:t>
            </a:r>
            <a:r>
              <a:rPr lang="en-US" sz="2400" b="1" kern="0" baseline="30000" dirty="0">
                <a:solidFill>
                  <a:srgbClr val="002F70"/>
                </a:solidFill>
              </a:rPr>
              <a:t>®</a:t>
            </a:r>
            <a:r>
              <a:rPr lang="en-US" sz="2800" b="1" dirty="0">
                <a:solidFill>
                  <a:srgbClr val="005F9F"/>
                </a:solidFill>
              </a:rPr>
              <a:t> </a:t>
            </a:r>
          </a:p>
        </p:txBody>
      </p:sp>
      <p:sp>
        <p:nvSpPr>
          <p:cNvPr id="27" name="Rectangle 26"/>
          <p:cNvSpPr/>
          <p:nvPr/>
        </p:nvSpPr>
        <p:spPr>
          <a:xfrm>
            <a:off x="6656070" y="2270660"/>
            <a:ext cx="3142706" cy="523220"/>
          </a:xfrm>
          <a:prstGeom prst="rect">
            <a:avLst/>
          </a:prstGeom>
        </p:spPr>
        <p:txBody>
          <a:bodyPr wrap="square">
            <a:spAutoFit/>
          </a:bodyPr>
          <a:lstStyle/>
          <a:p>
            <a:r>
              <a:rPr lang="en-US" sz="1400" dirty="0">
                <a:solidFill>
                  <a:srgbClr val="231F20"/>
                </a:solidFill>
              </a:rPr>
              <a:t>Improve member enrollment experience and speed to market.</a:t>
            </a:r>
          </a:p>
        </p:txBody>
      </p:sp>
      <p:sp>
        <p:nvSpPr>
          <p:cNvPr id="2" name="Oval 1"/>
          <p:cNvSpPr/>
          <p:nvPr/>
        </p:nvSpPr>
        <p:spPr>
          <a:xfrm>
            <a:off x="1438276" y="2795589"/>
            <a:ext cx="695324" cy="695322"/>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5F9F"/>
                </a:solidFill>
                <a:latin typeface="Arial Black" panose="020B0A04020102020204" pitchFamily="34" charset="0"/>
              </a:rPr>
              <a:t>1</a:t>
            </a:r>
          </a:p>
        </p:txBody>
      </p:sp>
      <p:sp>
        <p:nvSpPr>
          <p:cNvPr id="36" name="Oval 35"/>
          <p:cNvSpPr/>
          <p:nvPr/>
        </p:nvSpPr>
        <p:spPr>
          <a:xfrm>
            <a:off x="1438276" y="3698762"/>
            <a:ext cx="695324" cy="695322"/>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5F9F"/>
                </a:solidFill>
                <a:latin typeface="Arial Black" panose="020B0A04020102020204" pitchFamily="34" charset="0"/>
              </a:rPr>
              <a:t>2</a:t>
            </a:r>
          </a:p>
        </p:txBody>
      </p:sp>
      <p:sp>
        <p:nvSpPr>
          <p:cNvPr id="37" name="Oval 36"/>
          <p:cNvSpPr/>
          <p:nvPr/>
        </p:nvSpPr>
        <p:spPr>
          <a:xfrm>
            <a:off x="1438276" y="4605339"/>
            <a:ext cx="695324" cy="695322"/>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5F9F"/>
                </a:solidFill>
                <a:latin typeface="Arial Black" panose="020B0A04020102020204" pitchFamily="34" charset="0"/>
              </a:rPr>
              <a:t>3</a:t>
            </a:r>
          </a:p>
        </p:txBody>
      </p:sp>
      <p:sp>
        <p:nvSpPr>
          <p:cNvPr id="38" name="Rectangle 37"/>
          <p:cNvSpPr/>
          <p:nvPr/>
        </p:nvSpPr>
        <p:spPr>
          <a:xfrm>
            <a:off x="2249835" y="2885841"/>
            <a:ext cx="2943225" cy="523220"/>
          </a:xfrm>
          <a:prstGeom prst="rect">
            <a:avLst/>
          </a:prstGeom>
        </p:spPr>
        <p:txBody>
          <a:bodyPr wrap="square">
            <a:spAutoFit/>
          </a:bodyPr>
          <a:lstStyle/>
          <a:p>
            <a:r>
              <a:rPr lang="en-US" sz="1400" dirty="0"/>
              <a:t>Identify threat indicators needed to precent ATO fraud</a:t>
            </a:r>
          </a:p>
        </p:txBody>
      </p:sp>
      <p:sp>
        <p:nvSpPr>
          <p:cNvPr id="39" name="Rectangle 38"/>
          <p:cNvSpPr/>
          <p:nvPr/>
        </p:nvSpPr>
        <p:spPr>
          <a:xfrm>
            <a:off x="2249798" y="3784047"/>
            <a:ext cx="2943225" cy="523220"/>
          </a:xfrm>
          <a:prstGeom prst="rect">
            <a:avLst/>
          </a:prstGeom>
        </p:spPr>
        <p:txBody>
          <a:bodyPr wrap="square">
            <a:spAutoFit/>
          </a:bodyPr>
          <a:lstStyle/>
          <a:p>
            <a:r>
              <a:rPr lang="en-US" sz="1400" dirty="0"/>
              <a:t>Conduct thorough investigations with our threat intelligence</a:t>
            </a:r>
          </a:p>
        </p:txBody>
      </p:sp>
      <p:sp>
        <p:nvSpPr>
          <p:cNvPr id="41" name="Rectangle 40"/>
          <p:cNvSpPr/>
          <p:nvPr/>
        </p:nvSpPr>
        <p:spPr>
          <a:xfrm>
            <a:off x="2254705" y="4691390"/>
            <a:ext cx="2566988" cy="523220"/>
          </a:xfrm>
          <a:prstGeom prst="rect">
            <a:avLst/>
          </a:prstGeom>
        </p:spPr>
        <p:txBody>
          <a:bodyPr wrap="square">
            <a:spAutoFit/>
          </a:bodyPr>
          <a:lstStyle/>
          <a:p>
            <a:r>
              <a:rPr lang="en-US" sz="1400" dirty="0"/>
              <a:t>Make informed decisions with trending ATO data</a:t>
            </a:r>
          </a:p>
        </p:txBody>
      </p:sp>
      <p:sp>
        <p:nvSpPr>
          <p:cNvPr id="33" name="Oval 32"/>
          <p:cNvSpPr/>
          <p:nvPr/>
        </p:nvSpPr>
        <p:spPr>
          <a:xfrm>
            <a:off x="8210550" y="3873548"/>
            <a:ext cx="1104899" cy="1104896"/>
          </a:xfrm>
          <a:prstGeom prst="ellipse">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231F20"/>
              </a:solidFill>
            </a:endParaRPr>
          </a:p>
        </p:txBody>
      </p:sp>
      <p:sp>
        <p:nvSpPr>
          <p:cNvPr id="55" name="Freeform 54"/>
          <p:cNvSpPr/>
          <p:nvPr/>
        </p:nvSpPr>
        <p:spPr>
          <a:xfrm>
            <a:off x="7312233" y="3047022"/>
            <a:ext cx="2901122" cy="2747625"/>
          </a:xfrm>
          <a:custGeom>
            <a:avLst/>
            <a:gdLst>
              <a:gd name="connsiteX0" fmla="*/ 1450561 w 2901122"/>
              <a:gd name="connsiteY0" fmla="*/ 0 h 2747625"/>
              <a:gd name="connsiteX1" fmla="*/ 2901122 w 2901122"/>
              <a:gd name="connsiteY1" fmla="*/ 1450557 h 2747625"/>
              <a:gd name="connsiteX2" fmla="*/ 2141985 w 2901122"/>
              <a:gd name="connsiteY2" fmla="*/ 2726040 h 2747625"/>
              <a:gd name="connsiteX3" fmla="*/ 2097177 w 2901122"/>
              <a:gd name="connsiteY3" fmla="*/ 2747625 h 2747625"/>
              <a:gd name="connsiteX4" fmla="*/ 803946 w 2901122"/>
              <a:gd name="connsiteY4" fmla="*/ 2747625 h 2747625"/>
              <a:gd name="connsiteX5" fmla="*/ 759137 w 2901122"/>
              <a:gd name="connsiteY5" fmla="*/ 2726040 h 2747625"/>
              <a:gd name="connsiteX6" fmla="*/ 0 w 2901122"/>
              <a:gd name="connsiteY6" fmla="*/ 1450557 h 2747625"/>
              <a:gd name="connsiteX7" fmla="*/ 1450561 w 2901122"/>
              <a:gd name="connsiteY7" fmla="*/ 0 h 27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1122" h="2747625">
                <a:moveTo>
                  <a:pt x="1450561" y="0"/>
                </a:moveTo>
                <a:cubicBezTo>
                  <a:pt x="2251684" y="0"/>
                  <a:pt x="2901122" y="649436"/>
                  <a:pt x="2901122" y="1450557"/>
                </a:cubicBezTo>
                <a:cubicBezTo>
                  <a:pt x="2901122" y="2001327"/>
                  <a:pt x="2594161" y="2480403"/>
                  <a:pt x="2141985" y="2726040"/>
                </a:cubicBezTo>
                <a:lnTo>
                  <a:pt x="2097177" y="2747625"/>
                </a:lnTo>
                <a:lnTo>
                  <a:pt x="803946" y="2747625"/>
                </a:lnTo>
                <a:lnTo>
                  <a:pt x="759137" y="2726040"/>
                </a:lnTo>
                <a:cubicBezTo>
                  <a:pt x="306961" y="2480403"/>
                  <a:pt x="0" y="2001327"/>
                  <a:pt x="0" y="1450557"/>
                </a:cubicBezTo>
                <a:cubicBezTo>
                  <a:pt x="0" y="649436"/>
                  <a:pt x="649438" y="0"/>
                  <a:pt x="1450561" y="0"/>
                </a:cubicBezTo>
                <a:close/>
              </a:path>
            </a:pathLst>
          </a:cu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4" name="Picture 3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11426" y="3815796"/>
            <a:ext cx="1502736" cy="1316682"/>
          </a:xfrm>
          <a:prstGeom prst="rect">
            <a:avLst/>
          </a:prstGeom>
        </p:spPr>
      </p:pic>
      <p:sp>
        <p:nvSpPr>
          <p:cNvPr id="3" name="Rectangle 2"/>
          <p:cNvSpPr/>
          <p:nvPr/>
        </p:nvSpPr>
        <p:spPr>
          <a:xfrm>
            <a:off x="6656071" y="3107751"/>
            <a:ext cx="2094738" cy="1169551"/>
          </a:xfrm>
          <a:prstGeom prst="rect">
            <a:avLst/>
          </a:prstGeom>
        </p:spPr>
        <p:txBody>
          <a:bodyPr wrap="square">
            <a:spAutoFit/>
          </a:bodyPr>
          <a:lstStyle/>
          <a:p>
            <a:r>
              <a:rPr lang="en-US" sz="1400" dirty="0">
                <a:solidFill>
                  <a:srgbClr val="231F20"/>
                </a:solidFill>
              </a:rPr>
              <a:t>Created by the industry, for the industry with a committee of over 50 industry company participants</a:t>
            </a:r>
          </a:p>
        </p:txBody>
      </p:sp>
      <p:sp>
        <p:nvSpPr>
          <p:cNvPr id="40" name="Rectangle 39"/>
          <p:cNvSpPr/>
          <p:nvPr/>
        </p:nvSpPr>
        <p:spPr>
          <a:xfrm>
            <a:off x="11160838" y="0"/>
            <a:ext cx="712198" cy="91440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11084315" y="78552"/>
            <a:ext cx="865244" cy="246221"/>
          </a:xfrm>
          <a:prstGeom prst="rect">
            <a:avLst/>
          </a:prstGeom>
        </p:spPr>
        <p:txBody>
          <a:bodyPr wrap="square" anchor="ctr">
            <a:spAutoFit/>
          </a:bodyPr>
          <a:lstStyle/>
          <a:p>
            <a:pPr algn="ctr"/>
            <a:r>
              <a:rPr lang="en-US" sz="900" b="1" dirty="0">
                <a:solidFill>
                  <a:srgbClr val="231F20"/>
                </a:solidFill>
              </a:rPr>
              <a:t>Solutions</a:t>
            </a:r>
            <a:r>
              <a:rPr lang="en-US" sz="1000" b="1" dirty="0">
                <a:solidFill>
                  <a:srgbClr val="231F20"/>
                </a:solidFill>
                <a:latin typeface="+mj-lt"/>
              </a:rPr>
              <a:t> </a:t>
            </a:r>
          </a:p>
        </p:txBody>
      </p:sp>
      <p:pic>
        <p:nvPicPr>
          <p:cNvPr id="50" name="Picture 4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09010" y="358770"/>
            <a:ext cx="415855" cy="418470"/>
          </a:xfrm>
          <a:prstGeom prst="rect">
            <a:avLst/>
          </a:prstGeom>
        </p:spPr>
      </p:pic>
      <p:sp>
        <p:nvSpPr>
          <p:cNvPr id="51" name="TextBox 50"/>
          <p:cNvSpPr txBox="1"/>
          <p:nvPr/>
        </p:nvSpPr>
        <p:spPr>
          <a:xfrm>
            <a:off x="9306621" y="4120086"/>
            <a:ext cx="1562897" cy="1384995"/>
          </a:xfrm>
          <a:prstGeom prst="rect">
            <a:avLst/>
          </a:prstGeom>
          <a:noFill/>
        </p:spPr>
        <p:txBody>
          <a:bodyPr wrap="square" rtlCol="0">
            <a:spAutoFit/>
          </a:bodyPr>
          <a:lstStyle/>
          <a:p>
            <a:pPr algn="r"/>
            <a:r>
              <a:rPr lang="en-US" sz="1400" dirty="0"/>
              <a:t>Carriers representing 90% of the </a:t>
            </a:r>
            <a:br>
              <a:rPr lang="en-US" sz="1400" dirty="0"/>
            </a:br>
            <a:r>
              <a:rPr lang="en-US" sz="1400" dirty="0"/>
              <a:t>non-medical workplace benefits market</a:t>
            </a:r>
          </a:p>
        </p:txBody>
      </p:sp>
    </p:spTree>
    <p:extLst>
      <p:ext uri="{BB962C8B-B14F-4D97-AF65-F5344CB8AC3E}">
        <p14:creationId xmlns:p14="http://schemas.microsoft.com/office/powerpoint/2010/main" val="136201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9726" t="409" b="11931"/>
          <a:stretch/>
        </p:blipFill>
        <p:spPr>
          <a:xfrm>
            <a:off x="0" y="785586"/>
            <a:ext cx="6253380" cy="6072414"/>
          </a:xfrm>
          <a:prstGeom prst="rect">
            <a:avLst/>
          </a:prstGeom>
        </p:spPr>
      </p:pic>
      <p:sp>
        <p:nvSpPr>
          <p:cNvPr id="38" name="Rectangle 37"/>
          <p:cNvSpPr/>
          <p:nvPr/>
        </p:nvSpPr>
        <p:spPr>
          <a:xfrm>
            <a:off x="4400088" y="1143000"/>
            <a:ext cx="3152504"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92018" y="1143000"/>
            <a:ext cx="3158952"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8022795" y="1143000"/>
            <a:ext cx="3152776"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ntent Placeholder 2">
            <a:extLst>
              <a:ext uri="{FF2B5EF4-FFF2-40B4-BE49-F238E27FC236}">
                <a16:creationId xmlns:a16="http://schemas.microsoft.com/office/drawing/2014/main" id="{E297B020-5162-4D5C-B266-201B74FD7BED}"/>
              </a:ext>
            </a:extLst>
          </p:cNvPr>
          <p:cNvSpPr txBox="1">
            <a:spLocks/>
          </p:cNvSpPr>
          <p:nvPr/>
        </p:nvSpPr>
        <p:spPr>
          <a:xfrm>
            <a:off x="4611573" y="1494106"/>
            <a:ext cx="2870898" cy="1064293"/>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rPr>
              <a:t>Compliance</a:t>
            </a:r>
          </a:p>
          <a:p>
            <a:pPr lvl="0" defTabSz="960072" fontAlgn="auto">
              <a:lnSpc>
                <a:spcPct val="100000"/>
              </a:lnSpc>
              <a:spcAft>
                <a:spcPts val="0"/>
              </a:spcAft>
              <a:buClrTx/>
              <a:buSzTx/>
              <a:defRPr/>
            </a:pPr>
            <a:r>
              <a:rPr lang="en-US" sz="1400" dirty="0">
                <a:solidFill>
                  <a:srgbClr val="231F20"/>
                </a:solidFill>
              </a:rPr>
              <a:t>Meet regulatory requirements with ease</a:t>
            </a:r>
          </a:p>
        </p:txBody>
      </p:sp>
      <p:sp>
        <p:nvSpPr>
          <p:cNvPr id="48" name="Rectangle 47"/>
          <p:cNvSpPr/>
          <p:nvPr/>
        </p:nvSpPr>
        <p:spPr>
          <a:xfrm>
            <a:off x="4505397" y="4010685"/>
            <a:ext cx="3083251" cy="1692771"/>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t>Anti-Money Laundering (AML) Training for producers and home office employees</a:t>
            </a:r>
          </a:p>
          <a:p>
            <a:pPr marL="285750" indent="-285750">
              <a:spcAft>
                <a:spcPts val="1200"/>
              </a:spcAft>
              <a:buFont typeface="Arial" panose="020B0604020202020204" pitchFamily="34" charset="0"/>
              <a:buChar char="•"/>
            </a:pPr>
            <a:r>
              <a:rPr lang="en-US" sz="1400" dirty="0"/>
              <a:t>Annual AML Refresher Course Training</a:t>
            </a:r>
          </a:p>
          <a:p>
            <a:pPr marL="285750" indent="-285750">
              <a:spcAft>
                <a:spcPts val="1200"/>
              </a:spcAft>
              <a:buFont typeface="Arial" panose="020B0604020202020204" pitchFamily="34" charset="0"/>
              <a:buChar char="•"/>
            </a:pPr>
            <a:r>
              <a:rPr lang="en-US" sz="1400" dirty="0"/>
              <a:t>Compliance Education Platform</a:t>
            </a:r>
          </a:p>
        </p:txBody>
      </p:sp>
      <p:sp>
        <p:nvSpPr>
          <p:cNvPr id="64" name="Title 4"/>
          <p:cNvSpPr>
            <a:spLocks noGrp="1"/>
          </p:cNvSpPr>
          <p:nvPr>
            <p:ph type="title"/>
          </p:nvPr>
        </p:nvSpPr>
        <p:spPr>
          <a:xfrm>
            <a:off x="5254" y="-26407"/>
            <a:ext cx="12191998" cy="890341"/>
          </a:xfrm>
        </p:spPr>
        <p:txBody>
          <a:bodyPr/>
          <a:lstStyle/>
          <a:p>
            <a:r>
              <a:rPr lang="en-US" dirty="0"/>
              <a:t>Industry Leading Solutions</a:t>
            </a:r>
          </a:p>
        </p:txBody>
      </p:sp>
      <p:sp>
        <p:nvSpPr>
          <p:cNvPr id="27"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11</a:t>
            </a:fld>
            <a:endParaRPr lang="en-US" sz="900" dirty="0"/>
          </a:p>
        </p:txBody>
      </p:sp>
      <p:sp>
        <p:nvSpPr>
          <p:cNvPr id="20" name="Content Placeholder 2">
            <a:extLst>
              <a:ext uri="{FF2B5EF4-FFF2-40B4-BE49-F238E27FC236}">
                <a16:creationId xmlns:a16="http://schemas.microsoft.com/office/drawing/2014/main" id="{E297B020-5162-4D5C-B266-201B74FD7BED}"/>
              </a:ext>
            </a:extLst>
          </p:cNvPr>
          <p:cNvSpPr txBox="1">
            <a:spLocks/>
          </p:cNvSpPr>
          <p:nvPr/>
        </p:nvSpPr>
        <p:spPr>
          <a:xfrm>
            <a:off x="967946" y="1494106"/>
            <a:ext cx="2470993" cy="946167"/>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rPr>
              <a:t>Hiring Assessments</a:t>
            </a:r>
          </a:p>
          <a:p>
            <a:pPr lvl="0" defTabSz="960072" fontAlgn="auto">
              <a:lnSpc>
                <a:spcPct val="100000"/>
              </a:lnSpc>
              <a:spcAft>
                <a:spcPts val="0"/>
              </a:spcAft>
              <a:buClrTx/>
              <a:buSzTx/>
              <a:defRPr/>
            </a:pPr>
            <a:r>
              <a:rPr lang="en-US" sz="1400" dirty="0">
                <a:solidFill>
                  <a:srgbClr val="231F20"/>
                </a:solidFill>
              </a:rPr>
              <a:t>Find the right people for the right jobs</a:t>
            </a:r>
          </a:p>
        </p:txBody>
      </p:sp>
      <p:sp>
        <p:nvSpPr>
          <p:cNvPr id="31" name="Content Placeholder 2">
            <a:extLst>
              <a:ext uri="{FF2B5EF4-FFF2-40B4-BE49-F238E27FC236}">
                <a16:creationId xmlns:a16="http://schemas.microsoft.com/office/drawing/2014/main" id="{E297B020-5162-4D5C-B266-201B74FD7BED}"/>
              </a:ext>
            </a:extLst>
          </p:cNvPr>
          <p:cNvSpPr txBox="1">
            <a:spLocks/>
          </p:cNvSpPr>
          <p:nvPr/>
        </p:nvSpPr>
        <p:spPr>
          <a:xfrm>
            <a:off x="8189843" y="1494106"/>
            <a:ext cx="2983602" cy="869876"/>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rPr>
              <a:t>Trustworthy Selling</a:t>
            </a:r>
            <a:r>
              <a:rPr lang="en-US" sz="1800" b="1" kern="0" baseline="30000" dirty="0">
                <a:solidFill>
                  <a:srgbClr val="002F70"/>
                </a:solidFill>
              </a:rPr>
              <a:t>®</a:t>
            </a:r>
          </a:p>
          <a:p>
            <a:pPr lvl="0" fontAlgn="auto">
              <a:lnSpc>
                <a:spcPct val="100000"/>
              </a:lnSpc>
              <a:spcAft>
                <a:spcPts val="0"/>
              </a:spcAft>
              <a:buClrTx/>
              <a:buSzTx/>
            </a:pPr>
            <a:r>
              <a:rPr lang="en-US" sz="1400" dirty="0">
                <a:solidFill>
                  <a:srgbClr val="231F20"/>
                </a:solidFill>
              </a:rPr>
              <a:t>Sell the right way</a:t>
            </a:r>
            <a:endParaRPr lang="en-US" sz="1800" b="1" kern="0" baseline="30000" dirty="0">
              <a:solidFill>
                <a:srgbClr val="231F20"/>
              </a:solidFill>
            </a:endParaRPr>
          </a:p>
          <a:p>
            <a:pPr>
              <a:lnSpc>
                <a:spcPct val="110000"/>
              </a:lnSpc>
              <a:spcBef>
                <a:spcPts val="75"/>
              </a:spcBef>
              <a:buSzPct val="100000"/>
            </a:pPr>
            <a:endParaRPr lang="en-US" sz="1800" b="1" kern="0" baseline="30000" dirty="0">
              <a:solidFill>
                <a:srgbClr val="231F20"/>
              </a:solidFill>
            </a:endParaRPr>
          </a:p>
        </p:txBody>
      </p:sp>
      <p:sp>
        <p:nvSpPr>
          <p:cNvPr id="2" name="Rectangle 1"/>
          <p:cNvSpPr/>
          <p:nvPr/>
        </p:nvSpPr>
        <p:spPr>
          <a:xfrm>
            <a:off x="340770" y="2724971"/>
            <a:ext cx="3911600" cy="923330"/>
          </a:xfrm>
          <a:prstGeom prst="rect">
            <a:avLst/>
          </a:prstGeom>
        </p:spPr>
        <p:txBody>
          <a:bodyPr wrap="square">
            <a:spAutoFit/>
          </a:bodyPr>
          <a:lstStyle/>
          <a:p>
            <a:pPr lvl="0" algn="ctr" defTabSz="960072">
              <a:defRPr/>
            </a:pPr>
            <a:r>
              <a:rPr lang="en-US" sz="3600" b="1" dirty="0">
                <a:solidFill>
                  <a:srgbClr val="005F9F"/>
                </a:solidFill>
              </a:rPr>
              <a:t>50 million </a:t>
            </a:r>
          </a:p>
          <a:p>
            <a:pPr lvl="0" algn="ctr" defTabSz="960072">
              <a:defRPr/>
            </a:pPr>
            <a:r>
              <a:rPr lang="en-US" sz="1600" dirty="0">
                <a:solidFill>
                  <a:srgbClr val="231F20"/>
                </a:solidFill>
              </a:rPr>
              <a:t>People Evaluated</a:t>
            </a:r>
          </a:p>
        </p:txBody>
      </p:sp>
      <p:sp>
        <p:nvSpPr>
          <p:cNvPr id="5" name="Rectangle 4"/>
          <p:cNvSpPr/>
          <p:nvPr/>
        </p:nvSpPr>
        <p:spPr>
          <a:xfrm>
            <a:off x="918570" y="4061484"/>
            <a:ext cx="2791432" cy="892552"/>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t>Home Office/Employee</a:t>
            </a:r>
          </a:p>
          <a:p>
            <a:pPr marL="285750" indent="-285750">
              <a:spcAft>
                <a:spcPts val="1200"/>
              </a:spcAft>
              <a:buFont typeface="Arial" panose="020B0604020202020204" pitchFamily="34" charset="0"/>
              <a:buChar char="•"/>
            </a:pPr>
            <a:r>
              <a:rPr lang="en-US" sz="1400" dirty="0"/>
              <a:t>Field — RightChoice</a:t>
            </a:r>
            <a:r>
              <a:rPr lang="en-US" sz="1400" b="1" kern="0" baseline="30000" dirty="0">
                <a:solidFill>
                  <a:srgbClr val="231F20"/>
                </a:solidFill>
              </a:rPr>
              <a:t>® </a:t>
            </a:r>
            <a:r>
              <a:rPr lang="en-US" sz="1400" dirty="0"/>
              <a:t> System</a:t>
            </a:r>
          </a:p>
        </p:txBody>
      </p:sp>
      <p:sp>
        <p:nvSpPr>
          <p:cNvPr id="6" name="Rectangle 5"/>
          <p:cNvSpPr/>
          <p:nvPr/>
        </p:nvSpPr>
        <p:spPr>
          <a:xfrm>
            <a:off x="4398044" y="2730540"/>
            <a:ext cx="3157203" cy="923330"/>
          </a:xfrm>
          <a:prstGeom prst="rect">
            <a:avLst/>
          </a:prstGeom>
        </p:spPr>
        <p:txBody>
          <a:bodyPr wrap="square">
            <a:spAutoFit/>
          </a:bodyPr>
          <a:lstStyle/>
          <a:p>
            <a:pPr lvl="0" algn="ctr" defTabSz="960072">
              <a:defRPr/>
            </a:pPr>
            <a:r>
              <a:rPr lang="en-US" sz="3600" b="1" dirty="0">
                <a:solidFill>
                  <a:srgbClr val="005F9F"/>
                </a:solidFill>
              </a:rPr>
              <a:t>+3.5 million </a:t>
            </a:r>
          </a:p>
          <a:p>
            <a:pPr lvl="0" algn="ctr" defTabSz="960072">
              <a:defRPr/>
            </a:pPr>
            <a:r>
              <a:rPr lang="en-US" sz="1600" dirty="0">
                <a:solidFill>
                  <a:srgbClr val="231F20"/>
                </a:solidFill>
              </a:rPr>
              <a:t>Course Completions</a:t>
            </a:r>
          </a:p>
        </p:txBody>
      </p:sp>
      <p:sp>
        <p:nvSpPr>
          <p:cNvPr id="34" name="Rectangle 33"/>
          <p:cNvSpPr/>
          <p:nvPr/>
        </p:nvSpPr>
        <p:spPr>
          <a:xfrm>
            <a:off x="8981012" y="2558399"/>
            <a:ext cx="2228852" cy="861774"/>
          </a:xfrm>
          <a:prstGeom prst="rect">
            <a:avLst/>
          </a:prstGeom>
        </p:spPr>
        <p:txBody>
          <a:bodyPr wrap="square">
            <a:spAutoFit/>
          </a:bodyPr>
          <a:lstStyle/>
          <a:p>
            <a:pPr lvl="0" algn="ctr" defTabSz="960072" fontAlgn="auto">
              <a:spcBef>
                <a:spcPts val="0"/>
              </a:spcBef>
              <a:spcAft>
                <a:spcPts val="0"/>
              </a:spcAft>
              <a:defRPr/>
            </a:pPr>
            <a:r>
              <a:rPr lang="en-US" sz="3200" b="1" dirty="0">
                <a:solidFill>
                  <a:srgbClr val="005F9F"/>
                </a:solidFill>
              </a:rPr>
              <a:t>+33% </a:t>
            </a:r>
          </a:p>
          <a:p>
            <a:pPr lvl="0" algn="ctr" defTabSz="960072" fontAlgn="auto">
              <a:spcBef>
                <a:spcPts val="0"/>
              </a:spcBef>
              <a:spcAft>
                <a:spcPts val="0"/>
              </a:spcAft>
              <a:defRPr/>
            </a:pPr>
            <a:r>
              <a:rPr lang="en-US" sz="1600" dirty="0"/>
              <a:t>Premium</a:t>
            </a:r>
          </a:p>
        </p:txBody>
      </p:sp>
      <p:sp>
        <p:nvSpPr>
          <p:cNvPr id="35" name="Rectangle 34"/>
          <p:cNvSpPr/>
          <p:nvPr/>
        </p:nvSpPr>
        <p:spPr>
          <a:xfrm>
            <a:off x="8981012" y="3500118"/>
            <a:ext cx="2228852" cy="861774"/>
          </a:xfrm>
          <a:prstGeom prst="rect">
            <a:avLst/>
          </a:prstGeom>
        </p:spPr>
        <p:txBody>
          <a:bodyPr wrap="square">
            <a:spAutoFit/>
          </a:bodyPr>
          <a:lstStyle/>
          <a:p>
            <a:pPr lvl="0" algn="ctr" defTabSz="960072" fontAlgn="auto">
              <a:spcBef>
                <a:spcPts val="0"/>
              </a:spcBef>
              <a:spcAft>
                <a:spcPts val="0"/>
              </a:spcAft>
              <a:defRPr/>
            </a:pPr>
            <a:r>
              <a:rPr lang="en-US" sz="3200" b="1" dirty="0">
                <a:solidFill>
                  <a:srgbClr val="005F9F"/>
                </a:solidFill>
              </a:rPr>
              <a:t>+25% </a:t>
            </a:r>
          </a:p>
          <a:p>
            <a:pPr lvl="0" algn="ctr" defTabSz="960072" fontAlgn="auto">
              <a:spcBef>
                <a:spcPts val="0"/>
              </a:spcBef>
              <a:spcAft>
                <a:spcPts val="0"/>
              </a:spcAft>
              <a:defRPr/>
            </a:pPr>
            <a:r>
              <a:rPr lang="en-US" sz="1600" dirty="0"/>
              <a:t>New Clients</a:t>
            </a:r>
          </a:p>
        </p:txBody>
      </p:sp>
      <p:sp>
        <p:nvSpPr>
          <p:cNvPr id="37" name="Rectangle 36"/>
          <p:cNvSpPr/>
          <p:nvPr/>
        </p:nvSpPr>
        <p:spPr>
          <a:xfrm>
            <a:off x="8981012" y="4396136"/>
            <a:ext cx="2228852" cy="861774"/>
          </a:xfrm>
          <a:prstGeom prst="rect">
            <a:avLst/>
          </a:prstGeom>
        </p:spPr>
        <p:txBody>
          <a:bodyPr wrap="square">
            <a:spAutoFit/>
          </a:bodyPr>
          <a:lstStyle/>
          <a:p>
            <a:pPr lvl="0" algn="ctr" defTabSz="960072" fontAlgn="auto">
              <a:spcBef>
                <a:spcPts val="0"/>
              </a:spcBef>
              <a:spcAft>
                <a:spcPts val="0"/>
              </a:spcAft>
              <a:defRPr/>
            </a:pPr>
            <a:r>
              <a:rPr lang="en-US" sz="3200" b="1" dirty="0">
                <a:solidFill>
                  <a:srgbClr val="005F9F"/>
                </a:solidFill>
              </a:rPr>
              <a:t>+21% </a:t>
            </a:r>
            <a:endParaRPr lang="en-US" dirty="0">
              <a:solidFill>
                <a:srgbClr val="005F9F"/>
              </a:solidFill>
            </a:endParaRPr>
          </a:p>
          <a:p>
            <a:pPr lvl="0" algn="ctr" defTabSz="960072" fontAlgn="auto">
              <a:spcBef>
                <a:spcPts val="0"/>
              </a:spcBef>
              <a:spcAft>
                <a:spcPts val="0"/>
              </a:spcAft>
              <a:defRPr/>
            </a:pPr>
            <a:r>
              <a:rPr lang="en-US" sz="1600" dirty="0"/>
              <a:t>First-Year Survival</a:t>
            </a:r>
          </a:p>
        </p:txBody>
      </p:sp>
      <p:sp>
        <p:nvSpPr>
          <p:cNvPr id="43" name="Down Arrow 42"/>
          <p:cNvSpPr/>
          <p:nvPr/>
        </p:nvSpPr>
        <p:spPr>
          <a:xfrm rot="10800000">
            <a:off x="8403826" y="2816016"/>
            <a:ext cx="839559" cy="2342835"/>
          </a:xfrm>
          <a:prstGeom prst="downArrow">
            <a:avLst/>
          </a:prstGeom>
          <a:gradFill>
            <a:gsLst>
              <a:gs pos="100000">
                <a:schemeClr val="accent1">
                  <a:lumMod val="5000"/>
                  <a:lumOff val="95000"/>
                </a:schemeClr>
              </a:gs>
              <a:gs pos="27000">
                <a:srgbClr val="F7921D"/>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11160838" y="0"/>
            <a:ext cx="712198" cy="91440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1084315" y="78552"/>
            <a:ext cx="865244" cy="246221"/>
          </a:xfrm>
          <a:prstGeom prst="rect">
            <a:avLst/>
          </a:prstGeom>
        </p:spPr>
        <p:txBody>
          <a:bodyPr wrap="square" anchor="ctr">
            <a:spAutoFit/>
          </a:bodyPr>
          <a:lstStyle/>
          <a:p>
            <a:pPr algn="ctr"/>
            <a:r>
              <a:rPr lang="en-US" sz="900" b="1" dirty="0">
                <a:solidFill>
                  <a:srgbClr val="231F20"/>
                </a:solidFill>
              </a:rPr>
              <a:t>Solutions</a:t>
            </a:r>
            <a:r>
              <a:rPr lang="en-US" sz="1000" b="1" dirty="0">
                <a:solidFill>
                  <a:srgbClr val="231F20"/>
                </a:solidFill>
                <a:latin typeface="+mj-lt"/>
              </a:rPr>
              <a:t> </a:t>
            </a:r>
          </a:p>
        </p:txBody>
      </p:sp>
      <p:pic>
        <p:nvPicPr>
          <p:cNvPr id="47" name="Picture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09010" y="358770"/>
            <a:ext cx="415855" cy="418470"/>
          </a:xfrm>
          <a:prstGeom prst="rect">
            <a:avLst/>
          </a:prstGeom>
        </p:spPr>
      </p:pic>
    </p:spTree>
    <p:extLst>
      <p:ext uri="{BB962C8B-B14F-4D97-AF65-F5344CB8AC3E}">
        <p14:creationId xmlns:p14="http://schemas.microsoft.com/office/powerpoint/2010/main" val="236585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9726" t="409" b="11931"/>
          <a:stretch/>
        </p:blipFill>
        <p:spPr>
          <a:xfrm>
            <a:off x="0" y="785586"/>
            <a:ext cx="6253380" cy="6072414"/>
          </a:xfrm>
          <a:prstGeom prst="rect">
            <a:avLst/>
          </a:prstGeom>
        </p:spPr>
      </p:pic>
      <p:sp>
        <p:nvSpPr>
          <p:cNvPr id="49" name="Rectangle 48"/>
          <p:cNvSpPr/>
          <p:nvPr/>
        </p:nvSpPr>
        <p:spPr>
          <a:xfrm>
            <a:off x="8022795" y="1143000"/>
            <a:ext cx="3152776"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8423866" y="2795589"/>
            <a:ext cx="2350635" cy="2350628"/>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Arial Black" panose="020B0A04020102020204" pitchFamily="34" charset="0"/>
            </a:endParaRPr>
          </a:p>
        </p:txBody>
      </p:sp>
      <p:sp>
        <p:nvSpPr>
          <p:cNvPr id="46" name="Rectangle 45"/>
          <p:cNvSpPr/>
          <p:nvPr/>
        </p:nvSpPr>
        <p:spPr>
          <a:xfrm>
            <a:off x="4400088" y="1143000"/>
            <a:ext cx="3152504"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4801023" y="2795589"/>
            <a:ext cx="2350635" cy="2350628"/>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Arial Black" panose="020B0A04020102020204" pitchFamily="34" charset="0"/>
            </a:endParaRPr>
          </a:p>
        </p:txBody>
      </p:sp>
      <p:sp>
        <p:nvSpPr>
          <p:cNvPr id="47" name="Rectangle 46"/>
          <p:cNvSpPr/>
          <p:nvPr/>
        </p:nvSpPr>
        <p:spPr>
          <a:xfrm>
            <a:off x="792018" y="1158240"/>
            <a:ext cx="3158952" cy="468499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1196177" y="2795589"/>
            <a:ext cx="2350635" cy="2350628"/>
          </a:xfrm>
          <a:prstGeom prst="ellipse">
            <a:avLst/>
          </a:prstGeom>
          <a:solidFill>
            <a:srgbClr val="F8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Arial Black" panose="020B0A04020102020204" pitchFamily="34" charset="0"/>
            </a:endParaRPr>
          </a:p>
        </p:txBody>
      </p:sp>
      <p:sp>
        <p:nvSpPr>
          <p:cNvPr id="41" name="Content Placeholder 2">
            <a:extLst>
              <a:ext uri="{FF2B5EF4-FFF2-40B4-BE49-F238E27FC236}">
                <a16:creationId xmlns:a16="http://schemas.microsoft.com/office/drawing/2014/main" id="{E297B020-5162-4D5C-B266-201B74FD7BED}"/>
              </a:ext>
            </a:extLst>
          </p:cNvPr>
          <p:cNvSpPr txBox="1">
            <a:spLocks/>
          </p:cNvSpPr>
          <p:nvPr/>
        </p:nvSpPr>
        <p:spPr>
          <a:xfrm>
            <a:off x="4601816" y="1492635"/>
            <a:ext cx="3012069" cy="1152938"/>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Experience Studies</a:t>
            </a:r>
          </a:p>
          <a:p>
            <a:pPr lvl="0" fontAlgn="auto">
              <a:lnSpc>
                <a:spcPct val="100000"/>
              </a:lnSpc>
              <a:spcAft>
                <a:spcPts val="0"/>
              </a:spcAft>
              <a:buClrTx/>
              <a:buSzTx/>
            </a:pPr>
            <a:r>
              <a:rPr lang="en-US" sz="1400" dirty="0">
                <a:solidFill>
                  <a:srgbClr val="231F20"/>
                </a:solidFill>
              </a:rPr>
              <a:t>Tools to address product development, pricing, and</a:t>
            </a:r>
          </a:p>
          <a:p>
            <a:pPr lvl="0" fontAlgn="auto">
              <a:lnSpc>
                <a:spcPct val="100000"/>
              </a:lnSpc>
              <a:spcAft>
                <a:spcPts val="0"/>
              </a:spcAft>
              <a:buClrTx/>
              <a:buSzTx/>
            </a:pPr>
            <a:r>
              <a:rPr lang="en-US" sz="1400" dirty="0">
                <a:solidFill>
                  <a:srgbClr val="231F20"/>
                </a:solidFill>
              </a:rPr>
              <a:t>regulatory strategies</a:t>
            </a:r>
          </a:p>
        </p:txBody>
      </p:sp>
      <p:sp>
        <p:nvSpPr>
          <p:cNvPr id="48" name="Rectangle 47"/>
          <p:cNvSpPr/>
          <p:nvPr/>
        </p:nvSpPr>
        <p:spPr>
          <a:xfrm>
            <a:off x="5047652" y="4806177"/>
            <a:ext cx="1857376" cy="830997"/>
          </a:xfrm>
          <a:prstGeom prst="rect">
            <a:avLst/>
          </a:prstGeom>
        </p:spPr>
        <p:txBody>
          <a:bodyPr wrap="square">
            <a:spAutoFit/>
          </a:bodyPr>
          <a:lstStyle/>
          <a:p>
            <a:pPr algn="ctr"/>
            <a:r>
              <a:rPr lang="en-US" sz="1600" b="1" dirty="0">
                <a:solidFill>
                  <a:srgbClr val="231F20"/>
                </a:solidFill>
                <a:cs typeface="Calibri" panose="020F0502020204030204" pitchFamily="34" charset="0"/>
              </a:rPr>
              <a:t>Leverage comprehensive and timely data</a:t>
            </a:r>
          </a:p>
        </p:txBody>
      </p:sp>
      <p:sp>
        <p:nvSpPr>
          <p:cNvPr id="64" name="Title 4"/>
          <p:cNvSpPr>
            <a:spLocks noGrp="1"/>
          </p:cNvSpPr>
          <p:nvPr>
            <p:ph type="title"/>
          </p:nvPr>
        </p:nvSpPr>
        <p:spPr>
          <a:xfrm>
            <a:off x="5254" y="-26410"/>
            <a:ext cx="12191998" cy="890341"/>
          </a:xfrm>
        </p:spPr>
        <p:txBody>
          <a:bodyPr/>
          <a:lstStyle/>
          <a:p>
            <a:r>
              <a:rPr lang="en-US" dirty="0"/>
              <a:t>Data Driven Solutions</a:t>
            </a:r>
          </a:p>
        </p:txBody>
      </p:sp>
      <p:pic>
        <p:nvPicPr>
          <p:cNvPr id="24"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428188" y="3422751"/>
            <a:ext cx="1096305" cy="1096305"/>
          </a:xfrm>
          <a:prstGeom prst="rect">
            <a:avLst/>
          </a:prstGeom>
          <a:noFill/>
          <a:extLst>
            <a:ext uri="{909E8E84-426E-40DD-AFC4-6F175D3DCCD1}">
              <a14:hiddenFill xmlns:a14="http://schemas.microsoft.com/office/drawing/2010/main">
                <a:solidFill>
                  <a:srgbClr val="FFFFFF"/>
                </a:solidFill>
              </a14:hiddenFill>
            </a:ext>
          </a:extLst>
        </p:spPr>
      </p:pic>
      <p:sp>
        <p:nvSpPr>
          <p:cNvPr id="27"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12</a:t>
            </a:fld>
            <a:endParaRPr lang="en-US" sz="900" dirty="0"/>
          </a:p>
        </p:txBody>
      </p:sp>
      <p:sp>
        <p:nvSpPr>
          <p:cNvPr id="21" name="Rectangle 20"/>
          <p:cNvSpPr/>
          <p:nvPr/>
        </p:nvSpPr>
        <p:spPr>
          <a:xfrm>
            <a:off x="1006099" y="4796790"/>
            <a:ext cx="2525771" cy="584775"/>
          </a:xfrm>
          <a:prstGeom prst="rect">
            <a:avLst/>
          </a:prstGeom>
        </p:spPr>
        <p:txBody>
          <a:bodyPr wrap="square">
            <a:spAutoFit/>
          </a:bodyPr>
          <a:lstStyle/>
          <a:p>
            <a:pPr algn="ctr"/>
            <a:r>
              <a:rPr lang="en-US" sz="1600" b="1" dirty="0">
                <a:solidFill>
                  <a:srgbClr val="231F20"/>
                </a:solidFill>
                <a:cs typeface="Calibri" panose="020F0502020204030204" pitchFamily="34" charset="0"/>
              </a:rPr>
              <a:t>Uncover trends to predict outcomes</a:t>
            </a:r>
          </a:p>
        </p:txBody>
      </p:sp>
      <p:sp>
        <p:nvSpPr>
          <p:cNvPr id="3" name="Rectangle 2"/>
          <p:cNvSpPr/>
          <p:nvPr/>
        </p:nvSpPr>
        <p:spPr>
          <a:xfrm>
            <a:off x="1031158" y="5413870"/>
            <a:ext cx="2815590" cy="276999"/>
          </a:xfrm>
          <a:prstGeom prst="rect">
            <a:avLst/>
          </a:prstGeom>
        </p:spPr>
        <p:txBody>
          <a:bodyPr wrap="square">
            <a:spAutoFit/>
          </a:bodyPr>
          <a:lstStyle/>
          <a:p>
            <a:r>
              <a:rPr lang="en-US" sz="1200" dirty="0">
                <a:solidFill>
                  <a:srgbClr val="002F70"/>
                </a:solidFill>
              </a:rPr>
              <a:t> </a:t>
            </a:r>
            <a:r>
              <a:rPr lang="en-US" sz="1200" dirty="0">
                <a:solidFill>
                  <a:schemeClr val="bg1"/>
                </a:solidFill>
                <a:hlinkClick r:id="rId5" tooltip="LifeCompass"/>
              </a:rPr>
              <a:t>LifeCompass</a:t>
            </a:r>
            <a:r>
              <a:rPr lang="en-US" sz="1200" baseline="30000" dirty="0">
                <a:solidFill>
                  <a:schemeClr val="bg1"/>
                </a:solidFill>
                <a:hlinkClick r:id="rId5" tooltip="LifeCompass"/>
              </a:rPr>
              <a:t>TM</a:t>
            </a:r>
            <a:r>
              <a:rPr lang="en-US" sz="1200" dirty="0">
                <a:solidFill>
                  <a:schemeClr val="bg1"/>
                </a:solidFill>
              </a:rPr>
              <a:t>  </a:t>
            </a:r>
            <a:r>
              <a:rPr lang="en-US" sz="1200" u="sng" dirty="0">
                <a:solidFill>
                  <a:schemeClr val="bg1"/>
                </a:solidFill>
                <a:hlinkClick r:id="rId6" tooltip="AnnuityCompass"/>
              </a:rPr>
              <a:t>AnnuityCompass</a:t>
            </a:r>
            <a:r>
              <a:rPr lang="en-US" sz="1200" u="sng" baseline="30000" dirty="0">
                <a:solidFill>
                  <a:schemeClr val="bg1"/>
                </a:solidFill>
                <a:hlinkClick r:id="rId6" tooltip="AnnuityCompass"/>
              </a:rPr>
              <a:t>TM</a:t>
            </a:r>
            <a:r>
              <a:rPr lang="en-US" sz="1200" dirty="0">
                <a:solidFill>
                  <a:srgbClr val="002F70"/>
                </a:solidFill>
              </a:rPr>
              <a:t> </a:t>
            </a:r>
          </a:p>
        </p:txBody>
      </p:sp>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78717" y="3519814"/>
            <a:ext cx="1185554" cy="902178"/>
          </a:xfrm>
          <a:prstGeom prst="rect">
            <a:avLst/>
          </a:prstGeom>
        </p:spPr>
      </p:pic>
      <p:sp>
        <p:nvSpPr>
          <p:cNvPr id="31" name="Content Placeholder 2">
            <a:extLst>
              <a:ext uri="{FF2B5EF4-FFF2-40B4-BE49-F238E27FC236}">
                <a16:creationId xmlns:a16="http://schemas.microsoft.com/office/drawing/2014/main" id="{E297B020-5162-4D5C-B266-201B74FD7BED}"/>
              </a:ext>
            </a:extLst>
          </p:cNvPr>
          <p:cNvSpPr txBox="1">
            <a:spLocks/>
          </p:cNvSpPr>
          <p:nvPr/>
        </p:nvSpPr>
        <p:spPr>
          <a:xfrm>
            <a:off x="8209723" y="1492635"/>
            <a:ext cx="2599468" cy="1828574"/>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Applied Research Solutions</a:t>
            </a:r>
          </a:p>
          <a:p>
            <a:pPr lvl="0" fontAlgn="auto">
              <a:lnSpc>
                <a:spcPct val="100000"/>
              </a:lnSpc>
              <a:spcAft>
                <a:spcPts val="0"/>
              </a:spcAft>
              <a:buClrTx/>
              <a:buSzTx/>
            </a:pPr>
            <a:r>
              <a:rPr lang="en-US" sz="1400" dirty="0">
                <a:solidFill>
                  <a:srgbClr val="231F20"/>
                </a:solidFill>
              </a:rPr>
              <a:t>Leverage research capabilities and industry expertise to develop deeper, actionable insights </a:t>
            </a:r>
          </a:p>
        </p:txBody>
      </p:sp>
      <p:pic>
        <p:nvPicPr>
          <p:cNvPr id="32" name="Picture 8"/>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8951601" y="3421055"/>
            <a:ext cx="1115712" cy="109969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8467393" y="4955497"/>
            <a:ext cx="2305050" cy="584775"/>
          </a:xfrm>
          <a:prstGeom prst="rect">
            <a:avLst/>
          </a:prstGeom>
        </p:spPr>
        <p:txBody>
          <a:bodyPr wrap="square">
            <a:spAutoFit/>
          </a:bodyPr>
          <a:lstStyle/>
          <a:p>
            <a:pPr algn="ctr"/>
            <a:r>
              <a:rPr lang="en-US" sz="1600" b="1" dirty="0">
                <a:solidFill>
                  <a:srgbClr val="231F20"/>
                </a:solidFill>
                <a:cs typeface="Calibri" panose="020F0502020204030204" pitchFamily="34" charset="0"/>
              </a:rPr>
              <a:t>Unlock competitive differentiation</a:t>
            </a:r>
          </a:p>
        </p:txBody>
      </p:sp>
      <p:sp>
        <p:nvSpPr>
          <p:cNvPr id="42" name="Rectangle 41"/>
          <p:cNvSpPr/>
          <p:nvPr/>
        </p:nvSpPr>
        <p:spPr>
          <a:xfrm>
            <a:off x="11160838" y="0"/>
            <a:ext cx="712198" cy="91440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11084315" y="78552"/>
            <a:ext cx="865244" cy="246221"/>
          </a:xfrm>
          <a:prstGeom prst="rect">
            <a:avLst/>
          </a:prstGeom>
        </p:spPr>
        <p:txBody>
          <a:bodyPr wrap="square" anchor="ctr">
            <a:spAutoFit/>
          </a:bodyPr>
          <a:lstStyle/>
          <a:p>
            <a:pPr algn="ctr"/>
            <a:r>
              <a:rPr lang="en-US" sz="900" b="1" dirty="0">
                <a:solidFill>
                  <a:srgbClr val="231F20"/>
                </a:solidFill>
              </a:rPr>
              <a:t>Solutions</a:t>
            </a:r>
            <a:r>
              <a:rPr lang="en-US" sz="1000" b="1" dirty="0">
                <a:solidFill>
                  <a:srgbClr val="231F20"/>
                </a:solidFill>
                <a:latin typeface="+mj-lt"/>
              </a:rPr>
              <a:t> </a:t>
            </a:r>
          </a:p>
        </p:txBody>
      </p:sp>
      <p:pic>
        <p:nvPicPr>
          <p:cNvPr id="45" name="Picture 4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309010" y="358770"/>
            <a:ext cx="415855" cy="418470"/>
          </a:xfrm>
          <a:prstGeom prst="rect">
            <a:avLst/>
          </a:prstGeom>
        </p:spPr>
      </p:pic>
      <p:sp>
        <p:nvSpPr>
          <p:cNvPr id="53" name="Content Placeholder 2">
            <a:extLst>
              <a:ext uri="{FF2B5EF4-FFF2-40B4-BE49-F238E27FC236}">
                <a16:creationId xmlns:a16="http://schemas.microsoft.com/office/drawing/2014/main" id="{E297B020-5162-4D5C-B266-201B74FD7BED}"/>
              </a:ext>
            </a:extLst>
          </p:cNvPr>
          <p:cNvSpPr txBox="1">
            <a:spLocks/>
          </p:cNvSpPr>
          <p:nvPr/>
        </p:nvSpPr>
        <p:spPr>
          <a:xfrm>
            <a:off x="967946" y="1492635"/>
            <a:ext cx="3133725" cy="930498"/>
          </a:xfrm>
          <a:ln>
            <a:solidFill>
              <a:schemeClr val="tx2"/>
            </a:solidFill>
          </a:ln>
        </p:spPr>
        <p:txBody>
          <a:bodyPr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Compass Programs</a:t>
            </a:r>
          </a:p>
          <a:p>
            <a:pPr lvl="0" fontAlgn="auto">
              <a:lnSpc>
                <a:spcPct val="100000"/>
              </a:lnSpc>
              <a:spcAft>
                <a:spcPts val="0"/>
              </a:spcAft>
              <a:buClrTx/>
              <a:buSzTx/>
            </a:pPr>
            <a:r>
              <a:rPr lang="en-US" sz="1400" dirty="0">
                <a:solidFill>
                  <a:srgbClr val="000000"/>
                </a:solidFill>
              </a:rPr>
              <a:t>Access to premier databases to enhance market intelligence</a:t>
            </a:r>
          </a:p>
        </p:txBody>
      </p:sp>
    </p:spTree>
    <p:extLst>
      <p:ext uri="{BB962C8B-B14F-4D97-AF65-F5344CB8AC3E}">
        <p14:creationId xmlns:p14="http://schemas.microsoft.com/office/powerpoint/2010/main" val="192850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Leverage Your Member Benefits</a:t>
            </a:r>
          </a:p>
        </p:txBody>
      </p:sp>
      <p:sp>
        <p:nvSpPr>
          <p:cNvPr id="6" name="Slide Number Placehold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a:ln>
                  <a:noFill/>
                </a:ln>
                <a:solidFill>
                  <a:srgbClr val="002F7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pic>
        <p:nvPicPr>
          <p:cNvPr id="27" name="Picture 26">
            <a:extLst>
              <a:ext uri="{FF2B5EF4-FFF2-40B4-BE49-F238E27FC236}">
                <a16:creationId xmlns:a16="http://schemas.microsoft.com/office/drawing/2014/main" id="{28806C77-9CCD-51BC-2061-B6E5C32017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6" y="0"/>
            <a:ext cx="12188948" cy="6857998"/>
          </a:xfrm>
          <a:prstGeom prst="rect">
            <a:avLst/>
          </a:prstGeom>
        </p:spPr>
      </p:pic>
      <p:sp>
        <p:nvSpPr>
          <p:cNvPr id="2" name="Rectangle 1">
            <a:hlinkClick r:id="rId4"/>
            <a:extLst>
              <a:ext uri="{FF2B5EF4-FFF2-40B4-BE49-F238E27FC236}">
                <a16:creationId xmlns:a16="http://schemas.microsoft.com/office/drawing/2014/main" id="{DFB8E4A5-37D4-CA23-44F6-3919B8674CF4}"/>
              </a:ext>
            </a:extLst>
          </p:cNvPr>
          <p:cNvSpPr/>
          <p:nvPr/>
        </p:nvSpPr>
        <p:spPr>
          <a:xfrm>
            <a:off x="772160" y="4856480"/>
            <a:ext cx="1727200" cy="477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hlinkClick r:id="rId5"/>
            <a:extLst>
              <a:ext uri="{FF2B5EF4-FFF2-40B4-BE49-F238E27FC236}">
                <a16:creationId xmlns:a16="http://schemas.microsoft.com/office/drawing/2014/main" id="{8F05A233-B237-6D14-81E7-519F0234B3FC}"/>
              </a:ext>
            </a:extLst>
          </p:cNvPr>
          <p:cNvSpPr/>
          <p:nvPr/>
        </p:nvSpPr>
        <p:spPr>
          <a:xfrm>
            <a:off x="2966720" y="4968240"/>
            <a:ext cx="1859280" cy="2844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hlinkClick r:id="rId6"/>
            <a:extLst>
              <a:ext uri="{FF2B5EF4-FFF2-40B4-BE49-F238E27FC236}">
                <a16:creationId xmlns:a16="http://schemas.microsoft.com/office/drawing/2014/main" id="{EA75F478-82A8-B0C8-4A13-4DF02D4A33D1}"/>
              </a:ext>
            </a:extLst>
          </p:cNvPr>
          <p:cNvSpPr/>
          <p:nvPr/>
        </p:nvSpPr>
        <p:spPr>
          <a:xfrm>
            <a:off x="2966720" y="5770878"/>
            <a:ext cx="1859280" cy="5384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hlinkClick r:id="rId7"/>
            <a:extLst>
              <a:ext uri="{FF2B5EF4-FFF2-40B4-BE49-F238E27FC236}">
                <a16:creationId xmlns:a16="http://schemas.microsoft.com/office/drawing/2014/main" id="{B5D98FC6-84EF-D8C0-F97B-95FB95ED9B2F}"/>
              </a:ext>
            </a:extLst>
          </p:cNvPr>
          <p:cNvSpPr/>
          <p:nvPr/>
        </p:nvSpPr>
        <p:spPr>
          <a:xfrm>
            <a:off x="5344160" y="4317997"/>
            <a:ext cx="1452880" cy="6502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hlinkClick r:id="rId8"/>
            <a:extLst>
              <a:ext uri="{FF2B5EF4-FFF2-40B4-BE49-F238E27FC236}">
                <a16:creationId xmlns:a16="http://schemas.microsoft.com/office/drawing/2014/main" id="{519F3D5B-D24F-0E65-9ABE-454380077A5B}"/>
              </a:ext>
            </a:extLst>
          </p:cNvPr>
          <p:cNvSpPr/>
          <p:nvPr/>
        </p:nvSpPr>
        <p:spPr>
          <a:xfrm>
            <a:off x="5369560" y="5506719"/>
            <a:ext cx="1452880" cy="264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hlinkClick r:id="rId9"/>
            <a:extLst>
              <a:ext uri="{FF2B5EF4-FFF2-40B4-BE49-F238E27FC236}">
                <a16:creationId xmlns:a16="http://schemas.microsoft.com/office/drawing/2014/main" id="{6D4377D2-8FC8-9A55-8C43-32C9FABF269C}"/>
              </a:ext>
            </a:extLst>
          </p:cNvPr>
          <p:cNvSpPr/>
          <p:nvPr/>
        </p:nvSpPr>
        <p:spPr>
          <a:xfrm>
            <a:off x="7503160" y="3982720"/>
            <a:ext cx="1620520" cy="253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hlinkClick r:id="rId10"/>
            <a:extLst>
              <a:ext uri="{FF2B5EF4-FFF2-40B4-BE49-F238E27FC236}">
                <a16:creationId xmlns:a16="http://schemas.microsoft.com/office/drawing/2014/main" id="{BBE86531-AFBE-53C2-3190-7D89C1752C99}"/>
              </a:ext>
            </a:extLst>
          </p:cNvPr>
          <p:cNvSpPr/>
          <p:nvPr/>
        </p:nvSpPr>
        <p:spPr>
          <a:xfrm>
            <a:off x="7543800" y="4389120"/>
            <a:ext cx="1579880" cy="253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hlinkClick r:id="rId11"/>
            <a:extLst>
              <a:ext uri="{FF2B5EF4-FFF2-40B4-BE49-F238E27FC236}">
                <a16:creationId xmlns:a16="http://schemas.microsoft.com/office/drawing/2014/main" id="{43921069-E08D-D93D-ABA3-67B1C81B747E}"/>
              </a:ext>
            </a:extLst>
          </p:cNvPr>
          <p:cNvSpPr/>
          <p:nvPr/>
        </p:nvSpPr>
        <p:spPr>
          <a:xfrm>
            <a:off x="9951720" y="4368794"/>
            <a:ext cx="1224280" cy="487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hlinkClick r:id="rId12"/>
            <a:extLst>
              <a:ext uri="{FF2B5EF4-FFF2-40B4-BE49-F238E27FC236}">
                <a16:creationId xmlns:a16="http://schemas.microsoft.com/office/drawing/2014/main" id="{CA1E22C2-131F-8A7C-011A-F9A03EF46A37}"/>
              </a:ext>
            </a:extLst>
          </p:cNvPr>
          <p:cNvSpPr/>
          <p:nvPr/>
        </p:nvSpPr>
        <p:spPr>
          <a:xfrm>
            <a:off x="9972040" y="5394955"/>
            <a:ext cx="1224280" cy="487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7485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fld id="{FA06F0F5-DF6A-4E0E-AC03-6B0D0B0A1300}" type="slidenum">
              <a:rPr lang="en-US" sz="900" smtClean="0">
                <a:solidFill>
                  <a:srgbClr val="002F70"/>
                </a:solidFill>
              </a:rPr>
              <a:pPr/>
              <a:t>14</a:t>
            </a:fld>
            <a:endParaRPr lang="en-US" sz="900" dirty="0">
              <a:solidFill>
                <a:srgbClr val="002F70"/>
              </a:solidFill>
            </a:endParaRPr>
          </a:p>
        </p:txBody>
      </p:sp>
      <p:sp>
        <p:nvSpPr>
          <p:cNvPr id="7" name="Title 4"/>
          <p:cNvSpPr>
            <a:spLocks noGrp="1"/>
          </p:cNvSpPr>
          <p:nvPr>
            <p:ph type="title"/>
          </p:nvPr>
        </p:nvSpPr>
        <p:spPr>
          <a:xfrm>
            <a:off x="33214" y="-30864"/>
            <a:ext cx="12191998" cy="890341"/>
          </a:xfrm>
        </p:spPr>
        <p:txBody>
          <a:bodyPr/>
          <a:lstStyle/>
          <a:p>
            <a:r>
              <a:rPr lang="en-US" dirty="0"/>
              <a:t>Additional Member Benefits: Strategic Partnerships</a:t>
            </a:r>
          </a:p>
        </p:txBody>
      </p:sp>
      <p:pic>
        <p:nvPicPr>
          <p:cNvPr id="11" name="Picture 4" descr="McKinsey Logo and symbol, meaning, history,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9185" y="2285775"/>
            <a:ext cx="2461867" cy="148453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E297B020-5162-4D5C-B266-201B74FD7BED}"/>
              </a:ext>
            </a:extLst>
          </p:cNvPr>
          <p:cNvSpPr txBox="1">
            <a:spLocks/>
          </p:cNvSpPr>
          <p:nvPr/>
        </p:nvSpPr>
        <p:spPr>
          <a:xfrm>
            <a:off x="1902729" y="3077355"/>
            <a:ext cx="5241175" cy="669041"/>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1800" b="1" kern="0" dirty="0">
                <a:solidFill>
                  <a:schemeClr val="bg1"/>
                </a:solidFill>
                <a:latin typeface="+mj-lt"/>
              </a:rPr>
              <a:t>Collaboration Groups</a:t>
            </a: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19365" y="4531794"/>
            <a:ext cx="2198427" cy="1007982"/>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19519" y="4651671"/>
            <a:ext cx="2746819" cy="870528"/>
          </a:xfrm>
          <a:prstGeom prst="rect">
            <a:avLst/>
          </a:prstGeom>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21521" y="3600817"/>
            <a:ext cx="2832379" cy="778895"/>
          </a:xfrm>
          <a:prstGeom prst="rect">
            <a:avLst/>
          </a:prstGeom>
        </p:spPr>
      </p:pic>
      <p:pic>
        <p:nvPicPr>
          <p:cNvPr id="16" name="Picture 8" descr="File:BCG logo new.jpg - Wikimedia Common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59983" y="2432826"/>
            <a:ext cx="2594035" cy="891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25202" y="3578572"/>
            <a:ext cx="2445350" cy="856437"/>
          </a:xfrm>
          <a:prstGeom prst="rect">
            <a:avLst/>
          </a:prstGeom>
        </p:spPr>
      </p:pic>
      <p:pic>
        <p:nvPicPr>
          <p:cNvPr id="18" name="Picture 2" descr="upload.wikimedia.org/wikipedia/commons/thumb/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86850" y="2368736"/>
            <a:ext cx="878295" cy="8420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22113" y="2914485"/>
            <a:ext cx="2688673" cy="228566"/>
          </a:xfrm>
          <a:prstGeom prst="rect">
            <a:avLst/>
          </a:prstGeom>
        </p:spPr>
      </p:pic>
      <p:cxnSp>
        <p:nvCxnSpPr>
          <p:cNvPr id="19" name="Straight Connector 18"/>
          <p:cNvCxnSpPr/>
          <p:nvPr/>
        </p:nvCxnSpPr>
        <p:spPr>
          <a:xfrm>
            <a:off x="901068" y="1582225"/>
            <a:ext cx="10405982"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287857" y="1589209"/>
            <a:ext cx="0" cy="4249616"/>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13666" y="1589209"/>
            <a:ext cx="0" cy="4249616"/>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3009" y="5872871"/>
            <a:ext cx="10405982"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14</a:t>
            </a:fld>
            <a:endParaRPr lang="en-US" sz="900" dirty="0"/>
          </a:p>
        </p:txBody>
      </p:sp>
      <p:sp>
        <p:nvSpPr>
          <p:cNvPr id="20" name="Rectangle 19"/>
          <p:cNvSpPr/>
          <p:nvPr/>
        </p:nvSpPr>
        <p:spPr>
          <a:xfrm>
            <a:off x="1634470" y="1131793"/>
            <a:ext cx="8923061" cy="923330"/>
          </a:xfrm>
          <a:prstGeom prst="rect">
            <a:avLst/>
          </a:prstGeom>
          <a:solidFill>
            <a:srgbClr val="FAC809"/>
          </a:solidFill>
          <a:ln>
            <a:noFill/>
          </a:ln>
        </p:spPr>
        <p:txBody>
          <a:bodyPr wrap="square" lIns="91440" tIns="182880" bIns="182880">
            <a:spAutoFit/>
          </a:bodyPr>
          <a:lstStyle/>
          <a:p>
            <a:pPr algn="ctr" defTabSz="914378">
              <a:buClr>
                <a:schemeClr val="accent1"/>
              </a:buClr>
              <a:defRPr/>
            </a:pPr>
            <a:r>
              <a:rPr lang="en-US" b="1" dirty="0">
                <a:solidFill>
                  <a:srgbClr val="002F70"/>
                </a:solidFill>
              </a:rPr>
              <a:t>We collaborate with partners to deliver </a:t>
            </a:r>
            <a:r>
              <a:rPr lang="en-US" sz="1600" b="1" dirty="0">
                <a:solidFill>
                  <a:srgbClr val="005F9F"/>
                </a:solidFill>
                <a:latin typeface="Arial Black" panose="020B0A04020102020204" pitchFamily="34" charset="0"/>
              </a:rPr>
              <a:t>BROAD VISIBILITY</a:t>
            </a:r>
            <a:endParaRPr lang="en-US" b="1" dirty="0">
              <a:solidFill>
                <a:srgbClr val="005F9F"/>
              </a:solidFill>
              <a:latin typeface="Arial Black" panose="020B0A04020102020204" pitchFamily="34" charset="0"/>
            </a:endParaRPr>
          </a:p>
          <a:p>
            <a:pPr algn="ctr" defTabSz="914378">
              <a:buClr>
                <a:schemeClr val="accent1"/>
              </a:buClr>
              <a:defRPr/>
            </a:pPr>
            <a:r>
              <a:rPr lang="en-US" b="1" dirty="0">
                <a:solidFill>
                  <a:srgbClr val="002F70"/>
                </a:solidFill>
              </a:rPr>
              <a:t>into </a:t>
            </a:r>
            <a:r>
              <a:rPr lang="en-US" b="1">
                <a:solidFill>
                  <a:srgbClr val="002F70"/>
                </a:solidFill>
              </a:rPr>
              <a:t>the markets that impact </a:t>
            </a:r>
            <a:r>
              <a:rPr lang="en-US" b="1" dirty="0">
                <a:solidFill>
                  <a:srgbClr val="002F70"/>
                </a:solidFill>
              </a:rPr>
              <a:t>the industry</a:t>
            </a:r>
          </a:p>
        </p:txBody>
      </p:sp>
    </p:spTree>
    <p:extLst>
      <p:ext uri="{BB962C8B-B14F-4D97-AF65-F5344CB8AC3E}">
        <p14:creationId xmlns:p14="http://schemas.microsoft.com/office/powerpoint/2010/main" val="162525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6" y="-30627"/>
            <a:ext cx="12191998" cy="890341"/>
          </a:xfrm>
        </p:spPr>
        <p:txBody>
          <a:bodyPr/>
          <a:lstStyle/>
          <a:p>
            <a:r>
              <a:rPr lang="en-US" dirty="0"/>
              <a:t>Empowering Our Members</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15</a:t>
            </a:fld>
            <a:endParaRPr lang="en-US" sz="900" dirty="0"/>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15</a:t>
            </a:fld>
            <a:endParaRPr lang="en-US" sz="900" dirty="0"/>
          </a:p>
        </p:txBody>
      </p:sp>
      <p:grpSp>
        <p:nvGrpSpPr>
          <p:cNvPr id="2" name="Group 1"/>
          <p:cNvGrpSpPr/>
          <p:nvPr/>
        </p:nvGrpSpPr>
        <p:grpSpPr>
          <a:xfrm>
            <a:off x="1741922" y="2932043"/>
            <a:ext cx="8708156" cy="2478820"/>
            <a:chOff x="1165953" y="2732433"/>
            <a:chExt cx="9570006" cy="2724150"/>
          </a:xfrm>
        </p:grpSpPr>
        <p:sp>
          <p:nvSpPr>
            <p:cNvPr id="25" name="Rectangle 24"/>
            <p:cNvSpPr/>
            <p:nvPr/>
          </p:nvSpPr>
          <p:spPr>
            <a:xfrm>
              <a:off x="1165953" y="2732433"/>
              <a:ext cx="2232932" cy="2724150"/>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8497584" y="2732433"/>
              <a:ext cx="2238375" cy="272415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8502347" y="2911743"/>
              <a:ext cx="2228850" cy="389017"/>
            </a:xfrm>
            <a:prstGeom prst="rect">
              <a:avLst/>
            </a:prstGeom>
          </p:spPr>
          <p:txBody>
            <a:bodyPr wrap="square" anchor="ctr">
              <a:spAutoFit/>
            </a:bodyPr>
            <a:lstStyle/>
            <a:p>
              <a:pPr algn="ctr">
                <a:lnSpc>
                  <a:spcPct val="110000"/>
                </a:lnSpc>
                <a:spcBef>
                  <a:spcPts val="75"/>
                </a:spcBef>
                <a:buSzPct val="100000"/>
              </a:pPr>
              <a:r>
                <a:rPr lang="en-US" sz="1900" b="1" dirty="0">
                  <a:solidFill>
                    <a:srgbClr val="002F70"/>
                  </a:solidFill>
                  <a:latin typeface="+mj-lt"/>
                </a:rPr>
                <a:t>SOLUTIONS</a:t>
              </a:r>
            </a:p>
          </p:txBody>
        </p:sp>
        <p:pic>
          <p:nvPicPr>
            <p:cNvPr id="35" name="Pictur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0968" y="3660276"/>
              <a:ext cx="1252554" cy="1252554"/>
            </a:xfrm>
            <a:prstGeom prst="rect">
              <a:avLst/>
            </a:prstGeom>
          </p:spPr>
        </p:pic>
        <p:sp>
          <p:nvSpPr>
            <p:cNvPr id="28" name="Rectangle 27"/>
            <p:cNvSpPr/>
            <p:nvPr/>
          </p:nvSpPr>
          <p:spPr>
            <a:xfrm>
              <a:off x="1182282" y="2913891"/>
              <a:ext cx="2200275" cy="384721"/>
            </a:xfrm>
            <a:prstGeom prst="rect">
              <a:avLst/>
            </a:prstGeom>
          </p:spPr>
          <p:txBody>
            <a:bodyPr wrap="square" anchor="ctr">
              <a:spAutoFit/>
            </a:bodyPr>
            <a:lstStyle/>
            <a:p>
              <a:pPr algn="ctr"/>
              <a:r>
                <a:rPr lang="en-US" sz="1900" b="1" dirty="0">
                  <a:solidFill>
                    <a:schemeClr val="bg1"/>
                  </a:solidFill>
                  <a:latin typeface="+mj-lt"/>
                </a:rPr>
                <a:t>KNOWLEDGE</a:t>
              </a:r>
            </a:p>
          </p:txBody>
        </p:sp>
        <p:pic>
          <p:nvPicPr>
            <p:cNvPr id="29" name="Picture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0241" y="3748195"/>
              <a:ext cx="1444357" cy="1124932"/>
            </a:xfrm>
            <a:prstGeom prst="rect">
              <a:avLst/>
            </a:prstGeom>
          </p:spPr>
        </p:pic>
        <p:sp>
          <p:nvSpPr>
            <p:cNvPr id="40" name="Rectangle 39"/>
            <p:cNvSpPr/>
            <p:nvPr/>
          </p:nvSpPr>
          <p:spPr>
            <a:xfrm>
              <a:off x="3602562" y="2732433"/>
              <a:ext cx="2240280" cy="272415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3617802" y="2913891"/>
              <a:ext cx="2209800" cy="384721"/>
            </a:xfrm>
            <a:prstGeom prst="rect">
              <a:avLst/>
            </a:prstGeom>
          </p:spPr>
          <p:txBody>
            <a:bodyPr wrap="square" anchor="ctr">
              <a:spAutoFit/>
            </a:bodyPr>
            <a:lstStyle/>
            <a:p>
              <a:pPr algn="ctr"/>
              <a:r>
                <a:rPr lang="en-US" sz="1900" b="1" dirty="0">
                  <a:solidFill>
                    <a:srgbClr val="002F70"/>
                  </a:solidFill>
                  <a:latin typeface="+mj-lt"/>
                </a:rPr>
                <a:t>INSIGHTS</a:t>
              </a:r>
              <a:r>
                <a:rPr lang="en-US" sz="1900" b="1" dirty="0">
                  <a:solidFill>
                    <a:srgbClr val="FFFFFF"/>
                  </a:solidFill>
                  <a:latin typeface="+mj-lt"/>
                </a:rPr>
                <a:t> </a:t>
              </a:r>
            </a:p>
          </p:txBody>
        </p:sp>
        <p:pic>
          <p:nvPicPr>
            <p:cNvPr id="42" name="Picture 4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4527" y="3580089"/>
              <a:ext cx="1276350" cy="1327149"/>
            </a:xfrm>
            <a:prstGeom prst="rect">
              <a:avLst/>
            </a:prstGeom>
          </p:spPr>
        </p:pic>
        <p:sp>
          <p:nvSpPr>
            <p:cNvPr id="45" name="Rectangle 44"/>
            <p:cNvSpPr/>
            <p:nvPr/>
          </p:nvSpPr>
          <p:spPr>
            <a:xfrm>
              <a:off x="6035904" y="2732433"/>
              <a:ext cx="2238375" cy="272415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0731" y="3629280"/>
              <a:ext cx="1188720" cy="1293972"/>
            </a:xfrm>
            <a:prstGeom prst="rect">
              <a:avLst/>
            </a:prstGeom>
          </p:spPr>
        </p:pic>
        <p:sp>
          <p:nvSpPr>
            <p:cNvPr id="47" name="Rectangle 46"/>
            <p:cNvSpPr/>
            <p:nvPr/>
          </p:nvSpPr>
          <p:spPr>
            <a:xfrm>
              <a:off x="6026379" y="2913891"/>
              <a:ext cx="2257425" cy="384721"/>
            </a:xfrm>
            <a:prstGeom prst="rect">
              <a:avLst/>
            </a:prstGeom>
          </p:spPr>
          <p:txBody>
            <a:bodyPr wrap="square" anchor="ctr">
              <a:spAutoFit/>
            </a:bodyPr>
            <a:lstStyle/>
            <a:p>
              <a:pPr algn="ctr"/>
              <a:r>
                <a:rPr lang="en-US" sz="1900" b="1" dirty="0">
                  <a:solidFill>
                    <a:srgbClr val="FFFFFF"/>
                  </a:solidFill>
                  <a:latin typeface="+mj-lt"/>
                </a:rPr>
                <a:t>CONNECTIONS </a:t>
              </a:r>
            </a:p>
          </p:txBody>
        </p:sp>
      </p:grpSp>
      <p:sp>
        <p:nvSpPr>
          <p:cNvPr id="18" name="Rectangle 17"/>
          <p:cNvSpPr/>
          <p:nvPr/>
        </p:nvSpPr>
        <p:spPr>
          <a:xfrm>
            <a:off x="1273629" y="1281533"/>
            <a:ext cx="9644742" cy="118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5F9F"/>
                </a:solidFill>
                <a:latin typeface="+mj-lt"/>
              </a:rPr>
              <a:t>Advancing the</a:t>
            </a:r>
          </a:p>
          <a:p>
            <a:pPr algn="ctr"/>
            <a:r>
              <a:rPr lang="en-US" sz="2400" b="1" dirty="0">
                <a:solidFill>
                  <a:srgbClr val="005F9F"/>
                </a:solidFill>
                <a:latin typeface="+mj-lt"/>
              </a:rPr>
              <a:t>financial services industry</a:t>
            </a:r>
          </a:p>
          <a:p>
            <a:pPr algn="ctr"/>
            <a:r>
              <a:rPr lang="en-US" sz="2400" b="1" dirty="0">
                <a:solidFill>
                  <a:srgbClr val="005F9F"/>
                </a:solidFill>
                <a:latin typeface="+mj-lt"/>
              </a:rPr>
              <a:t>by empowering our members with:</a:t>
            </a:r>
          </a:p>
        </p:txBody>
      </p:sp>
    </p:spTree>
    <p:extLst>
      <p:ext uri="{BB962C8B-B14F-4D97-AF65-F5344CB8AC3E}">
        <p14:creationId xmlns:p14="http://schemas.microsoft.com/office/powerpoint/2010/main" val="110658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p:cNvSpPr/>
          <p:nvPr/>
        </p:nvSpPr>
        <p:spPr>
          <a:xfrm>
            <a:off x="8228175" y="3870960"/>
            <a:ext cx="3144675" cy="1838325"/>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8228175" y="1937385"/>
            <a:ext cx="3144675" cy="1838325"/>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827250" y="3870960"/>
            <a:ext cx="3144675" cy="1838325"/>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27250" y="1937385"/>
            <a:ext cx="3144675" cy="1838325"/>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19085" y="1222950"/>
            <a:ext cx="3171890" cy="638236"/>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510055" y="1222950"/>
            <a:ext cx="3171890" cy="638236"/>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8215280" y="1222950"/>
            <a:ext cx="3171890" cy="638236"/>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t>Unprecedented Industry Change</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2</a:t>
            </a:fld>
            <a:endParaRPr lang="en-US" sz="900" dirty="0"/>
          </a:p>
        </p:txBody>
      </p:sp>
      <p:pic>
        <p:nvPicPr>
          <p:cNvPr id="33" name="Picture 2"/>
          <p:cNvPicPr>
            <a:picLocks noChangeAspect="1" noChangeArrowheads="1"/>
          </p:cNvPicPr>
          <p:nvPr/>
        </p:nvPicPr>
        <p:blipFill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t="7385" r="6216" b="8021"/>
          <a:stretch/>
        </p:blipFill>
        <p:spPr bwMode="auto">
          <a:xfrm>
            <a:off x="9342782" y="3870960"/>
            <a:ext cx="2032185" cy="1833034"/>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4523662" y="1937385"/>
            <a:ext cx="3144675" cy="1838325"/>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4"/>
          <p:cNvPicPr>
            <a:picLocks noChangeAspect="1" noChangeArrowheads="1"/>
          </p:cNvPicPr>
          <p:nvPr/>
        </p:nvPicPr>
        <p:blipFill rotWithShape="1">
          <a:blip r:embed="rId4" cstate="screen">
            <a:duotone>
              <a:prstClr val="black"/>
              <a:schemeClr val="accent2">
                <a:tint val="45000"/>
                <a:satMod val="400000"/>
              </a:schemeClr>
            </a:duotone>
            <a:extLst>
              <a:ext uri="{28A0092B-C50C-407E-A947-70E740481C1C}">
                <a14:useLocalDpi xmlns:a14="http://schemas.microsoft.com/office/drawing/2010/main"/>
              </a:ext>
            </a:extLst>
          </a:blip>
          <a:srcRect l="3723" t="2901" r="-470"/>
          <a:stretch/>
        </p:blipFill>
        <p:spPr bwMode="auto">
          <a:xfrm>
            <a:off x="8233409" y="1936327"/>
            <a:ext cx="1715263" cy="17215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p:cNvPicPr>
            <a:picLocks noChangeAspect="1" noChangeArrowheads="1"/>
          </p:cNvPicPr>
          <p:nvPr/>
        </p:nvPicPr>
        <p:blipFill rotWithShape="1">
          <a:blip r:embed="rId5" cstate="screen">
            <a:duotone>
              <a:prstClr val="black"/>
              <a:schemeClr val="accent2">
                <a:tint val="45000"/>
                <a:satMod val="400000"/>
              </a:schemeClr>
            </a:duotone>
            <a:extLst>
              <a:ext uri="{28A0092B-C50C-407E-A947-70E740481C1C}">
                <a14:useLocalDpi xmlns:a14="http://schemas.microsoft.com/office/drawing/2010/main"/>
              </a:ext>
            </a:extLst>
          </a:blip>
          <a:srcRect l="4198"/>
          <a:stretch/>
        </p:blipFill>
        <p:spPr bwMode="auto">
          <a:xfrm>
            <a:off x="4523014" y="2088279"/>
            <a:ext cx="1748577" cy="15619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p:cNvPicPr>
            <a:picLocks noChangeAspect="1" noChangeArrowheads="1"/>
          </p:cNvPicPr>
          <p:nvPr/>
        </p:nvPicPr>
        <p:blipFill rotWithShape="1">
          <a:blip r:embed="rId6" cstate="screen">
            <a:duotone>
              <a:prstClr val="black"/>
              <a:schemeClr val="accent2">
                <a:tint val="45000"/>
                <a:satMod val="400000"/>
              </a:schemeClr>
            </a:duotone>
            <a:extLst>
              <a:ext uri="{28A0092B-C50C-407E-A947-70E740481C1C}">
                <a14:useLocalDpi xmlns:a14="http://schemas.microsoft.com/office/drawing/2010/main"/>
              </a:ext>
            </a:extLst>
          </a:blip>
          <a:srcRect l="4354" t="3828" b="4853"/>
          <a:stretch/>
        </p:blipFill>
        <p:spPr bwMode="auto">
          <a:xfrm>
            <a:off x="824948" y="1937941"/>
            <a:ext cx="1923967" cy="1836941"/>
          </a:xfrm>
          <a:prstGeom prst="rect">
            <a:avLst/>
          </a:prstGeom>
          <a:noFill/>
          <a:extLst>
            <a:ext uri="{909E8E84-426E-40DD-AFC4-6F175D3DCCD1}">
              <a14:hiddenFill xmlns:a14="http://schemas.microsoft.com/office/drawing/2010/main">
                <a:solidFill>
                  <a:srgbClr val="FFFFFF"/>
                </a:solidFill>
              </a14:hiddenFill>
            </a:ext>
          </a:extLst>
        </p:spPr>
      </p:pic>
      <p:sp>
        <p:nvSpPr>
          <p:cNvPr id="41" name="Content Placeholder 2">
            <a:extLst>
              <a:ext uri="{FF2B5EF4-FFF2-40B4-BE49-F238E27FC236}">
                <a16:creationId xmlns:a16="http://schemas.microsoft.com/office/drawing/2014/main" id="{E297B020-5162-4D5C-B266-201B74FD7BED}"/>
              </a:ext>
            </a:extLst>
          </p:cNvPr>
          <p:cNvSpPr txBox="1">
            <a:spLocks/>
          </p:cNvSpPr>
          <p:nvPr/>
        </p:nvSpPr>
        <p:spPr>
          <a:xfrm>
            <a:off x="838200" y="1340835"/>
            <a:ext cx="3133725"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1800" b="1" kern="0" dirty="0">
                <a:solidFill>
                  <a:schemeClr val="bg1"/>
                </a:solidFill>
                <a:latin typeface="+mj-lt"/>
              </a:rPr>
              <a:t>Disruptors</a:t>
            </a:r>
          </a:p>
        </p:txBody>
      </p:sp>
      <p:sp>
        <p:nvSpPr>
          <p:cNvPr id="42" name="Content Placeholder 2">
            <a:extLst>
              <a:ext uri="{FF2B5EF4-FFF2-40B4-BE49-F238E27FC236}">
                <a16:creationId xmlns:a16="http://schemas.microsoft.com/office/drawing/2014/main" id="{E297B020-5162-4D5C-B266-201B74FD7BED}"/>
              </a:ext>
            </a:extLst>
          </p:cNvPr>
          <p:cNvSpPr txBox="1">
            <a:spLocks/>
          </p:cNvSpPr>
          <p:nvPr/>
        </p:nvSpPr>
        <p:spPr>
          <a:xfrm>
            <a:off x="4529137" y="1340835"/>
            <a:ext cx="3133725"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1800" b="1" kern="0" dirty="0">
                <a:solidFill>
                  <a:schemeClr val="bg1"/>
                </a:solidFill>
                <a:latin typeface="+mj-lt"/>
              </a:rPr>
              <a:t>Opportunities</a:t>
            </a:r>
          </a:p>
        </p:txBody>
      </p:sp>
      <p:sp>
        <p:nvSpPr>
          <p:cNvPr id="43" name="Content Placeholder 2">
            <a:extLst>
              <a:ext uri="{FF2B5EF4-FFF2-40B4-BE49-F238E27FC236}">
                <a16:creationId xmlns:a16="http://schemas.microsoft.com/office/drawing/2014/main" id="{E297B020-5162-4D5C-B266-201B74FD7BED}"/>
              </a:ext>
            </a:extLst>
          </p:cNvPr>
          <p:cNvSpPr txBox="1">
            <a:spLocks/>
          </p:cNvSpPr>
          <p:nvPr/>
        </p:nvSpPr>
        <p:spPr>
          <a:xfrm>
            <a:off x="8234362" y="1340835"/>
            <a:ext cx="3133725"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1800" b="1" kern="0" dirty="0">
                <a:solidFill>
                  <a:schemeClr val="bg1"/>
                </a:solidFill>
                <a:latin typeface="+mj-lt"/>
              </a:rPr>
              <a:t>Barriers</a:t>
            </a:r>
          </a:p>
        </p:txBody>
      </p:sp>
      <p:pic>
        <p:nvPicPr>
          <p:cNvPr id="44" name="Picture 8"/>
          <p:cNvPicPr>
            <a:picLocks noChangeAspect="1" noChangeArrowheads="1"/>
          </p:cNvPicPr>
          <p:nvPr/>
        </p:nvPicPr>
        <p:blipFill rotWithShape="1">
          <a:blip r:embed="rId7" cstate="screen">
            <a:duotone>
              <a:prstClr val="black"/>
              <a:schemeClr val="accent4">
                <a:tint val="45000"/>
                <a:satMod val="400000"/>
              </a:schemeClr>
            </a:duotone>
            <a:extLst>
              <a:ext uri="{28A0092B-C50C-407E-A947-70E740481C1C}">
                <a14:useLocalDpi xmlns:a14="http://schemas.microsoft.com/office/drawing/2010/main"/>
              </a:ext>
            </a:extLst>
          </a:blip>
          <a:srcRect l="1" t="3810" r="1438" b="8254"/>
          <a:stretch/>
        </p:blipFill>
        <p:spPr bwMode="auto">
          <a:xfrm>
            <a:off x="1915132" y="3870960"/>
            <a:ext cx="2057207" cy="183542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465473" y="2547810"/>
            <a:ext cx="1603607" cy="677108"/>
          </a:xfrm>
          <a:prstGeom prst="rect">
            <a:avLst/>
          </a:prstGeom>
          <a:solidFill>
            <a:schemeClr val="bg1"/>
          </a:solidFill>
        </p:spPr>
        <p:txBody>
          <a:bodyPr wrap="square" lIns="137160" tIns="91440" bIns="91440" rtlCol="0">
            <a:spAutoFit/>
          </a:bodyPr>
          <a:lstStyle/>
          <a:p>
            <a:r>
              <a:rPr lang="en-US" sz="1600" dirty="0">
                <a:solidFill>
                  <a:srgbClr val="005F9F"/>
                </a:solidFill>
              </a:rPr>
              <a:t>M&amp;A/Private Equity</a:t>
            </a:r>
          </a:p>
        </p:txBody>
      </p:sp>
      <p:sp>
        <p:nvSpPr>
          <p:cNvPr id="36" name="Rectangle 35"/>
          <p:cNvSpPr/>
          <p:nvPr/>
        </p:nvSpPr>
        <p:spPr>
          <a:xfrm>
            <a:off x="4523662" y="3870960"/>
            <a:ext cx="3144675" cy="1838325"/>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a:t>
            </a:fld>
            <a:endParaRPr lang="en-US" sz="900" dirty="0"/>
          </a:p>
        </p:txBody>
      </p:sp>
      <p:pic>
        <p:nvPicPr>
          <p:cNvPr id="53" name="Picture 52"/>
          <p:cNvPicPr>
            <a:picLocks noChangeAspect="1"/>
          </p:cNvPicPr>
          <p:nvPr/>
        </p:nvPicPr>
        <p:blipFill rotWithShape="1">
          <a:blip r:embed="rId8" cstate="screen">
            <a:duotone>
              <a:prstClr val="black"/>
              <a:schemeClr val="accent4">
                <a:tint val="45000"/>
                <a:satMod val="400000"/>
              </a:schemeClr>
            </a:duotone>
            <a:extLst>
              <a:ext uri="{28A0092B-C50C-407E-A947-70E740481C1C}">
                <a14:useLocalDpi xmlns:a14="http://schemas.microsoft.com/office/drawing/2010/main"/>
              </a:ext>
            </a:extLst>
          </a:blip>
          <a:srcRect t="18726" r="12918"/>
          <a:stretch/>
        </p:blipFill>
        <p:spPr>
          <a:xfrm>
            <a:off x="5754757" y="3874769"/>
            <a:ext cx="1910964" cy="1734649"/>
          </a:xfrm>
          <a:prstGeom prst="rect">
            <a:avLst/>
          </a:prstGeom>
        </p:spPr>
      </p:pic>
      <p:sp>
        <p:nvSpPr>
          <p:cNvPr id="32" name="TextBox 31"/>
          <p:cNvSpPr txBox="1"/>
          <p:nvPr/>
        </p:nvSpPr>
        <p:spPr>
          <a:xfrm>
            <a:off x="5543006" y="2670920"/>
            <a:ext cx="2238297" cy="430887"/>
          </a:xfrm>
          <a:prstGeom prst="rect">
            <a:avLst/>
          </a:prstGeom>
          <a:solidFill>
            <a:schemeClr val="bg1"/>
          </a:solidFill>
        </p:spPr>
        <p:txBody>
          <a:bodyPr wrap="square" lIns="137160" tIns="91440" bIns="91440" rtlCol="0">
            <a:spAutoFit/>
          </a:bodyPr>
          <a:lstStyle/>
          <a:p>
            <a:r>
              <a:rPr lang="en-US" sz="1600" dirty="0">
                <a:solidFill>
                  <a:srgbClr val="005F9F"/>
                </a:solidFill>
              </a:rPr>
              <a:t>Consumer Demand</a:t>
            </a:r>
          </a:p>
        </p:txBody>
      </p:sp>
      <p:sp>
        <p:nvSpPr>
          <p:cNvPr id="54" name="TextBox 53"/>
          <p:cNvSpPr txBox="1"/>
          <p:nvPr/>
        </p:nvSpPr>
        <p:spPr>
          <a:xfrm>
            <a:off x="9429054" y="2670920"/>
            <a:ext cx="2030898" cy="430887"/>
          </a:xfrm>
          <a:prstGeom prst="rect">
            <a:avLst/>
          </a:prstGeom>
          <a:solidFill>
            <a:schemeClr val="bg1"/>
          </a:solidFill>
        </p:spPr>
        <p:txBody>
          <a:bodyPr wrap="square" lIns="137160" tIns="91440" bIns="91440" rtlCol="0">
            <a:spAutoFit/>
          </a:bodyPr>
          <a:lstStyle/>
          <a:p>
            <a:r>
              <a:rPr lang="en-US" sz="1600" dirty="0">
                <a:solidFill>
                  <a:srgbClr val="005F9F"/>
                </a:solidFill>
              </a:rPr>
              <a:t>Talent</a:t>
            </a:r>
          </a:p>
        </p:txBody>
      </p:sp>
      <p:sp>
        <p:nvSpPr>
          <p:cNvPr id="55" name="TextBox 54"/>
          <p:cNvSpPr txBox="1"/>
          <p:nvPr/>
        </p:nvSpPr>
        <p:spPr>
          <a:xfrm>
            <a:off x="760267" y="4574679"/>
            <a:ext cx="1705205" cy="430887"/>
          </a:xfrm>
          <a:prstGeom prst="rect">
            <a:avLst/>
          </a:prstGeom>
          <a:solidFill>
            <a:schemeClr val="bg1"/>
          </a:solidFill>
        </p:spPr>
        <p:txBody>
          <a:bodyPr wrap="square" lIns="182880" tIns="91440" rIns="137160" bIns="91440" rtlCol="0">
            <a:spAutoFit/>
          </a:bodyPr>
          <a:lstStyle/>
          <a:p>
            <a:pPr algn="r"/>
            <a:r>
              <a:rPr lang="en-US" sz="1600" dirty="0">
                <a:solidFill>
                  <a:srgbClr val="005F9F"/>
                </a:solidFill>
              </a:rPr>
              <a:t>Technology</a:t>
            </a:r>
          </a:p>
        </p:txBody>
      </p:sp>
      <p:sp>
        <p:nvSpPr>
          <p:cNvPr id="56" name="TextBox 55"/>
          <p:cNvSpPr txBox="1"/>
          <p:nvPr/>
        </p:nvSpPr>
        <p:spPr>
          <a:xfrm>
            <a:off x="4410484" y="4574679"/>
            <a:ext cx="2238509" cy="430887"/>
          </a:xfrm>
          <a:prstGeom prst="rect">
            <a:avLst/>
          </a:prstGeom>
          <a:solidFill>
            <a:schemeClr val="bg1"/>
          </a:solidFill>
        </p:spPr>
        <p:txBody>
          <a:bodyPr wrap="square" lIns="182880" tIns="91440" rIns="137160" bIns="91440" rtlCol="0">
            <a:spAutoFit/>
          </a:bodyPr>
          <a:lstStyle/>
          <a:p>
            <a:pPr algn="r"/>
            <a:r>
              <a:rPr lang="en-US" sz="1600" dirty="0">
                <a:solidFill>
                  <a:srgbClr val="005F9F"/>
                </a:solidFill>
              </a:rPr>
              <a:t>Channel Options</a:t>
            </a:r>
          </a:p>
        </p:txBody>
      </p:sp>
      <p:sp>
        <p:nvSpPr>
          <p:cNvPr id="57" name="TextBox 56"/>
          <p:cNvSpPr txBox="1"/>
          <p:nvPr/>
        </p:nvSpPr>
        <p:spPr>
          <a:xfrm>
            <a:off x="7899966" y="4326312"/>
            <a:ext cx="1585973" cy="923330"/>
          </a:xfrm>
          <a:prstGeom prst="rect">
            <a:avLst/>
          </a:prstGeom>
          <a:solidFill>
            <a:schemeClr val="bg1"/>
          </a:solidFill>
        </p:spPr>
        <p:txBody>
          <a:bodyPr wrap="square" lIns="182880" tIns="91440" rIns="137160" bIns="91440" rtlCol="0">
            <a:spAutoFit/>
          </a:bodyPr>
          <a:lstStyle/>
          <a:p>
            <a:pPr algn="r"/>
            <a:r>
              <a:rPr lang="en-US" sz="1600" dirty="0">
                <a:solidFill>
                  <a:srgbClr val="005F9F"/>
                </a:solidFill>
              </a:rPr>
              <a:t>Competing Financial Priorities</a:t>
            </a:r>
          </a:p>
        </p:txBody>
      </p:sp>
    </p:spTree>
    <p:extLst>
      <p:ext uri="{BB962C8B-B14F-4D97-AF65-F5344CB8AC3E}">
        <p14:creationId xmlns:p14="http://schemas.microsoft.com/office/powerpoint/2010/main" val="23459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002495" y="3165478"/>
            <a:ext cx="8187010" cy="2152454"/>
            <a:chOff x="2071001" y="3185356"/>
            <a:chExt cx="8187010" cy="2152454"/>
          </a:xfrm>
        </p:grpSpPr>
        <p:cxnSp>
          <p:nvCxnSpPr>
            <p:cNvPr id="36" name="Straight Connector 35"/>
            <p:cNvCxnSpPr/>
            <p:nvPr/>
          </p:nvCxnSpPr>
          <p:spPr>
            <a:xfrm>
              <a:off x="10258011" y="3204210"/>
              <a:ext cx="0" cy="213360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071001" y="3185356"/>
              <a:ext cx="8181975" cy="2152454"/>
              <a:chOff x="2071001" y="3185356"/>
              <a:chExt cx="8181975" cy="2152454"/>
            </a:xfrm>
          </p:grpSpPr>
          <p:cxnSp>
            <p:nvCxnSpPr>
              <p:cNvPr id="31" name="Straight Connector 30"/>
              <p:cNvCxnSpPr/>
              <p:nvPr/>
            </p:nvCxnSpPr>
            <p:spPr>
              <a:xfrm>
                <a:off x="2071001" y="3185356"/>
                <a:ext cx="8181975"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71001" y="3204210"/>
                <a:ext cx="0" cy="213360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71001" y="5337810"/>
                <a:ext cx="1514475"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8724486" y="5337810"/>
              <a:ext cx="1533525" cy="0"/>
            </a:xfrm>
            <a:prstGeom prst="line">
              <a:avLst/>
            </a:prstGeom>
            <a:ln w="15875" cmpd="sng">
              <a:solidFill>
                <a:srgbClr val="9D9795"/>
              </a:solidFill>
              <a:prstDash val="sysDash"/>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a:xfrm>
            <a:off x="45722" y="-56458"/>
            <a:ext cx="12191998" cy="890341"/>
          </a:xfrm>
        </p:spPr>
        <p:txBody>
          <a:bodyPr/>
          <a:lstStyle/>
          <a:p>
            <a:r>
              <a:rPr lang="en-US" dirty="0"/>
              <a:t>About Us</a:t>
            </a:r>
          </a:p>
        </p:txBody>
      </p:sp>
      <p:sp>
        <p:nvSpPr>
          <p:cNvPr id="3" name="Slide Number Placeholder 2"/>
          <p:cNvSpPr txBox="1">
            <a:spLocks/>
          </p:cNvSpPr>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effectLst/>
              <a:uLnTx/>
              <a:uFillTx/>
              <a:latin typeface="Arial" panose="020B0604020202020204"/>
              <a:ea typeface="+mn-ea"/>
              <a:cs typeface="+mn-cs"/>
            </a:endParaRPr>
          </a:p>
        </p:txBody>
      </p:sp>
      <p:grpSp>
        <p:nvGrpSpPr>
          <p:cNvPr id="23" name="Group 22"/>
          <p:cNvGrpSpPr/>
          <p:nvPr/>
        </p:nvGrpSpPr>
        <p:grpSpPr>
          <a:xfrm>
            <a:off x="3048610" y="2043041"/>
            <a:ext cx="2834640" cy="2157569"/>
            <a:chOff x="3048610" y="1993346"/>
            <a:chExt cx="2834640" cy="2157569"/>
          </a:xfrm>
        </p:grpSpPr>
        <p:sp>
          <p:nvSpPr>
            <p:cNvPr id="6" name="Rectangle 5"/>
            <p:cNvSpPr/>
            <p:nvPr/>
          </p:nvSpPr>
          <p:spPr>
            <a:xfrm>
              <a:off x="3048610" y="2486132"/>
              <a:ext cx="2834640" cy="16647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33892" y="2912899"/>
              <a:ext cx="2464077" cy="923330"/>
            </a:xfrm>
            <a:prstGeom prst="rect">
              <a:avLst/>
            </a:prstGeom>
          </p:spPr>
          <p:txBody>
            <a:bodyPr wrap="square">
              <a:spAutoFit/>
            </a:bodyPr>
            <a:lstStyle/>
            <a:p>
              <a:pPr algn="ctr"/>
              <a:r>
                <a:rPr lang="en-US" dirty="0">
                  <a:solidFill>
                    <a:srgbClr val="005F9F"/>
                  </a:solidFill>
                  <a:latin typeface="Arial" panose="020B0604020202020204" pitchFamily="34" charset="0"/>
                  <a:cs typeface="Arial" panose="020B0604020202020204" pitchFamily="34" charset="0"/>
                </a:rPr>
                <a:t>Premier financial services industry research organization</a:t>
              </a:r>
              <a:endParaRPr lang="en-US" dirty="0">
                <a:solidFill>
                  <a:srgbClr val="005F9F"/>
                </a:solidFill>
              </a:endParaRPr>
            </a:p>
          </p:txBody>
        </p:sp>
        <p:sp>
          <p:nvSpPr>
            <p:cNvPr id="12" name="Rectangle 11"/>
            <p:cNvSpPr/>
            <p:nvPr/>
          </p:nvSpPr>
          <p:spPr>
            <a:xfrm>
              <a:off x="3048610" y="1993346"/>
              <a:ext cx="2834640" cy="69574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E297B020-5162-4D5C-B266-201B74FD7BED}"/>
                </a:ext>
              </a:extLst>
            </p:cNvPr>
            <p:cNvSpPr txBox="1">
              <a:spLocks/>
            </p:cNvSpPr>
            <p:nvPr/>
          </p:nvSpPr>
          <p:spPr>
            <a:xfrm>
              <a:off x="3051468" y="2168739"/>
              <a:ext cx="2828925"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2800" b="1" kern="0" dirty="0">
                  <a:solidFill>
                    <a:schemeClr val="bg1"/>
                  </a:solidFill>
                  <a:latin typeface="+mj-lt"/>
                </a:rPr>
                <a:t>LIMRA</a:t>
              </a:r>
            </a:p>
          </p:txBody>
        </p:sp>
      </p:grpSp>
      <p:grpSp>
        <p:nvGrpSpPr>
          <p:cNvPr id="22" name="Group 21"/>
          <p:cNvGrpSpPr/>
          <p:nvPr/>
        </p:nvGrpSpPr>
        <p:grpSpPr>
          <a:xfrm>
            <a:off x="6323354" y="2043041"/>
            <a:ext cx="2839915" cy="2157569"/>
            <a:chOff x="6323354" y="1993346"/>
            <a:chExt cx="2839915" cy="2157569"/>
          </a:xfrm>
        </p:grpSpPr>
        <p:sp>
          <p:nvSpPr>
            <p:cNvPr id="9" name="Rectangle 8"/>
            <p:cNvSpPr/>
            <p:nvPr/>
          </p:nvSpPr>
          <p:spPr>
            <a:xfrm>
              <a:off x="6325991" y="2486132"/>
              <a:ext cx="2834640" cy="16647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529926" y="2912899"/>
              <a:ext cx="2426770" cy="923330"/>
            </a:xfrm>
            <a:prstGeom prst="rect">
              <a:avLst/>
            </a:prstGeom>
          </p:spPr>
          <p:txBody>
            <a:bodyPr wrap="square">
              <a:spAutoFit/>
            </a:bodyPr>
            <a:lstStyle/>
            <a:p>
              <a:pPr algn="ctr"/>
              <a:r>
                <a:rPr lang="en-US" dirty="0">
                  <a:solidFill>
                    <a:srgbClr val="005F9F"/>
                  </a:solidFill>
                  <a:latin typeface="Arial" panose="020B0604020202020204" pitchFamily="34" charset="0"/>
                  <a:cs typeface="Arial" panose="020B0604020202020204" pitchFamily="34" charset="0"/>
                </a:rPr>
                <a:t>Flagship for industry professional development</a:t>
              </a:r>
              <a:endParaRPr lang="en-US" dirty="0">
                <a:solidFill>
                  <a:srgbClr val="005F9F"/>
                </a:solidFill>
              </a:endParaRPr>
            </a:p>
          </p:txBody>
        </p:sp>
        <p:sp>
          <p:nvSpPr>
            <p:cNvPr id="14" name="Rectangle 13"/>
            <p:cNvSpPr/>
            <p:nvPr/>
          </p:nvSpPr>
          <p:spPr>
            <a:xfrm>
              <a:off x="6325991" y="1993346"/>
              <a:ext cx="2834640" cy="69574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E297B020-5162-4D5C-B266-201B74FD7BED}"/>
                </a:ext>
              </a:extLst>
            </p:cNvPr>
            <p:cNvSpPr txBox="1">
              <a:spLocks/>
            </p:cNvSpPr>
            <p:nvPr/>
          </p:nvSpPr>
          <p:spPr>
            <a:xfrm>
              <a:off x="6323354" y="2168738"/>
              <a:ext cx="2839915" cy="41726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2800" b="1" kern="0" dirty="0">
                  <a:solidFill>
                    <a:schemeClr val="bg1"/>
                  </a:solidFill>
                  <a:latin typeface="+mj-lt"/>
                </a:rPr>
                <a:t>LOMA</a:t>
              </a:r>
            </a:p>
          </p:txBody>
        </p:sp>
      </p:grpSp>
      <p:grpSp>
        <p:nvGrpSpPr>
          <p:cNvPr id="18" name="Group 17"/>
          <p:cNvGrpSpPr/>
          <p:nvPr/>
        </p:nvGrpSpPr>
        <p:grpSpPr>
          <a:xfrm>
            <a:off x="1634470" y="1087449"/>
            <a:ext cx="8923061" cy="646331"/>
            <a:chOff x="1771442" y="1007937"/>
            <a:chExt cx="8923061" cy="646331"/>
          </a:xfrm>
        </p:grpSpPr>
        <p:sp>
          <p:nvSpPr>
            <p:cNvPr id="2" name="Rectangle 1"/>
            <p:cNvSpPr/>
            <p:nvPr/>
          </p:nvSpPr>
          <p:spPr>
            <a:xfrm>
              <a:off x="1771442" y="1007937"/>
              <a:ext cx="8923061" cy="646331"/>
            </a:xfrm>
            <a:prstGeom prst="rect">
              <a:avLst/>
            </a:prstGeom>
            <a:solidFill>
              <a:schemeClr val="accent2"/>
            </a:solidFill>
            <a:ln>
              <a:noFill/>
            </a:ln>
          </p:spPr>
          <p:txBody>
            <a:bodyPr wrap="square" lIns="1828800" tIns="182880" bIns="182880">
              <a:spAutoFit/>
            </a:bodyPr>
            <a:lstStyle/>
            <a:p>
              <a:pPr algn="ctr" defTabSz="914378">
                <a:buClr>
                  <a:schemeClr val="accent1"/>
                </a:buClr>
                <a:defRPr/>
              </a:pPr>
              <a:r>
                <a:rPr lang="en-US" b="1" dirty="0">
                  <a:solidFill>
                    <a:srgbClr val="002F70"/>
                  </a:solidFill>
                </a:rPr>
                <a:t>trade association in the world serving financial services</a:t>
              </a:r>
            </a:p>
          </p:txBody>
        </p:sp>
        <p:sp>
          <p:nvSpPr>
            <p:cNvPr id="7" name="Rectangle 6"/>
            <p:cNvSpPr/>
            <p:nvPr/>
          </p:nvSpPr>
          <p:spPr>
            <a:xfrm>
              <a:off x="2162173" y="1094820"/>
              <a:ext cx="1919500" cy="492443"/>
            </a:xfrm>
            <a:prstGeom prst="rect">
              <a:avLst/>
            </a:prstGeom>
          </p:spPr>
          <p:txBody>
            <a:bodyPr wrap="none">
              <a:spAutoFit/>
            </a:bodyPr>
            <a:lstStyle/>
            <a:p>
              <a:r>
                <a:rPr lang="en-US" sz="2600" b="1" dirty="0">
                  <a:solidFill>
                    <a:srgbClr val="002F70"/>
                  </a:solidFill>
                  <a:latin typeface="Arial Black" panose="020B0A04020102020204" pitchFamily="34" charset="0"/>
                </a:rPr>
                <a:t>LARGEST</a:t>
              </a:r>
              <a:endParaRPr lang="en-US" sz="2600" dirty="0">
                <a:latin typeface="Arial Black" panose="020B0A04020102020204" pitchFamily="34" charset="0"/>
              </a:endParaRPr>
            </a:p>
          </p:txBody>
        </p:sp>
      </p:grpSp>
      <p:sp>
        <p:nvSpPr>
          <p:cNvPr id="5" name="TextBox 4"/>
          <p:cNvSpPr txBox="1"/>
          <p:nvPr/>
        </p:nvSpPr>
        <p:spPr>
          <a:xfrm>
            <a:off x="3243275" y="4764899"/>
            <a:ext cx="5705450" cy="1138773"/>
          </a:xfrm>
          <a:prstGeom prst="rect">
            <a:avLst/>
          </a:prstGeom>
          <a:solidFill>
            <a:srgbClr val="002F70"/>
          </a:solidFill>
        </p:spPr>
        <p:txBody>
          <a:bodyPr wrap="square" lIns="274320" tIns="91440" rIns="274320" bIns="182880" rtlCol="0">
            <a:spAutoFit/>
          </a:bodyPr>
          <a:lstStyle/>
          <a:p>
            <a:pPr algn="ctr" defTabSz="914378">
              <a:buClr>
                <a:schemeClr val="accent1"/>
              </a:buClr>
              <a:buSzPct val="135000"/>
              <a:defRPr/>
            </a:pPr>
            <a:r>
              <a:rPr lang="en-US" dirty="0">
                <a:solidFill>
                  <a:schemeClr val="bg1"/>
                </a:solidFill>
              </a:rPr>
              <a:t>Serving members for over</a:t>
            </a:r>
            <a:r>
              <a:rPr lang="en-US" sz="2800" dirty="0">
                <a:solidFill>
                  <a:schemeClr val="bg1"/>
                </a:solidFill>
              </a:rPr>
              <a:t> </a:t>
            </a:r>
            <a:r>
              <a:rPr lang="en-US" sz="2800" b="1" dirty="0">
                <a:solidFill>
                  <a:srgbClr val="FAC809"/>
                </a:solidFill>
                <a:latin typeface="Arial Black" panose="020B0A04020102020204" pitchFamily="34" charset="0"/>
              </a:rPr>
              <a:t>100</a:t>
            </a:r>
            <a:r>
              <a:rPr lang="en-US" dirty="0">
                <a:solidFill>
                  <a:schemeClr val="bg1"/>
                </a:solidFill>
              </a:rPr>
              <a:t> years</a:t>
            </a:r>
            <a:endParaRPr lang="en-US" sz="2800" b="1" dirty="0">
              <a:solidFill>
                <a:schemeClr val="bg1"/>
              </a:solidFill>
            </a:endParaRPr>
          </a:p>
          <a:p>
            <a:pPr algn="ctr" defTabSz="914378">
              <a:buClr>
                <a:schemeClr val="accent1"/>
              </a:buClr>
              <a:defRPr/>
            </a:pPr>
            <a:r>
              <a:rPr lang="en-US" dirty="0">
                <a:solidFill>
                  <a:schemeClr val="bg1"/>
                </a:solidFill>
              </a:rPr>
              <a:t>Over</a:t>
            </a:r>
            <a:r>
              <a:rPr lang="en-US" sz="2800" b="1" dirty="0">
                <a:solidFill>
                  <a:srgbClr val="FAC809"/>
                </a:solidFill>
              </a:rPr>
              <a:t> </a:t>
            </a:r>
            <a:r>
              <a:rPr lang="en-US" sz="2800" b="1" dirty="0">
                <a:solidFill>
                  <a:srgbClr val="FAC809"/>
                </a:solidFill>
                <a:latin typeface="Arial Black" panose="020B0A04020102020204" pitchFamily="34" charset="0"/>
              </a:rPr>
              <a:t>700</a:t>
            </a:r>
            <a:r>
              <a:rPr lang="en-US" dirty="0">
                <a:solidFill>
                  <a:schemeClr val="bg1"/>
                </a:solidFill>
              </a:rPr>
              <a:t> member companies in </a:t>
            </a:r>
            <a:r>
              <a:rPr lang="en-US" sz="2800" b="1" dirty="0">
                <a:solidFill>
                  <a:srgbClr val="FAC809"/>
                </a:solidFill>
                <a:latin typeface="Arial Black" panose="020B0A04020102020204" pitchFamily="34" charset="0"/>
              </a:rPr>
              <a:t>66</a:t>
            </a:r>
            <a:r>
              <a:rPr lang="en-US" dirty="0">
                <a:solidFill>
                  <a:schemeClr val="bg1"/>
                </a:solidFill>
              </a:rPr>
              <a:t> countries</a:t>
            </a:r>
          </a:p>
        </p:txBody>
      </p:sp>
    </p:spTree>
    <p:extLst>
      <p:ext uri="{BB962C8B-B14F-4D97-AF65-F5344CB8AC3E}">
        <p14:creationId xmlns:p14="http://schemas.microsoft.com/office/powerpoint/2010/main" val="315539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263" y="-26339"/>
            <a:ext cx="12191998" cy="890341"/>
          </a:xfrm>
        </p:spPr>
        <p:txBody>
          <a:bodyPr/>
          <a:lstStyle/>
          <a:p>
            <a:r>
              <a:rPr lang="en-US" dirty="0"/>
              <a:t>The Power of Association: Diverse Perspectives</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4</a:t>
            </a:fld>
            <a:endParaRPr lang="en-US" sz="900" dirty="0"/>
          </a:p>
        </p:txBody>
      </p:sp>
      <p:pic>
        <p:nvPicPr>
          <p:cNvPr id="1045" name="Picture 10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0998" y="10945406"/>
            <a:ext cx="196634" cy="47454"/>
          </a:xfrm>
          <a:prstGeom prst="rect">
            <a:avLst/>
          </a:prstGeom>
        </p:spPr>
      </p:pic>
      <p:pic>
        <p:nvPicPr>
          <p:cNvPr id="32" name="Picture 31">
            <a:extLst>
              <a:ext uri="{FF2B5EF4-FFF2-40B4-BE49-F238E27FC236}">
                <a16:creationId xmlns:a16="http://schemas.microsoft.com/office/drawing/2014/main" id="{43B5D3C1-3AA7-C724-90DC-F5F2F58AD3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7719" y="2264921"/>
            <a:ext cx="1554480" cy="593827"/>
          </a:xfrm>
          <a:prstGeom prst="rect">
            <a:avLst/>
          </a:prstGeom>
        </p:spPr>
      </p:pic>
      <p:pic>
        <p:nvPicPr>
          <p:cNvPr id="33" name="Picture 32">
            <a:extLst>
              <a:ext uri="{FF2B5EF4-FFF2-40B4-BE49-F238E27FC236}">
                <a16:creationId xmlns:a16="http://schemas.microsoft.com/office/drawing/2014/main" id="{C6B952E6-6D56-EEA7-884D-E77F06F912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3076" r="21281"/>
          <a:stretch/>
        </p:blipFill>
        <p:spPr>
          <a:xfrm>
            <a:off x="2271236" y="2478013"/>
            <a:ext cx="774787" cy="779762"/>
          </a:xfrm>
          <a:prstGeom prst="rect">
            <a:avLst/>
          </a:prstGeom>
        </p:spPr>
      </p:pic>
      <p:sp>
        <p:nvSpPr>
          <p:cNvPr id="34" name="Rectangle 33">
            <a:extLst>
              <a:ext uri="{FF2B5EF4-FFF2-40B4-BE49-F238E27FC236}">
                <a16:creationId xmlns:a16="http://schemas.microsoft.com/office/drawing/2014/main" id="{6C95EE83-71C0-C90E-19D3-2B7793040FA9}"/>
              </a:ext>
            </a:extLst>
          </p:cNvPr>
          <p:cNvSpPr/>
          <p:nvPr/>
        </p:nvSpPr>
        <p:spPr>
          <a:xfrm>
            <a:off x="9793639" y="5880194"/>
            <a:ext cx="2210998" cy="82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5" name="Picture 34">
            <a:extLst>
              <a:ext uri="{FF2B5EF4-FFF2-40B4-BE49-F238E27FC236}">
                <a16:creationId xmlns:a16="http://schemas.microsoft.com/office/drawing/2014/main" id="{7D983BF0-48F5-AE6A-F3AF-6CF2221251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2123" y="2521751"/>
            <a:ext cx="1944547" cy="590310"/>
          </a:xfrm>
          <a:prstGeom prst="rect">
            <a:avLst/>
          </a:prstGeom>
        </p:spPr>
      </p:pic>
      <p:pic>
        <p:nvPicPr>
          <p:cNvPr id="36" name="Picture 35">
            <a:extLst>
              <a:ext uri="{FF2B5EF4-FFF2-40B4-BE49-F238E27FC236}">
                <a16:creationId xmlns:a16="http://schemas.microsoft.com/office/drawing/2014/main" id="{AE2E2448-6038-30C4-F53B-0F7FD142D0E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44079" y="3995348"/>
            <a:ext cx="3044814" cy="1600983"/>
          </a:xfrm>
          <a:prstGeom prst="rect">
            <a:avLst/>
          </a:prstGeom>
        </p:spPr>
      </p:pic>
      <p:pic>
        <p:nvPicPr>
          <p:cNvPr id="37" name="Picture 36">
            <a:extLst>
              <a:ext uri="{FF2B5EF4-FFF2-40B4-BE49-F238E27FC236}">
                <a16:creationId xmlns:a16="http://schemas.microsoft.com/office/drawing/2014/main" id="{05D9F792-45B4-3FD1-A46B-BFFACE7BD4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0142" y="3370402"/>
            <a:ext cx="1429195" cy="756360"/>
          </a:xfrm>
          <a:prstGeom prst="rect">
            <a:avLst/>
          </a:prstGeom>
        </p:spPr>
      </p:pic>
      <p:sp>
        <p:nvSpPr>
          <p:cNvPr id="38" name="Rectangle 37">
            <a:extLst>
              <a:ext uri="{FF2B5EF4-FFF2-40B4-BE49-F238E27FC236}">
                <a16:creationId xmlns:a16="http://schemas.microsoft.com/office/drawing/2014/main" id="{A3FB4C32-3E6C-22D7-2B80-46E7B34F0FA0}"/>
              </a:ext>
            </a:extLst>
          </p:cNvPr>
          <p:cNvSpPr/>
          <p:nvPr/>
        </p:nvSpPr>
        <p:spPr>
          <a:xfrm>
            <a:off x="6905625" y="3467100"/>
            <a:ext cx="40005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4BB0061C-C4DF-845D-C223-44560F4CF4CE}"/>
              </a:ext>
            </a:extLst>
          </p:cNvPr>
          <p:cNvSpPr/>
          <p:nvPr/>
        </p:nvSpPr>
        <p:spPr>
          <a:xfrm>
            <a:off x="4695826" y="3419476"/>
            <a:ext cx="1714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0" name="Picture 4" descr="Insurance Designers of America">
            <a:extLst>
              <a:ext uri="{FF2B5EF4-FFF2-40B4-BE49-F238E27FC236}">
                <a16:creationId xmlns:a16="http://schemas.microsoft.com/office/drawing/2014/main" id="{1FBBC060-D6B1-D468-7564-8D3B8A3FA0A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531876" y="2755969"/>
            <a:ext cx="1191224" cy="3083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E7FC67F2-BCE2-8859-33C4-605AAC4C380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42788" y="4056635"/>
            <a:ext cx="1169205" cy="423503"/>
          </a:xfrm>
          <a:prstGeom prst="rect">
            <a:avLst/>
          </a:prstGeom>
        </p:spPr>
      </p:pic>
      <p:pic>
        <p:nvPicPr>
          <p:cNvPr id="42" name="Picture 24" descr="The Nautilus Group®">
            <a:extLst>
              <a:ext uri="{FF2B5EF4-FFF2-40B4-BE49-F238E27FC236}">
                <a16:creationId xmlns:a16="http://schemas.microsoft.com/office/drawing/2014/main" id="{8A956277-057B-7336-1656-E7B285BEA11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76651" y="2303161"/>
            <a:ext cx="1185850" cy="3718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A72368E4-F851-5906-70DC-7A0B05DF84F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03615" y="1552656"/>
            <a:ext cx="1568667" cy="268228"/>
          </a:xfrm>
          <a:prstGeom prst="rect">
            <a:avLst/>
          </a:prstGeom>
        </p:spPr>
      </p:pic>
      <p:pic>
        <p:nvPicPr>
          <p:cNvPr id="44" name="Picture 43">
            <a:extLst>
              <a:ext uri="{FF2B5EF4-FFF2-40B4-BE49-F238E27FC236}">
                <a16:creationId xmlns:a16="http://schemas.microsoft.com/office/drawing/2014/main" id="{9AD0FC7B-7D1D-028E-0668-D9816D3676C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37112" y="1456864"/>
            <a:ext cx="907771" cy="223526"/>
          </a:xfrm>
          <a:prstGeom prst="rect">
            <a:avLst/>
          </a:prstGeom>
        </p:spPr>
      </p:pic>
      <p:pic>
        <p:nvPicPr>
          <p:cNvPr id="45" name="Picture 44">
            <a:extLst>
              <a:ext uri="{FF2B5EF4-FFF2-40B4-BE49-F238E27FC236}">
                <a16:creationId xmlns:a16="http://schemas.microsoft.com/office/drawing/2014/main" id="{A5460FCF-B4BD-8739-3FA9-91EE391B34A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273922" y="901563"/>
            <a:ext cx="1232663" cy="493950"/>
          </a:xfrm>
          <a:prstGeom prst="rect">
            <a:avLst/>
          </a:prstGeom>
        </p:spPr>
      </p:pic>
      <p:pic>
        <p:nvPicPr>
          <p:cNvPr id="46" name="Picture 45">
            <a:extLst>
              <a:ext uri="{FF2B5EF4-FFF2-40B4-BE49-F238E27FC236}">
                <a16:creationId xmlns:a16="http://schemas.microsoft.com/office/drawing/2014/main" id="{35F4B9FE-E32B-DBB6-9B8C-310263538DC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263789" y="3543260"/>
            <a:ext cx="1649707" cy="250276"/>
          </a:xfrm>
          <a:prstGeom prst="rect">
            <a:avLst/>
          </a:prstGeom>
        </p:spPr>
      </p:pic>
      <p:pic>
        <p:nvPicPr>
          <p:cNvPr id="47" name="Picture 46">
            <a:extLst>
              <a:ext uri="{FF2B5EF4-FFF2-40B4-BE49-F238E27FC236}">
                <a16:creationId xmlns:a16="http://schemas.microsoft.com/office/drawing/2014/main" id="{A6AF6211-C293-6553-7189-6AAAE346BA5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93442" y="4131801"/>
            <a:ext cx="1800197" cy="302058"/>
          </a:xfrm>
          <a:prstGeom prst="rect">
            <a:avLst/>
          </a:prstGeom>
          <a:solidFill>
            <a:schemeClr val="accent5">
              <a:lumMod val="75000"/>
            </a:schemeClr>
          </a:solidFill>
        </p:spPr>
      </p:pic>
      <p:pic>
        <p:nvPicPr>
          <p:cNvPr id="48" name="Picture 47">
            <a:extLst>
              <a:ext uri="{FF2B5EF4-FFF2-40B4-BE49-F238E27FC236}">
                <a16:creationId xmlns:a16="http://schemas.microsoft.com/office/drawing/2014/main" id="{5D9D5FF3-B5C4-15DD-C25F-323403DE3BD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974609" y="5515865"/>
            <a:ext cx="1681430" cy="263180"/>
          </a:xfrm>
          <a:prstGeom prst="rect">
            <a:avLst/>
          </a:prstGeom>
        </p:spPr>
      </p:pic>
      <p:pic>
        <p:nvPicPr>
          <p:cNvPr id="49" name="Picture 48">
            <a:extLst>
              <a:ext uri="{FF2B5EF4-FFF2-40B4-BE49-F238E27FC236}">
                <a16:creationId xmlns:a16="http://schemas.microsoft.com/office/drawing/2014/main" id="{BE4B1E3F-CDAB-908C-01D7-BD95819FAD6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950227" y="5111051"/>
            <a:ext cx="1930437" cy="143975"/>
          </a:xfrm>
          <a:prstGeom prst="rect">
            <a:avLst/>
          </a:prstGeom>
        </p:spPr>
      </p:pic>
      <p:pic>
        <p:nvPicPr>
          <p:cNvPr id="50" name="Picture 49">
            <a:extLst>
              <a:ext uri="{FF2B5EF4-FFF2-40B4-BE49-F238E27FC236}">
                <a16:creationId xmlns:a16="http://schemas.microsoft.com/office/drawing/2014/main" id="{87F6CDE7-0EF1-2938-7953-1F3A47D42568}"/>
              </a:ext>
            </a:extLst>
          </p:cNvPr>
          <p:cNvPicPr>
            <a:picLocks noChangeAspect="1"/>
          </p:cNvPicPr>
          <p:nvPr/>
        </p:nvPicPr>
        <p:blipFill>
          <a:blip r:embed="rId19"/>
          <a:stretch>
            <a:fillRect/>
          </a:stretch>
        </p:blipFill>
        <p:spPr>
          <a:xfrm>
            <a:off x="5591031" y="1566993"/>
            <a:ext cx="1232987" cy="352282"/>
          </a:xfrm>
          <a:prstGeom prst="rect">
            <a:avLst/>
          </a:prstGeom>
        </p:spPr>
      </p:pic>
      <p:pic>
        <p:nvPicPr>
          <p:cNvPr id="51" name="Picture 50">
            <a:extLst>
              <a:ext uri="{FF2B5EF4-FFF2-40B4-BE49-F238E27FC236}">
                <a16:creationId xmlns:a16="http://schemas.microsoft.com/office/drawing/2014/main" id="{D07CA928-1296-3A8F-A011-62275CA8A98D}"/>
              </a:ext>
            </a:extLst>
          </p:cNvPr>
          <p:cNvPicPr>
            <a:picLocks noChangeAspect="1"/>
          </p:cNvPicPr>
          <p:nvPr/>
        </p:nvPicPr>
        <p:blipFill>
          <a:blip r:embed="rId20"/>
          <a:stretch>
            <a:fillRect/>
          </a:stretch>
        </p:blipFill>
        <p:spPr>
          <a:xfrm>
            <a:off x="10753969" y="1826221"/>
            <a:ext cx="1153718" cy="261768"/>
          </a:xfrm>
          <a:prstGeom prst="rect">
            <a:avLst/>
          </a:prstGeom>
        </p:spPr>
      </p:pic>
      <p:pic>
        <p:nvPicPr>
          <p:cNvPr id="52" name="Picture 51">
            <a:extLst>
              <a:ext uri="{FF2B5EF4-FFF2-40B4-BE49-F238E27FC236}">
                <a16:creationId xmlns:a16="http://schemas.microsoft.com/office/drawing/2014/main" id="{86C1CE88-A88D-836B-D02A-1A6463A60632}"/>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076716" y="4109809"/>
            <a:ext cx="1640412" cy="333720"/>
          </a:xfrm>
          <a:prstGeom prst="rect">
            <a:avLst/>
          </a:prstGeom>
        </p:spPr>
      </p:pic>
      <p:pic>
        <p:nvPicPr>
          <p:cNvPr id="53" name="Picture 52">
            <a:extLst>
              <a:ext uri="{FF2B5EF4-FFF2-40B4-BE49-F238E27FC236}">
                <a16:creationId xmlns:a16="http://schemas.microsoft.com/office/drawing/2014/main" id="{A7A24EFC-59E0-B922-636B-09901672BA9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155318" y="4586785"/>
            <a:ext cx="1814050" cy="181405"/>
          </a:xfrm>
          <a:prstGeom prst="rect">
            <a:avLst/>
          </a:prstGeom>
        </p:spPr>
      </p:pic>
      <p:pic>
        <p:nvPicPr>
          <p:cNvPr id="54" name="Picture 53">
            <a:extLst>
              <a:ext uri="{FF2B5EF4-FFF2-40B4-BE49-F238E27FC236}">
                <a16:creationId xmlns:a16="http://schemas.microsoft.com/office/drawing/2014/main" id="{82DA7C90-3D75-383D-3027-B51D133B82F8}"/>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103280" y="3538538"/>
            <a:ext cx="1495012" cy="451103"/>
          </a:xfrm>
          <a:prstGeom prst="rect">
            <a:avLst/>
          </a:prstGeom>
        </p:spPr>
      </p:pic>
      <p:pic>
        <p:nvPicPr>
          <p:cNvPr id="55" name="Picture 54">
            <a:extLst>
              <a:ext uri="{FF2B5EF4-FFF2-40B4-BE49-F238E27FC236}">
                <a16:creationId xmlns:a16="http://schemas.microsoft.com/office/drawing/2014/main" id="{188E1CF1-B15D-6785-BB6D-F66801054F82}"/>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986268" y="1455595"/>
            <a:ext cx="628744" cy="676296"/>
          </a:xfrm>
          <a:prstGeom prst="rect">
            <a:avLst/>
          </a:prstGeom>
        </p:spPr>
      </p:pic>
      <p:pic>
        <p:nvPicPr>
          <p:cNvPr id="56" name="Picture 4" descr="Aflac logo and symbol, meaning, history, PNG">
            <a:extLst>
              <a:ext uri="{FF2B5EF4-FFF2-40B4-BE49-F238E27FC236}">
                <a16:creationId xmlns:a16="http://schemas.microsoft.com/office/drawing/2014/main" id="{6F7B016F-1DBC-07B6-6F7B-27409572687E}"/>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19412" y="834053"/>
            <a:ext cx="898335" cy="5614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File:AIG logo.svg - Wikimedia Commons">
            <a:extLst>
              <a:ext uri="{FF2B5EF4-FFF2-40B4-BE49-F238E27FC236}">
                <a16:creationId xmlns:a16="http://schemas.microsoft.com/office/drawing/2014/main" id="{431EC99F-3FAA-12F3-0B94-EFDB0F3FC35A}"/>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902707" y="1373363"/>
            <a:ext cx="684959" cy="36977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Allianz – Logos Download">
            <a:extLst>
              <a:ext uri="{FF2B5EF4-FFF2-40B4-BE49-F238E27FC236}">
                <a16:creationId xmlns:a16="http://schemas.microsoft.com/office/drawing/2014/main" id="{3FC01ADE-D74E-45FA-A8E9-C83E9E94DED9}"/>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1699120" y="867757"/>
            <a:ext cx="1368833" cy="3542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Ameritas Logos">
            <a:extLst>
              <a:ext uri="{FF2B5EF4-FFF2-40B4-BE49-F238E27FC236}">
                <a16:creationId xmlns:a16="http://schemas.microsoft.com/office/drawing/2014/main" id="{66D5A6DB-74EF-34A7-19E1-F4DE89E47FF4}"/>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3483922" y="1011712"/>
            <a:ext cx="1413799" cy="42555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3C779A70-66A1-D4FC-2E7A-9DD5C66FE647}"/>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238879" y="1801828"/>
            <a:ext cx="1577246" cy="237639"/>
          </a:xfrm>
          <a:prstGeom prst="rect">
            <a:avLst/>
          </a:prstGeom>
        </p:spPr>
      </p:pic>
      <p:pic>
        <p:nvPicPr>
          <p:cNvPr id="61" name="Picture 60">
            <a:extLst>
              <a:ext uri="{FF2B5EF4-FFF2-40B4-BE49-F238E27FC236}">
                <a16:creationId xmlns:a16="http://schemas.microsoft.com/office/drawing/2014/main" id="{79BBE5D0-F1BA-1BF5-9692-73D5825D3DCA}"/>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2902376" y="2104696"/>
            <a:ext cx="1456573" cy="483582"/>
          </a:xfrm>
          <a:prstGeom prst="rect">
            <a:avLst/>
          </a:prstGeom>
        </p:spPr>
      </p:pic>
      <p:pic>
        <p:nvPicPr>
          <p:cNvPr id="62" name="Picture 16" descr="Announcing Equitable: A New Day for a 160-Year-Old Financial Services  Company | Business Wire">
            <a:extLst>
              <a:ext uri="{FF2B5EF4-FFF2-40B4-BE49-F238E27FC236}">
                <a16:creationId xmlns:a16="http://schemas.microsoft.com/office/drawing/2014/main" id="{8820D58F-A43D-3FBB-2439-D9BDECF6232A}"/>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4521270" y="1923617"/>
            <a:ext cx="1308668" cy="68377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CF462470-7047-7C7D-8CD5-FE4B1C9C1BB3}"/>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409350" y="2143297"/>
            <a:ext cx="2280767" cy="340595"/>
          </a:xfrm>
          <a:prstGeom prst="rect">
            <a:avLst/>
          </a:prstGeom>
        </p:spPr>
      </p:pic>
      <p:pic>
        <p:nvPicPr>
          <p:cNvPr id="67" name="Picture 66">
            <a:extLst>
              <a:ext uri="{FF2B5EF4-FFF2-40B4-BE49-F238E27FC236}">
                <a16:creationId xmlns:a16="http://schemas.microsoft.com/office/drawing/2014/main" id="{E39B25CA-F85F-0D56-70FC-06736CB9C385}"/>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3180916" y="2744637"/>
            <a:ext cx="1768217" cy="325352"/>
          </a:xfrm>
          <a:prstGeom prst="rect">
            <a:avLst/>
          </a:prstGeom>
        </p:spPr>
      </p:pic>
      <p:sp>
        <p:nvSpPr>
          <p:cNvPr id="75" name="AutoShape 18" descr="Jackson National Life Insurance Logo Vector (SVG, PDF, Ai, EPS, CDR) Free  Download - Logowik.com">
            <a:extLst>
              <a:ext uri="{FF2B5EF4-FFF2-40B4-BE49-F238E27FC236}">
                <a16:creationId xmlns:a16="http://schemas.microsoft.com/office/drawing/2014/main" id="{8033C2DA-AE7C-E487-3D80-7F3FE314E1B9}"/>
              </a:ext>
            </a:extLst>
          </p:cNvPr>
          <p:cNvSpPr>
            <a:spLocks noChangeAspect="1" noChangeArrowheads="1"/>
          </p:cNvSpPr>
          <p:nvPr/>
        </p:nvSpPr>
        <p:spPr bwMode="auto">
          <a:xfrm>
            <a:off x="1421255" y="3042416"/>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6" name="Picture 22" descr="Jackson National Life Insurance Logo Vector (SVG, PDF, Ai, EPS, CDR) Free  Download - Logowik.com">
            <a:extLst>
              <a:ext uri="{FF2B5EF4-FFF2-40B4-BE49-F238E27FC236}">
                <a16:creationId xmlns:a16="http://schemas.microsoft.com/office/drawing/2014/main" id="{E6B5ACCF-6EB9-2BE4-45C8-1BF2A26693AC}"/>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a:stretch/>
        </p:blipFill>
        <p:spPr bwMode="auto">
          <a:xfrm>
            <a:off x="95740" y="3106997"/>
            <a:ext cx="1579706" cy="42262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4" descr="File:John Hancock Insurance Logo.svg - Wikimedia Commons">
            <a:extLst>
              <a:ext uri="{FF2B5EF4-FFF2-40B4-BE49-F238E27FC236}">
                <a16:creationId xmlns:a16="http://schemas.microsoft.com/office/drawing/2014/main" id="{9F1CEF15-1031-DE45-B05B-397BF4A0D9AB}"/>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2086836" y="3523599"/>
            <a:ext cx="1276354" cy="41481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6" descr="Legal &amp; General Logo Vector (.AI) Free Download">
            <a:extLst>
              <a:ext uri="{FF2B5EF4-FFF2-40B4-BE49-F238E27FC236}">
                <a16:creationId xmlns:a16="http://schemas.microsoft.com/office/drawing/2014/main" id="{FD305F22-9FEC-B7A4-2295-4A59CA0675C4}"/>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3590378" y="3823749"/>
            <a:ext cx="921805" cy="66677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8" descr="LINCOLN FINANCIAL GROUP LOGO - USA">
            <a:extLst>
              <a:ext uri="{FF2B5EF4-FFF2-40B4-BE49-F238E27FC236}">
                <a16:creationId xmlns:a16="http://schemas.microsoft.com/office/drawing/2014/main" id="{463CB88B-F5C0-3707-2A44-2C969B5193C5}"/>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432319" y="4048330"/>
            <a:ext cx="1531790" cy="57810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4AAEA33B-F38D-8A88-5C8E-231846428229}"/>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882937" y="4715185"/>
            <a:ext cx="2000264" cy="573409"/>
          </a:xfrm>
          <a:prstGeom prst="rect">
            <a:avLst/>
          </a:prstGeom>
        </p:spPr>
      </p:pic>
      <p:pic>
        <p:nvPicPr>
          <p:cNvPr id="82" name="Picture 81">
            <a:extLst>
              <a:ext uri="{FF2B5EF4-FFF2-40B4-BE49-F238E27FC236}">
                <a16:creationId xmlns:a16="http://schemas.microsoft.com/office/drawing/2014/main" id="{1DF0F106-DA02-B69B-F067-50F9B3D5EA2F}"/>
              </a:ext>
            </a:extLst>
          </p:cNvPr>
          <p:cNvPicPr>
            <a:picLocks noChangeAspect="1"/>
          </p:cNvPicPr>
          <p:nvPr/>
        </p:nvPicPr>
        <p:blipFill rotWithShape="1">
          <a:blip r:embed="rId39" cstate="screen">
            <a:extLst>
              <a:ext uri="{28A0092B-C50C-407E-A947-70E740481C1C}">
                <a14:useLocalDpi xmlns:a14="http://schemas.microsoft.com/office/drawing/2010/main"/>
              </a:ext>
            </a:extLst>
          </a:blip>
          <a:srcRect/>
          <a:stretch/>
        </p:blipFill>
        <p:spPr>
          <a:xfrm>
            <a:off x="107333" y="4721902"/>
            <a:ext cx="1677384" cy="534695"/>
          </a:xfrm>
          <a:prstGeom prst="rect">
            <a:avLst/>
          </a:prstGeom>
        </p:spPr>
      </p:pic>
      <p:pic>
        <p:nvPicPr>
          <p:cNvPr id="83" name="Picture 82">
            <a:extLst>
              <a:ext uri="{FF2B5EF4-FFF2-40B4-BE49-F238E27FC236}">
                <a16:creationId xmlns:a16="http://schemas.microsoft.com/office/drawing/2014/main" id="{5EBD148E-AF7F-81AD-C7FF-864C347096D7}"/>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4639686" y="3507506"/>
            <a:ext cx="1412622" cy="553748"/>
          </a:xfrm>
          <a:prstGeom prst="rect">
            <a:avLst/>
          </a:prstGeom>
        </p:spPr>
      </p:pic>
      <p:pic>
        <p:nvPicPr>
          <p:cNvPr id="84" name="Picture 34" descr="New York Life logo and symbol, meaning, history, PNG">
            <a:extLst>
              <a:ext uri="{FF2B5EF4-FFF2-40B4-BE49-F238E27FC236}">
                <a16:creationId xmlns:a16="http://schemas.microsoft.com/office/drawing/2014/main" id="{46EDE8A2-2788-4AA3-9C7A-E13C27A69397}"/>
              </a:ext>
            </a:extLst>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1117747" y="5362059"/>
            <a:ext cx="1230363" cy="69207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7903314C-0A8E-191F-7401-AF1E10E2CFF3}"/>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4230940" y="5379844"/>
            <a:ext cx="1792556" cy="351341"/>
          </a:xfrm>
          <a:prstGeom prst="rect">
            <a:avLst/>
          </a:prstGeom>
        </p:spPr>
      </p:pic>
      <p:pic>
        <p:nvPicPr>
          <p:cNvPr id="87" name="Picture 86">
            <a:extLst>
              <a:ext uri="{FF2B5EF4-FFF2-40B4-BE49-F238E27FC236}">
                <a16:creationId xmlns:a16="http://schemas.microsoft.com/office/drawing/2014/main" id="{BB83AD2F-AC2B-ABDF-C02B-92F07A5AB2BE}"/>
              </a:ext>
            </a:extLst>
          </p:cNvPr>
          <p:cNvPicPr>
            <a:picLocks noChangeAspect="1"/>
          </p:cNvPicPr>
          <p:nvPr/>
        </p:nvPicPr>
        <p:blipFill>
          <a:blip r:embed="rId43">
            <a:extLst>
              <a:ext uri="{28A0092B-C50C-407E-A947-70E740481C1C}">
                <a14:useLocalDpi xmlns:a14="http://schemas.microsoft.com/office/drawing/2010/main"/>
              </a:ext>
            </a:extLst>
          </a:blip>
          <a:stretch>
            <a:fillRect/>
          </a:stretch>
        </p:blipFill>
        <p:spPr>
          <a:xfrm>
            <a:off x="317384" y="6256497"/>
            <a:ext cx="1170645" cy="461754"/>
          </a:xfrm>
          <a:prstGeom prst="rect">
            <a:avLst/>
          </a:prstGeom>
        </p:spPr>
      </p:pic>
      <p:pic>
        <p:nvPicPr>
          <p:cNvPr id="88" name="Picture 42" descr="Download Pacific Life Logo Png Transparent - Pacific Life Insurance Logo  PNG Image with No Background - PNGkey.com">
            <a:extLst>
              <a:ext uri="{FF2B5EF4-FFF2-40B4-BE49-F238E27FC236}">
                <a16:creationId xmlns:a16="http://schemas.microsoft.com/office/drawing/2014/main" id="{2D10CD01-6087-0BB8-A158-F7D86D72160F}"/>
              </a:ext>
            </a:extLst>
          </p:cNvPr>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2348110" y="5487361"/>
            <a:ext cx="1108871" cy="55418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4" descr="File:Principal Financial Group logo.svg - Wikipedia">
            <a:extLst>
              <a:ext uri="{FF2B5EF4-FFF2-40B4-BE49-F238E27FC236}">
                <a16:creationId xmlns:a16="http://schemas.microsoft.com/office/drawing/2014/main" id="{F31CBD11-A175-7F46-9EC4-BA3F5A53AFB2}"/>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3542294" y="6351761"/>
            <a:ext cx="1297051" cy="37644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a:extLst>
              <a:ext uri="{FF2B5EF4-FFF2-40B4-BE49-F238E27FC236}">
                <a16:creationId xmlns:a16="http://schemas.microsoft.com/office/drawing/2014/main" id="{1F15907A-937C-48FC-37F0-2C8B76BCE4DB}"/>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4975133" y="6374657"/>
            <a:ext cx="1549963" cy="330659"/>
          </a:xfrm>
          <a:prstGeom prst="rect">
            <a:avLst/>
          </a:prstGeom>
        </p:spPr>
      </p:pic>
      <p:pic>
        <p:nvPicPr>
          <p:cNvPr id="91" name="Picture 46" descr="Prudential Logo PNG Image - PurePNG | Free transparent CC0 PNG Image Library">
            <a:extLst>
              <a:ext uri="{FF2B5EF4-FFF2-40B4-BE49-F238E27FC236}">
                <a16:creationId xmlns:a16="http://schemas.microsoft.com/office/drawing/2014/main" id="{E19CA380-3433-548C-D3F5-EF281F453142}"/>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3891772" y="4815014"/>
            <a:ext cx="1660956" cy="43709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8" descr="Resolution Life">
            <a:extLst>
              <a:ext uri="{FF2B5EF4-FFF2-40B4-BE49-F238E27FC236}">
                <a16:creationId xmlns:a16="http://schemas.microsoft.com/office/drawing/2014/main" id="{AFFEF24C-C9BA-0833-9200-59594910C10C}"/>
              </a:ext>
            </a:extLst>
          </p:cNvPr>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6204950" y="5573582"/>
            <a:ext cx="1491558" cy="21307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0" descr="File:Reinsurance Group of America logo.svg - Wikimedia Commons">
            <a:extLst>
              <a:ext uri="{FF2B5EF4-FFF2-40B4-BE49-F238E27FC236}">
                <a16:creationId xmlns:a16="http://schemas.microsoft.com/office/drawing/2014/main" id="{A6A11B23-39DE-D6B5-2992-2BA08CAB67E9}"/>
              </a:ext>
            </a:extLst>
          </p:cNvPr>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6556790" y="5941523"/>
            <a:ext cx="930140" cy="34589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52" descr="Sammons Financial Group">
            <a:extLst>
              <a:ext uri="{FF2B5EF4-FFF2-40B4-BE49-F238E27FC236}">
                <a16:creationId xmlns:a16="http://schemas.microsoft.com/office/drawing/2014/main" id="{6259C2D5-4C94-FAFB-5273-048CBA86DBFC}"/>
              </a:ext>
            </a:extLst>
          </p:cNvPr>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7581523" y="5148126"/>
            <a:ext cx="1417554" cy="31658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58" descr="Securian Financial Posts Solid 2018 | Business Wire">
            <a:extLst>
              <a:ext uri="{FF2B5EF4-FFF2-40B4-BE49-F238E27FC236}">
                <a16:creationId xmlns:a16="http://schemas.microsoft.com/office/drawing/2014/main" id="{9D618FAB-7D4E-427A-60D5-EF947B3EF3D7}"/>
              </a:ext>
            </a:extLst>
          </p:cNvPr>
          <p:cNvPicPr>
            <a:picLocks noChangeAspect="1" noChangeArrowheads="1"/>
          </p:cNvPicPr>
          <p:nvPr/>
        </p:nvPicPr>
        <p:blipFill>
          <a:blip r:embed="rId51" cstate="screen">
            <a:extLst>
              <a:ext uri="{28A0092B-C50C-407E-A947-70E740481C1C}">
                <a14:useLocalDpi xmlns:a14="http://schemas.microsoft.com/office/drawing/2010/main"/>
              </a:ext>
            </a:extLst>
          </a:blip>
          <a:srcRect/>
          <a:stretch>
            <a:fillRect/>
          </a:stretch>
        </p:blipFill>
        <p:spPr bwMode="auto">
          <a:xfrm>
            <a:off x="5900071" y="4762319"/>
            <a:ext cx="1261926" cy="65935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E0D1ABB8-2E35-AC7F-461C-72E5303EC1B3}"/>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8090704" y="5612161"/>
            <a:ext cx="1569543" cy="219736"/>
          </a:xfrm>
          <a:prstGeom prst="rect">
            <a:avLst/>
          </a:prstGeom>
        </p:spPr>
      </p:pic>
      <p:pic>
        <p:nvPicPr>
          <p:cNvPr id="97" name="Picture 60" descr="File:Swiss Re 2013 logo.svg - Wikimedia Commons">
            <a:extLst>
              <a:ext uri="{FF2B5EF4-FFF2-40B4-BE49-F238E27FC236}">
                <a16:creationId xmlns:a16="http://schemas.microsoft.com/office/drawing/2014/main" id="{55D0B1DA-51A0-DDEB-F8DF-CEB33E4EE670}"/>
              </a:ext>
            </a:extLst>
          </p:cNvPr>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5248171" y="961989"/>
            <a:ext cx="1707219" cy="41880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2" descr="The Hartford | Brands of the World™ | Download vector logos and logotypes">
            <a:extLst>
              <a:ext uri="{FF2B5EF4-FFF2-40B4-BE49-F238E27FC236}">
                <a16:creationId xmlns:a16="http://schemas.microsoft.com/office/drawing/2014/main" id="{B7A1C971-3A10-4C84-C53C-E888A23D5E2E}"/>
              </a:ext>
            </a:extLst>
          </p:cNvPr>
          <p:cNvPicPr>
            <a:picLocks noChangeAspect="1" noChangeArrowheads="1"/>
          </p:cNvPicPr>
          <p:nvPr/>
        </p:nvPicPr>
        <p:blipFill>
          <a:blip r:embed="rId54" cstate="screen">
            <a:extLst>
              <a:ext uri="{28A0092B-C50C-407E-A947-70E740481C1C}">
                <a14:useLocalDpi xmlns:a14="http://schemas.microsoft.com/office/drawing/2010/main"/>
              </a:ext>
            </a:extLst>
          </a:blip>
          <a:srcRect/>
          <a:stretch>
            <a:fillRect/>
          </a:stretch>
        </p:blipFill>
        <p:spPr bwMode="auto">
          <a:xfrm>
            <a:off x="5952521" y="2065851"/>
            <a:ext cx="764284" cy="764284"/>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68" descr="Transamerica Transforms Annuity and Life Insurance Solutions with Addition  of Liza Tyler and Andrew DeMarco">
            <a:extLst>
              <a:ext uri="{FF2B5EF4-FFF2-40B4-BE49-F238E27FC236}">
                <a16:creationId xmlns:a16="http://schemas.microsoft.com/office/drawing/2014/main" id="{40F4489C-D534-9168-EC0B-747603BBBE1A}"/>
              </a:ext>
            </a:extLst>
          </p:cNvPr>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10187966" y="902072"/>
            <a:ext cx="1615365" cy="36143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E4082350-0849-6605-94C5-E31C62C2FBA4}"/>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10529143" y="2137074"/>
            <a:ext cx="1281537" cy="582672"/>
          </a:xfrm>
          <a:prstGeom prst="rect">
            <a:avLst/>
          </a:prstGeom>
        </p:spPr>
      </p:pic>
      <p:pic>
        <p:nvPicPr>
          <p:cNvPr id="101" name="Picture 70" descr="File:Voya Financial logo.png - Wikimedia Commons">
            <a:extLst>
              <a:ext uri="{FF2B5EF4-FFF2-40B4-BE49-F238E27FC236}">
                <a16:creationId xmlns:a16="http://schemas.microsoft.com/office/drawing/2014/main" id="{3EA1542B-C481-2CC2-BF19-EC44F21D8012}"/>
              </a:ext>
            </a:extLst>
          </p:cNvPr>
          <p:cNvPicPr>
            <a:picLocks noChangeAspect="1" noChangeArrowheads="1"/>
          </p:cNvPicPr>
          <p:nvPr/>
        </p:nvPicPr>
        <p:blipFill>
          <a:blip r:embed="rId57" cstate="screen">
            <a:extLst>
              <a:ext uri="{28A0092B-C50C-407E-A947-70E740481C1C}">
                <a14:useLocalDpi xmlns:a14="http://schemas.microsoft.com/office/drawing/2010/main"/>
              </a:ext>
            </a:extLst>
          </a:blip>
          <a:srcRect/>
          <a:stretch>
            <a:fillRect/>
          </a:stretch>
        </p:blipFill>
        <p:spPr bwMode="auto">
          <a:xfrm>
            <a:off x="10777726" y="3597711"/>
            <a:ext cx="1226911" cy="38647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F0150019-87C9-500E-107F-AE2B2AFDBE1C}"/>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2203777" y="1427406"/>
            <a:ext cx="1050672" cy="421456"/>
          </a:xfrm>
          <a:prstGeom prst="rect">
            <a:avLst/>
          </a:prstGeom>
        </p:spPr>
      </p:pic>
      <p:pic>
        <p:nvPicPr>
          <p:cNvPr id="103" name="Picture 4" descr="Company Logos - Salesforce News">
            <a:extLst>
              <a:ext uri="{FF2B5EF4-FFF2-40B4-BE49-F238E27FC236}">
                <a16:creationId xmlns:a16="http://schemas.microsoft.com/office/drawing/2014/main" id="{91E05C72-E610-E9D1-FC9B-7B4C9ACF2D7F}"/>
              </a:ext>
            </a:extLst>
          </p:cNvPr>
          <p:cNvPicPr>
            <a:picLocks noChangeAspect="1" noChangeArrowheads="1"/>
          </p:cNvPicPr>
          <p:nvPr/>
        </p:nvPicPr>
        <p:blipFill rotWithShape="1">
          <a:blip r:embed="rId59" cstate="screen">
            <a:extLst>
              <a:ext uri="{28A0092B-C50C-407E-A947-70E740481C1C}">
                <a14:useLocalDpi xmlns:a14="http://schemas.microsoft.com/office/drawing/2010/main"/>
              </a:ext>
            </a:extLst>
          </a:blip>
          <a:srcRect/>
          <a:stretch/>
        </p:blipFill>
        <p:spPr bwMode="auto">
          <a:xfrm>
            <a:off x="7228412" y="4471757"/>
            <a:ext cx="874981" cy="60924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a:extLst>
              <a:ext uri="{FF2B5EF4-FFF2-40B4-BE49-F238E27FC236}">
                <a16:creationId xmlns:a16="http://schemas.microsoft.com/office/drawing/2014/main" id="{6F1EB4F3-1EC8-A305-93FA-4BF9E2CBE3B6}"/>
              </a:ext>
            </a:extLst>
          </p:cNvPr>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7262005" y="6384064"/>
            <a:ext cx="1429021" cy="406171"/>
          </a:xfrm>
          <a:prstGeom prst="rect">
            <a:avLst/>
          </a:prstGeom>
        </p:spPr>
      </p:pic>
      <p:pic>
        <p:nvPicPr>
          <p:cNvPr id="105" name="Picture 6" descr="FINEOS Logo Vector - (.SVG + .PNG) - Tukuz.Com">
            <a:extLst>
              <a:ext uri="{FF2B5EF4-FFF2-40B4-BE49-F238E27FC236}">
                <a16:creationId xmlns:a16="http://schemas.microsoft.com/office/drawing/2014/main" id="{50686853-7042-8CD9-1531-12CDF6E5628C}"/>
              </a:ext>
            </a:extLst>
          </p:cNvPr>
          <p:cNvPicPr>
            <a:picLocks noChangeAspect="1" noChangeArrowheads="1"/>
          </p:cNvPicPr>
          <p:nvPr/>
        </p:nvPicPr>
        <p:blipFill>
          <a:blip r:embed="rId61" cstate="screen">
            <a:extLst>
              <a:ext uri="{28A0092B-C50C-407E-A947-70E740481C1C}">
                <a14:useLocalDpi xmlns:a14="http://schemas.microsoft.com/office/drawing/2010/main"/>
              </a:ext>
            </a:extLst>
          </a:blip>
          <a:srcRect/>
          <a:stretch>
            <a:fillRect/>
          </a:stretch>
        </p:blipFill>
        <p:spPr bwMode="auto">
          <a:xfrm>
            <a:off x="5105264" y="2922863"/>
            <a:ext cx="1096269" cy="60903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Vitech to Present and Exhibit at Operational Excellence in Insurance Summit">
            <a:extLst>
              <a:ext uri="{FF2B5EF4-FFF2-40B4-BE49-F238E27FC236}">
                <a16:creationId xmlns:a16="http://schemas.microsoft.com/office/drawing/2014/main" id="{A614008C-125D-229B-092B-EFE7B28F09EF}"/>
              </a:ext>
            </a:extLst>
          </p:cNvPr>
          <p:cNvPicPr>
            <a:picLocks noChangeAspect="1" noChangeArrowheads="1"/>
          </p:cNvPicPr>
          <p:nvPr/>
        </p:nvPicPr>
        <p:blipFill>
          <a:blip r:embed="rId62" cstate="screen">
            <a:extLst>
              <a:ext uri="{28A0092B-C50C-407E-A947-70E740481C1C}">
                <a14:useLocalDpi xmlns:a14="http://schemas.microsoft.com/office/drawing/2010/main"/>
              </a:ext>
            </a:extLst>
          </a:blip>
          <a:srcRect/>
          <a:stretch>
            <a:fillRect/>
          </a:stretch>
        </p:blipFill>
        <p:spPr bwMode="auto">
          <a:xfrm>
            <a:off x="8316922" y="3116133"/>
            <a:ext cx="1067728" cy="35037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2" descr="File:IBM logo.svg - Wikipedia">
            <a:extLst>
              <a:ext uri="{FF2B5EF4-FFF2-40B4-BE49-F238E27FC236}">
                <a16:creationId xmlns:a16="http://schemas.microsoft.com/office/drawing/2014/main" id="{413EB241-AD9D-D747-91DB-58AE566C39B5}"/>
              </a:ext>
            </a:extLst>
          </p:cNvPr>
          <p:cNvPicPr>
            <a:picLocks noChangeAspect="1" noChangeArrowheads="1"/>
          </p:cNvPicPr>
          <p:nvPr/>
        </p:nvPicPr>
        <p:blipFill>
          <a:blip r:embed="rId63" cstate="screen">
            <a:extLst>
              <a:ext uri="{28A0092B-C50C-407E-A947-70E740481C1C}">
                <a14:useLocalDpi xmlns:a14="http://schemas.microsoft.com/office/drawing/2010/main"/>
              </a:ext>
            </a:extLst>
          </a:blip>
          <a:srcRect/>
          <a:stretch>
            <a:fillRect/>
          </a:stretch>
        </p:blipFill>
        <p:spPr bwMode="auto">
          <a:xfrm>
            <a:off x="4795581" y="4313861"/>
            <a:ext cx="987627" cy="39620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a:extLst>
              <a:ext uri="{FF2B5EF4-FFF2-40B4-BE49-F238E27FC236}">
                <a16:creationId xmlns:a16="http://schemas.microsoft.com/office/drawing/2014/main" id="{AB1BC118-F73F-C78A-3B12-BC6DD547C5E0}"/>
              </a:ext>
            </a:extLst>
          </p:cNvPr>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146217" y="5503374"/>
            <a:ext cx="1011637" cy="551342"/>
          </a:xfrm>
          <a:prstGeom prst="rect">
            <a:avLst/>
          </a:prstGeom>
        </p:spPr>
      </p:pic>
      <p:pic>
        <p:nvPicPr>
          <p:cNvPr id="109" name="Picture 108">
            <a:extLst>
              <a:ext uri="{FF2B5EF4-FFF2-40B4-BE49-F238E27FC236}">
                <a16:creationId xmlns:a16="http://schemas.microsoft.com/office/drawing/2014/main" id="{97C89387-A5BA-E2E5-ABD5-E08DA80D787F}"/>
              </a:ext>
            </a:extLst>
          </p:cNvPr>
          <p:cNvPicPr>
            <a:picLocks noChangeAspect="1"/>
          </p:cNvPicPr>
          <p:nvPr/>
        </p:nvPicPr>
        <p:blipFill>
          <a:blip r:embed="rId65" cstate="screen">
            <a:extLst>
              <a:ext uri="{28A0092B-C50C-407E-A947-70E740481C1C}">
                <a14:useLocalDpi xmlns:a14="http://schemas.microsoft.com/office/drawing/2010/main"/>
              </a:ext>
            </a:extLst>
          </a:blip>
          <a:stretch>
            <a:fillRect/>
          </a:stretch>
        </p:blipFill>
        <p:spPr>
          <a:xfrm>
            <a:off x="3874738" y="5806070"/>
            <a:ext cx="1677032" cy="420376"/>
          </a:xfrm>
          <a:prstGeom prst="rect">
            <a:avLst/>
          </a:prstGeom>
        </p:spPr>
      </p:pic>
      <p:pic>
        <p:nvPicPr>
          <p:cNvPr id="110" name="Picture 109">
            <a:extLst>
              <a:ext uri="{FF2B5EF4-FFF2-40B4-BE49-F238E27FC236}">
                <a16:creationId xmlns:a16="http://schemas.microsoft.com/office/drawing/2014/main" id="{1ABF437C-6A49-9E2A-992F-ED12283197E6}"/>
              </a:ext>
            </a:extLst>
          </p:cNvPr>
          <p:cNvPicPr>
            <a:picLocks noChangeAspect="1"/>
          </p:cNvPicPr>
          <p:nvPr/>
        </p:nvPicPr>
        <p:blipFill>
          <a:blip r:embed="rId66" cstate="screen">
            <a:extLst>
              <a:ext uri="{28A0092B-C50C-407E-A947-70E740481C1C}">
                <a14:useLocalDpi xmlns:a14="http://schemas.microsoft.com/office/drawing/2010/main"/>
              </a:ext>
            </a:extLst>
          </a:blip>
          <a:stretch>
            <a:fillRect/>
          </a:stretch>
        </p:blipFill>
        <p:spPr>
          <a:xfrm>
            <a:off x="8252037" y="6041543"/>
            <a:ext cx="1450162" cy="349972"/>
          </a:xfrm>
          <a:prstGeom prst="rect">
            <a:avLst/>
          </a:prstGeom>
        </p:spPr>
      </p:pic>
      <p:pic>
        <p:nvPicPr>
          <p:cNvPr id="111" name="Picture 110">
            <a:extLst>
              <a:ext uri="{FF2B5EF4-FFF2-40B4-BE49-F238E27FC236}">
                <a16:creationId xmlns:a16="http://schemas.microsoft.com/office/drawing/2014/main" id="{293C5F3B-7B46-CC0F-023F-5153263D6F96}"/>
              </a:ext>
            </a:extLst>
          </p:cNvPr>
          <p:cNvPicPr>
            <a:picLocks noChangeAspect="1"/>
          </p:cNvPicPr>
          <p:nvPr/>
        </p:nvPicPr>
        <p:blipFill>
          <a:blip r:embed="rId67" cstate="screen">
            <a:extLst>
              <a:ext uri="{28A0092B-C50C-407E-A947-70E740481C1C}">
                <a14:useLocalDpi xmlns:a14="http://schemas.microsoft.com/office/drawing/2010/main"/>
              </a:ext>
            </a:extLst>
          </a:blip>
          <a:stretch>
            <a:fillRect/>
          </a:stretch>
        </p:blipFill>
        <p:spPr>
          <a:xfrm>
            <a:off x="6635722" y="2858748"/>
            <a:ext cx="1575751" cy="567270"/>
          </a:xfrm>
          <a:prstGeom prst="rect">
            <a:avLst/>
          </a:prstGeom>
        </p:spPr>
      </p:pic>
      <p:pic>
        <p:nvPicPr>
          <p:cNvPr id="112" name="Picture 111">
            <a:extLst>
              <a:ext uri="{FF2B5EF4-FFF2-40B4-BE49-F238E27FC236}">
                <a16:creationId xmlns:a16="http://schemas.microsoft.com/office/drawing/2014/main" id="{E72CBCDF-4F9C-C8FB-4820-A2EE377938DC}"/>
              </a:ext>
            </a:extLst>
          </p:cNvPr>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9442359" y="3151515"/>
            <a:ext cx="1280742" cy="551573"/>
          </a:xfrm>
          <a:prstGeom prst="rect">
            <a:avLst/>
          </a:prstGeom>
        </p:spPr>
      </p:pic>
      <p:pic>
        <p:nvPicPr>
          <p:cNvPr id="113" name="Picture 112">
            <a:extLst>
              <a:ext uri="{FF2B5EF4-FFF2-40B4-BE49-F238E27FC236}">
                <a16:creationId xmlns:a16="http://schemas.microsoft.com/office/drawing/2014/main" id="{AC0C5DF3-3774-D084-7F53-7D996FB07555}"/>
              </a:ext>
            </a:extLst>
          </p:cNvPr>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1625720" y="6205143"/>
            <a:ext cx="1744534" cy="313997"/>
          </a:xfrm>
          <a:prstGeom prst="rect">
            <a:avLst/>
          </a:prstGeom>
        </p:spPr>
      </p:pic>
      <p:pic>
        <p:nvPicPr>
          <p:cNvPr id="114" name="Picture 113">
            <a:extLst>
              <a:ext uri="{FF2B5EF4-FFF2-40B4-BE49-F238E27FC236}">
                <a16:creationId xmlns:a16="http://schemas.microsoft.com/office/drawing/2014/main" id="{2FBA3789-4E6D-58CE-6214-C27345EF82BF}"/>
              </a:ext>
            </a:extLst>
          </p:cNvPr>
          <p:cNvPicPr>
            <a:picLocks noChangeAspect="1"/>
          </p:cNvPicPr>
          <p:nvPr/>
        </p:nvPicPr>
        <p:blipFill>
          <a:blip r:embed="rId70"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pic>
        <p:nvPicPr>
          <p:cNvPr id="115" name="Picture 114">
            <a:extLst>
              <a:ext uri="{FF2B5EF4-FFF2-40B4-BE49-F238E27FC236}">
                <a16:creationId xmlns:a16="http://schemas.microsoft.com/office/drawing/2014/main" id="{9B7739EE-F3F8-3347-55AE-CE0EA644473F}"/>
              </a:ext>
            </a:extLst>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3491588" y="3117484"/>
            <a:ext cx="699232" cy="699232"/>
          </a:xfrm>
          <a:prstGeom prst="rect">
            <a:avLst/>
          </a:prstGeom>
        </p:spPr>
      </p:pic>
      <p:pic>
        <p:nvPicPr>
          <p:cNvPr id="116" name="Picture 115">
            <a:extLst>
              <a:ext uri="{FF2B5EF4-FFF2-40B4-BE49-F238E27FC236}">
                <a16:creationId xmlns:a16="http://schemas.microsoft.com/office/drawing/2014/main" id="{4852101C-A4CD-341A-5AA4-EE79D3B750E1}"/>
              </a:ext>
            </a:extLst>
          </p:cNvPr>
          <p:cNvPicPr>
            <a:picLocks noChangeAspect="1"/>
          </p:cNvPicPr>
          <p:nvPr/>
        </p:nvPicPr>
        <p:blipFill>
          <a:blip r:embed="rId72" cstate="screen">
            <a:extLst>
              <a:ext uri="{28A0092B-C50C-407E-A947-70E740481C1C}">
                <a14:useLocalDpi xmlns:a14="http://schemas.microsoft.com/office/drawing/2010/main"/>
              </a:ext>
            </a:extLst>
          </a:blip>
          <a:stretch>
            <a:fillRect/>
          </a:stretch>
        </p:blipFill>
        <p:spPr>
          <a:xfrm>
            <a:off x="1937108" y="3987831"/>
            <a:ext cx="1554480" cy="511551"/>
          </a:xfrm>
          <a:prstGeom prst="rect">
            <a:avLst/>
          </a:prstGeom>
        </p:spPr>
      </p:pic>
      <p:pic>
        <p:nvPicPr>
          <p:cNvPr id="117" name="Picture 116">
            <a:extLst>
              <a:ext uri="{FF2B5EF4-FFF2-40B4-BE49-F238E27FC236}">
                <a16:creationId xmlns:a16="http://schemas.microsoft.com/office/drawing/2014/main" id="{E65E0C03-49EB-6F6E-E14D-291DED57E368}"/>
              </a:ext>
            </a:extLst>
          </p:cNvPr>
          <p:cNvPicPr>
            <a:picLocks noChangeAspect="1"/>
          </p:cNvPicPr>
          <p:nvPr/>
        </p:nvPicPr>
        <p:blipFill>
          <a:blip r:embed="rId73" cstate="screen">
            <a:extLst>
              <a:ext uri="{28A0092B-C50C-407E-A947-70E740481C1C}">
                <a14:useLocalDpi xmlns:a14="http://schemas.microsoft.com/office/drawing/2010/main"/>
              </a:ext>
            </a:extLst>
          </a:blip>
          <a:stretch>
            <a:fillRect/>
          </a:stretch>
        </p:blipFill>
        <p:spPr>
          <a:xfrm>
            <a:off x="3568949" y="1583656"/>
            <a:ext cx="1554480" cy="302940"/>
          </a:xfrm>
          <a:prstGeom prst="rect">
            <a:avLst/>
          </a:prstGeom>
        </p:spPr>
      </p:pic>
      <p:pic>
        <p:nvPicPr>
          <p:cNvPr id="118" name="Picture 117">
            <a:extLst>
              <a:ext uri="{FF2B5EF4-FFF2-40B4-BE49-F238E27FC236}">
                <a16:creationId xmlns:a16="http://schemas.microsoft.com/office/drawing/2014/main" id="{6FE0BDAF-C665-0E8F-53EC-760580CE31B9}"/>
              </a:ext>
            </a:extLst>
          </p:cNvPr>
          <p:cNvPicPr>
            <a:picLocks noChangeAspect="1"/>
          </p:cNvPicPr>
          <p:nvPr/>
        </p:nvPicPr>
        <p:blipFill rotWithShape="1">
          <a:blip r:embed="rId74" cstate="screen">
            <a:extLst>
              <a:ext uri="{28A0092B-C50C-407E-A947-70E740481C1C}">
                <a14:useLocalDpi xmlns:a14="http://schemas.microsoft.com/office/drawing/2010/main"/>
              </a:ext>
            </a:extLst>
          </a:blip>
          <a:srcRect t="24392" b="25091"/>
          <a:stretch/>
        </p:blipFill>
        <p:spPr>
          <a:xfrm>
            <a:off x="8872796" y="1820714"/>
            <a:ext cx="1737360" cy="438826"/>
          </a:xfrm>
          <a:prstGeom prst="rect">
            <a:avLst/>
          </a:prstGeom>
        </p:spPr>
      </p:pic>
      <p:pic>
        <p:nvPicPr>
          <p:cNvPr id="119" name="Picture 118">
            <a:extLst>
              <a:ext uri="{FF2B5EF4-FFF2-40B4-BE49-F238E27FC236}">
                <a16:creationId xmlns:a16="http://schemas.microsoft.com/office/drawing/2014/main" id="{DDF3ABC8-9F51-3A56-396E-D97B3C96F6B6}"/>
              </a:ext>
            </a:extLst>
          </p:cNvPr>
          <p:cNvPicPr>
            <a:picLocks noChangeAspect="1"/>
          </p:cNvPicPr>
          <p:nvPr/>
        </p:nvPicPr>
        <p:blipFill>
          <a:blip r:embed="rId75" cstate="screen">
            <a:extLst>
              <a:ext uri="{28A0092B-C50C-407E-A947-70E740481C1C}">
                <a14:useLocalDpi xmlns:a14="http://schemas.microsoft.com/office/drawing/2010/main"/>
              </a:ext>
            </a:extLst>
          </a:blip>
          <a:stretch>
            <a:fillRect/>
          </a:stretch>
        </p:blipFill>
        <p:spPr>
          <a:xfrm>
            <a:off x="11124358" y="2796093"/>
            <a:ext cx="640080" cy="640080"/>
          </a:xfrm>
          <a:prstGeom prst="rect">
            <a:avLst/>
          </a:prstGeom>
        </p:spPr>
      </p:pic>
      <p:pic>
        <p:nvPicPr>
          <p:cNvPr id="3" name="Picture 2" descr="A blue and orange text&#10;&#10;Description automatically generated">
            <a:extLst>
              <a:ext uri="{FF2B5EF4-FFF2-40B4-BE49-F238E27FC236}">
                <a16:creationId xmlns:a16="http://schemas.microsoft.com/office/drawing/2014/main" id="{5AB07EBD-85DF-8C3F-0AB5-E5B5822A7056}"/>
              </a:ext>
            </a:extLst>
          </p:cNvPr>
          <p:cNvPicPr>
            <a:picLocks noChangeAspect="1"/>
          </p:cNvPicPr>
          <p:nvPr/>
        </p:nvPicPr>
        <p:blipFill>
          <a:blip r:embed="rId76" cstate="screen">
            <a:extLst>
              <a:ext uri="{28A0092B-C50C-407E-A947-70E740481C1C}">
                <a14:useLocalDpi xmlns:a14="http://schemas.microsoft.com/office/drawing/2010/main"/>
              </a:ext>
            </a:extLst>
          </a:blip>
          <a:stretch>
            <a:fillRect/>
          </a:stretch>
        </p:blipFill>
        <p:spPr>
          <a:xfrm>
            <a:off x="8864090" y="990109"/>
            <a:ext cx="1001130" cy="524684"/>
          </a:xfrm>
          <a:prstGeom prst="rect">
            <a:avLst/>
          </a:prstGeom>
        </p:spPr>
      </p:pic>
    </p:spTree>
    <p:extLst>
      <p:ext uri="{BB962C8B-B14F-4D97-AF65-F5344CB8AC3E}">
        <p14:creationId xmlns:p14="http://schemas.microsoft.com/office/powerpoint/2010/main" val="5989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0" y="2968040"/>
            <a:ext cx="12191999" cy="1639782"/>
          </a:xfrm>
          <a:prstGeom prst="rect">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5" name="Title 4"/>
          <p:cNvSpPr>
            <a:spLocks noGrp="1"/>
          </p:cNvSpPr>
          <p:nvPr>
            <p:ph type="title"/>
          </p:nvPr>
        </p:nvSpPr>
        <p:spPr>
          <a:xfrm>
            <a:off x="28576" y="-40974"/>
            <a:ext cx="12191998" cy="890341"/>
          </a:xfrm>
        </p:spPr>
        <p:txBody>
          <a:bodyPr/>
          <a:lstStyle/>
          <a:p>
            <a:r>
              <a:rPr lang="en-US" dirty="0"/>
              <a:t>The Key Markets We Serve</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5</a:t>
            </a:fld>
            <a:endParaRPr lang="en-US" sz="900" dirty="0"/>
          </a:p>
        </p:txBody>
      </p:sp>
      <p:grpSp>
        <p:nvGrpSpPr>
          <p:cNvPr id="91" name="Group 90"/>
          <p:cNvGrpSpPr/>
          <p:nvPr/>
        </p:nvGrpSpPr>
        <p:grpSpPr>
          <a:xfrm>
            <a:off x="1800225" y="2062098"/>
            <a:ext cx="1704975" cy="1704975"/>
            <a:chOff x="2466975" y="3429000"/>
            <a:chExt cx="1704975" cy="1704975"/>
          </a:xfrm>
          <a:solidFill>
            <a:schemeClr val="bg1"/>
          </a:solidFill>
        </p:grpSpPr>
        <p:sp>
          <p:nvSpPr>
            <p:cNvPr id="64" name="Oval 63"/>
            <p:cNvSpPr/>
            <p:nvPr/>
          </p:nvSpPr>
          <p:spPr>
            <a:xfrm>
              <a:off x="2466975"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6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6337" y="3734848"/>
              <a:ext cx="1006251" cy="1093278"/>
            </a:xfrm>
            <a:prstGeom prst="rect">
              <a:avLst/>
            </a:prstGeom>
            <a:grpFill/>
          </p:spPr>
        </p:pic>
      </p:grpSp>
      <p:grpSp>
        <p:nvGrpSpPr>
          <p:cNvPr id="90" name="Group 89"/>
          <p:cNvGrpSpPr/>
          <p:nvPr/>
        </p:nvGrpSpPr>
        <p:grpSpPr>
          <a:xfrm>
            <a:off x="4095750" y="2062098"/>
            <a:ext cx="1704975" cy="1704975"/>
            <a:chOff x="4314825" y="3429000"/>
            <a:chExt cx="1704975" cy="1704975"/>
          </a:xfrm>
          <a:solidFill>
            <a:schemeClr val="bg1"/>
          </a:solidFill>
        </p:grpSpPr>
        <p:sp>
          <p:nvSpPr>
            <p:cNvPr id="73" name="Oval 72"/>
            <p:cNvSpPr/>
            <p:nvPr/>
          </p:nvSpPr>
          <p:spPr>
            <a:xfrm>
              <a:off x="4314825"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5" name="Picture 8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9553" y="3719167"/>
              <a:ext cx="1135519" cy="1045129"/>
            </a:xfrm>
            <a:prstGeom prst="rect">
              <a:avLst/>
            </a:prstGeom>
            <a:grpFill/>
          </p:spPr>
        </p:pic>
      </p:grpSp>
      <p:grpSp>
        <p:nvGrpSpPr>
          <p:cNvPr id="89" name="Group 88"/>
          <p:cNvGrpSpPr/>
          <p:nvPr/>
        </p:nvGrpSpPr>
        <p:grpSpPr>
          <a:xfrm>
            <a:off x="6353175" y="2062098"/>
            <a:ext cx="1704975" cy="1704975"/>
            <a:chOff x="6172200" y="3429000"/>
            <a:chExt cx="1704975" cy="1704975"/>
          </a:xfrm>
          <a:solidFill>
            <a:schemeClr val="bg1"/>
          </a:solidFill>
        </p:grpSpPr>
        <p:sp>
          <p:nvSpPr>
            <p:cNvPr id="77" name="Oval 76"/>
            <p:cNvSpPr/>
            <p:nvPr/>
          </p:nvSpPr>
          <p:spPr>
            <a:xfrm>
              <a:off x="6172200"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8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0202" y="3755707"/>
              <a:ext cx="948970" cy="1051560"/>
            </a:xfrm>
            <a:prstGeom prst="rect">
              <a:avLst/>
            </a:prstGeom>
            <a:grpFill/>
          </p:spPr>
        </p:pic>
      </p:grpSp>
      <p:grpSp>
        <p:nvGrpSpPr>
          <p:cNvPr id="88" name="Group 87"/>
          <p:cNvGrpSpPr/>
          <p:nvPr/>
        </p:nvGrpSpPr>
        <p:grpSpPr>
          <a:xfrm>
            <a:off x="8658225" y="2062098"/>
            <a:ext cx="1704975" cy="1704975"/>
            <a:chOff x="8029575" y="3429000"/>
            <a:chExt cx="1704975" cy="1704975"/>
          </a:xfrm>
          <a:solidFill>
            <a:schemeClr val="bg1"/>
          </a:solidFill>
        </p:grpSpPr>
        <p:sp>
          <p:nvSpPr>
            <p:cNvPr id="79" name="Oval 78"/>
            <p:cNvSpPr/>
            <p:nvPr/>
          </p:nvSpPr>
          <p:spPr>
            <a:xfrm>
              <a:off x="8029575" y="3429000"/>
              <a:ext cx="1704975" cy="1704975"/>
            </a:xfrm>
            <a:prstGeom prst="ellipse">
              <a:avLst/>
            </a:prstGeom>
            <a:grpFill/>
            <a:ln w="57150">
              <a:solidFill>
                <a:srgbClr val="002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6282" y="3755707"/>
              <a:ext cx="1051560" cy="1051560"/>
            </a:xfrm>
            <a:prstGeom prst="rect">
              <a:avLst/>
            </a:prstGeom>
            <a:grpFill/>
          </p:spPr>
        </p:pic>
      </p:grpSp>
      <p:sp>
        <p:nvSpPr>
          <p:cNvPr id="107" name="Flowchart: Process 106"/>
          <p:cNvSpPr/>
          <p:nvPr/>
        </p:nvSpPr>
        <p:spPr>
          <a:xfrm>
            <a:off x="1552575" y="3890898"/>
            <a:ext cx="2190750"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Life Insurance</a:t>
            </a:r>
          </a:p>
        </p:txBody>
      </p:sp>
      <p:sp>
        <p:nvSpPr>
          <p:cNvPr id="108" name="Flowchart: Process 107"/>
          <p:cNvSpPr/>
          <p:nvPr/>
        </p:nvSpPr>
        <p:spPr>
          <a:xfrm>
            <a:off x="3848100" y="3890898"/>
            <a:ext cx="2190750"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Annuity</a:t>
            </a:r>
          </a:p>
        </p:txBody>
      </p:sp>
      <p:sp>
        <p:nvSpPr>
          <p:cNvPr id="112" name="Flowchart: Process 111"/>
          <p:cNvSpPr/>
          <p:nvPr/>
        </p:nvSpPr>
        <p:spPr>
          <a:xfrm>
            <a:off x="6143625" y="3890898"/>
            <a:ext cx="2190750"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Workplace Benefits</a:t>
            </a:r>
          </a:p>
        </p:txBody>
      </p:sp>
      <p:sp>
        <p:nvSpPr>
          <p:cNvPr id="114" name="Flowchart: Process 113"/>
          <p:cNvSpPr/>
          <p:nvPr/>
        </p:nvSpPr>
        <p:spPr>
          <a:xfrm>
            <a:off x="8439150" y="3890898"/>
            <a:ext cx="2190750" cy="4286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a:t>
            </a:r>
            <a:endParaRPr lang="en-US" dirty="0"/>
          </a:p>
        </p:txBody>
      </p:sp>
      <p:sp>
        <p:nvSpPr>
          <p:cNvPr id="2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5</a:t>
            </a:fld>
            <a:endParaRPr lang="en-US" sz="900" dirty="0"/>
          </a:p>
        </p:txBody>
      </p:sp>
    </p:spTree>
    <p:extLst>
      <p:ext uri="{BB962C8B-B14F-4D97-AF65-F5344CB8AC3E}">
        <p14:creationId xmlns:p14="http://schemas.microsoft.com/office/powerpoint/2010/main" val="167251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6" y="-30627"/>
            <a:ext cx="12191998" cy="890341"/>
          </a:xfrm>
        </p:spPr>
        <p:txBody>
          <a:bodyPr/>
          <a:lstStyle/>
          <a:p>
            <a:r>
              <a:rPr lang="en-US" dirty="0"/>
              <a:t>Empowering Our Members</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pPr/>
              <a:t>6</a:t>
            </a:fld>
            <a:endParaRPr lang="en-US" sz="900" dirty="0"/>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6</a:t>
            </a:fld>
            <a:endParaRPr lang="en-US" sz="900" dirty="0"/>
          </a:p>
        </p:txBody>
      </p:sp>
      <p:grpSp>
        <p:nvGrpSpPr>
          <p:cNvPr id="2" name="Group 1"/>
          <p:cNvGrpSpPr/>
          <p:nvPr/>
        </p:nvGrpSpPr>
        <p:grpSpPr>
          <a:xfrm>
            <a:off x="1741922" y="2932043"/>
            <a:ext cx="8708156" cy="2478820"/>
            <a:chOff x="1165953" y="2732433"/>
            <a:chExt cx="9570006" cy="2724150"/>
          </a:xfrm>
        </p:grpSpPr>
        <p:sp>
          <p:nvSpPr>
            <p:cNvPr id="25" name="Rectangle 24"/>
            <p:cNvSpPr/>
            <p:nvPr/>
          </p:nvSpPr>
          <p:spPr>
            <a:xfrm>
              <a:off x="1165953" y="2732433"/>
              <a:ext cx="2232932" cy="2724150"/>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8497584" y="2732433"/>
              <a:ext cx="2238375" cy="272415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8502347" y="2892493"/>
              <a:ext cx="2228851" cy="427518"/>
            </a:xfrm>
            <a:prstGeom prst="rect">
              <a:avLst/>
            </a:prstGeom>
          </p:spPr>
          <p:txBody>
            <a:bodyPr wrap="square" anchor="ctr">
              <a:spAutoFit/>
            </a:bodyPr>
            <a:lstStyle/>
            <a:p>
              <a:pPr algn="ctr">
                <a:lnSpc>
                  <a:spcPct val="110000"/>
                </a:lnSpc>
                <a:spcBef>
                  <a:spcPts val="75"/>
                </a:spcBef>
                <a:buSzPct val="100000"/>
              </a:pPr>
              <a:r>
                <a:rPr lang="en-US" sz="1900" b="1" dirty="0">
                  <a:solidFill>
                    <a:schemeClr val="bg1"/>
                  </a:solidFill>
                  <a:latin typeface="+mj-lt"/>
                </a:rPr>
                <a:t>SOLUTIONS</a:t>
              </a:r>
            </a:p>
          </p:txBody>
        </p:sp>
        <p:pic>
          <p:nvPicPr>
            <p:cNvPr id="35" name="Pictur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0968" y="3660276"/>
              <a:ext cx="1252554" cy="1252554"/>
            </a:xfrm>
            <a:prstGeom prst="rect">
              <a:avLst/>
            </a:prstGeom>
          </p:spPr>
        </p:pic>
        <p:sp>
          <p:nvSpPr>
            <p:cNvPr id="28" name="Rectangle 27"/>
            <p:cNvSpPr/>
            <p:nvPr/>
          </p:nvSpPr>
          <p:spPr>
            <a:xfrm>
              <a:off x="1182282" y="2913891"/>
              <a:ext cx="2200275" cy="384721"/>
            </a:xfrm>
            <a:prstGeom prst="rect">
              <a:avLst/>
            </a:prstGeom>
          </p:spPr>
          <p:txBody>
            <a:bodyPr wrap="square" anchor="ctr">
              <a:spAutoFit/>
            </a:bodyPr>
            <a:lstStyle/>
            <a:p>
              <a:pPr algn="ctr"/>
              <a:r>
                <a:rPr lang="en-US" sz="1900" b="1" dirty="0">
                  <a:solidFill>
                    <a:schemeClr val="bg1"/>
                  </a:solidFill>
                  <a:latin typeface="+mj-lt"/>
                </a:rPr>
                <a:t>KNOWLEDGE</a:t>
              </a:r>
            </a:p>
          </p:txBody>
        </p:sp>
        <p:pic>
          <p:nvPicPr>
            <p:cNvPr id="29" name="Picture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0241" y="3748195"/>
              <a:ext cx="1444357" cy="1124932"/>
            </a:xfrm>
            <a:prstGeom prst="rect">
              <a:avLst/>
            </a:prstGeom>
          </p:spPr>
        </p:pic>
        <p:sp>
          <p:nvSpPr>
            <p:cNvPr id="40" name="Rectangle 39"/>
            <p:cNvSpPr/>
            <p:nvPr/>
          </p:nvSpPr>
          <p:spPr>
            <a:xfrm>
              <a:off x="3602562" y="2732433"/>
              <a:ext cx="2240280" cy="272415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3617802" y="2894853"/>
              <a:ext cx="2209800" cy="422797"/>
            </a:xfrm>
            <a:prstGeom prst="rect">
              <a:avLst/>
            </a:prstGeom>
          </p:spPr>
          <p:txBody>
            <a:bodyPr wrap="square" anchor="ctr">
              <a:spAutoFit/>
            </a:bodyPr>
            <a:lstStyle/>
            <a:p>
              <a:pPr algn="ctr"/>
              <a:r>
                <a:rPr lang="en-US" sz="1900" b="1" dirty="0">
                  <a:solidFill>
                    <a:schemeClr val="bg1"/>
                  </a:solidFill>
                  <a:latin typeface="+mj-lt"/>
                </a:rPr>
                <a:t>INSIGHTS </a:t>
              </a:r>
            </a:p>
          </p:txBody>
        </p:sp>
        <p:pic>
          <p:nvPicPr>
            <p:cNvPr id="42" name="Picture 4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4527" y="3580089"/>
              <a:ext cx="1276350" cy="1327149"/>
            </a:xfrm>
            <a:prstGeom prst="rect">
              <a:avLst/>
            </a:prstGeom>
          </p:spPr>
        </p:pic>
        <p:sp>
          <p:nvSpPr>
            <p:cNvPr id="45" name="Rectangle 44"/>
            <p:cNvSpPr/>
            <p:nvPr/>
          </p:nvSpPr>
          <p:spPr>
            <a:xfrm>
              <a:off x="6035904" y="2732433"/>
              <a:ext cx="2238375" cy="272415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0731" y="3629280"/>
              <a:ext cx="1188720" cy="1293972"/>
            </a:xfrm>
            <a:prstGeom prst="rect">
              <a:avLst/>
            </a:prstGeom>
          </p:spPr>
        </p:pic>
        <p:sp>
          <p:nvSpPr>
            <p:cNvPr id="47" name="Rectangle 46"/>
            <p:cNvSpPr/>
            <p:nvPr/>
          </p:nvSpPr>
          <p:spPr>
            <a:xfrm>
              <a:off x="6026379" y="2913891"/>
              <a:ext cx="2257425" cy="384721"/>
            </a:xfrm>
            <a:prstGeom prst="rect">
              <a:avLst/>
            </a:prstGeom>
          </p:spPr>
          <p:txBody>
            <a:bodyPr wrap="square" anchor="ctr">
              <a:spAutoFit/>
            </a:bodyPr>
            <a:lstStyle/>
            <a:p>
              <a:pPr algn="ctr"/>
              <a:r>
                <a:rPr lang="en-US" sz="1900" b="1" dirty="0">
                  <a:solidFill>
                    <a:srgbClr val="FFFFFF"/>
                  </a:solidFill>
                  <a:latin typeface="+mj-lt"/>
                </a:rPr>
                <a:t>CONNECTIONS </a:t>
              </a:r>
            </a:p>
          </p:txBody>
        </p:sp>
      </p:grpSp>
      <p:sp>
        <p:nvSpPr>
          <p:cNvPr id="18" name="Rectangle 17"/>
          <p:cNvSpPr/>
          <p:nvPr/>
        </p:nvSpPr>
        <p:spPr>
          <a:xfrm>
            <a:off x="1273629" y="1281533"/>
            <a:ext cx="9644742" cy="118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5F9F"/>
                </a:solidFill>
                <a:latin typeface="+mj-lt"/>
              </a:rPr>
              <a:t>Advancing the</a:t>
            </a:r>
          </a:p>
          <a:p>
            <a:pPr algn="ctr"/>
            <a:r>
              <a:rPr lang="en-US" sz="2400" b="1" dirty="0">
                <a:solidFill>
                  <a:srgbClr val="005F9F"/>
                </a:solidFill>
                <a:latin typeface="+mj-lt"/>
              </a:rPr>
              <a:t>financial services industry</a:t>
            </a:r>
          </a:p>
          <a:p>
            <a:pPr algn="ctr"/>
            <a:r>
              <a:rPr lang="en-US" sz="2400" b="1" dirty="0">
                <a:solidFill>
                  <a:srgbClr val="005F9F"/>
                </a:solidFill>
                <a:latin typeface="+mj-lt"/>
              </a:rPr>
              <a:t>by empowering our members with:</a:t>
            </a:r>
          </a:p>
        </p:txBody>
      </p:sp>
    </p:spTree>
    <p:extLst>
      <p:ext uri="{BB962C8B-B14F-4D97-AF65-F5344CB8AC3E}">
        <p14:creationId xmlns:p14="http://schemas.microsoft.com/office/powerpoint/2010/main" val="174594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27973" t="7497" b="3291"/>
          <a:stretch/>
        </p:blipFill>
        <p:spPr>
          <a:xfrm>
            <a:off x="0" y="777240"/>
            <a:ext cx="4720844" cy="6090285"/>
          </a:xfrm>
          <a:prstGeom prst="rect">
            <a:avLst/>
          </a:prstGeom>
        </p:spPr>
      </p:pic>
      <p:sp>
        <p:nvSpPr>
          <p:cNvPr id="38" name="Rectangle 37"/>
          <p:cNvSpPr/>
          <p:nvPr/>
        </p:nvSpPr>
        <p:spPr>
          <a:xfrm>
            <a:off x="856062" y="1142999"/>
            <a:ext cx="2926080" cy="468499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01369" y="1932277"/>
            <a:ext cx="3154820" cy="9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i="1" dirty="0">
              <a:solidFill>
                <a:srgbClr val="231F20"/>
              </a:solidFill>
            </a:endParaRPr>
          </a:p>
        </p:txBody>
      </p:sp>
      <p:sp>
        <p:nvSpPr>
          <p:cNvPr id="64" name="Title 4"/>
          <p:cNvSpPr>
            <a:spLocks noGrp="1"/>
          </p:cNvSpPr>
          <p:nvPr>
            <p:ph type="title"/>
          </p:nvPr>
        </p:nvSpPr>
        <p:spPr>
          <a:xfrm>
            <a:off x="28149" y="-24724"/>
            <a:ext cx="12191998" cy="890341"/>
          </a:xfrm>
        </p:spPr>
        <p:txBody>
          <a:bodyPr/>
          <a:lstStyle/>
          <a:p>
            <a:r>
              <a:rPr lang="en-US" dirty="0"/>
              <a:t>Actionable Industry Insights</a:t>
            </a:r>
          </a:p>
        </p:txBody>
      </p:sp>
      <p:sp>
        <p:nvSpPr>
          <p:cNvPr id="6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7</a:t>
            </a:fld>
            <a:endParaRPr lang="en-US" sz="900" dirty="0"/>
          </a:p>
        </p:txBody>
      </p:sp>
      <p:sp>
        <p:nvSpPr>
          <p:cNvPr id="54" name="Rectangle 53"/>
          <p:cNvSpPr/>
          <p:nvPr/>
        </p:nvSpPr>
        <p:spPr>
          <a:xfrm>
            <a:off x="11160838" y="0"/>
            <a:ext cx="712198" cy="91440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11084315" y="78552"/>
            <a:ext cx="865244" cy="246221"/>
          </a:xfrm>
          <a:prstGeom prst="rect">
            <a:avLst/>
          </a:prstGeom>
        </p:spPr>
        <p:txBody>
          <a:bodyPr wrap="square" anchor="ctr">
            <a:spAutoFit/>
          </a:bodyPr>
          <a:lstStyle/>
          <a:p>
            <a:pPr algn="ctr"/>
            <a:r>
              <a:rPr lang="en-US" sz="1000" b="1" dirty="0">
                <a:solidFill>
                  <a:srgbClr val="231F20"/>
                </a:solidFill>
                <a:latin typeface="+mj-lt"/>
              </a:rPr>
              <a:t>Insights </a:t>
            </a:r>
          </a:p>
        </p:txBody>
      </p:sp>
      <p:pic>
        <p:nvPicPr>
          <p:cNvPr id="50" name="Picture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09903" y="356998"/>
            <a:ext cx="414068" cy="424343"/>
          </a:xfrm>
          <a:prstGeom prst="rect">
            <a:avLst/>
          </a:prstGeom>
        </p:spPr>
      </p:pic>
      <p:sp>
        <p:nvSpPr>
          <p:cNvPr id="23" name="Rectangle 22"/>
          <p:cNvSpPr/>
          <p:nvPr/>
        </p:nvSpPr>
        <p:spPr>
          <a:xfrm>
            <a:off x="8042635" y="1138496"/>
            <a:ext cx="2926080" cy="4681728"/>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436885" y="1149154"/>
            <a:ext cx="2926080" cy="4681728"/>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ntent Placeholder 2">
            <a:extLst>
              <a:ext uri="{FF2B5EF4-FFF2-40B4-BE49-F238E27FC236}">
                <a16:creationId xmlns:a16="http://schemas.microsoft.com/office/drawing/2014/main" id="{E297B020-5162-4D5C-B266-201B74FD7BED}"/>
              </a:ext>
            </a:extLst>
          </p:cNvPr>
          <p:cNvSpPr txBox="1">
            <a:spLocks/>
          </p:cNvSpPr>
          <p:nvPr/>
        </p:nvSpPr>
        <p:spPr>
          <a:xfrm>
            <a:off x="4464317" y="3634673"/>
            <a:ext cx="2926080" cy="2086482"/>
          </a:xfrm>
          <a:ln>
            <a:solidFill>
              <a:schemeClr val="tx2"/>
            </a:solidFill>
          </a:ln>
        </p:spPr>
        <p:txBody>
          <a:bodyPr lIns="182880" rIns="27432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Research</a:t>
            </a:r>
          </a:p>
          <a:p>
            <a:pPr>
              <a:lnSpc>
                <a:spcPct val="110000"/>
              </a:lnSpc>
              <a:spcBef>
                <a:spcPts val="75"/>
              </a:spcBef>
              <a:buSzPct val="100000"/>
            </a:pPr>
            <a:r>
              <a:rPr lang="en-US" sz="1400" dirty="0">
                <a:solidFill>
                  <a:srgbClr val="231F20"/>
                </a:solidFill>
              </a:rPr>
              <a:t>Explore a variety of reports to keep you up-to-date on the latest developments impacting consumers, products, markets, and distribution.</a:t>
            </a:r>
          </a:p>
        </p:txBody>
      </p:sp>
      <p:sp>
        <p:nvSpPr>
          <p:cNvPr id="41" name="Content Placeholder 2">
            <a:extLst>
              <a:ext uri="{FF2B5EF4-FFF2-40B4-BE49-F238E27FC236}">
                <a16:creationId xmlns:a16="http://schemas.microsoft.com/office/drawing/2014/main" id="{E297B020-5162-4D5C-B266-201B74FD7BED}"/>
              </a:ext>
            </a:extLst>
          </p:cNvPr>
          <p:cNvSpPr txBox="1">
            <a:spLocks/>
          </p:cNvSpPr>
          <p:nvPr/>
        </p:nvSpPr>
        <p:spPr>
          <a:xfrm>
            <a:off x="865206" y="3628518"/>
            <a:ext cx="2926080" cy="2186284"/>
          </a:xfrm>
          <a:ln>
            <a:solidFill>
              <a:schemeClr val="tx2"/>
            </a:solidFill>
          </a:ln>
        </p:spPr>
        <p:txBody>
          <a:bodyPr lIns="228600" rIns="36576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Benchmarks</a:t>
            </a:r>
          </a:p>
          <a:p>
            <a:pPr>
              <a:lnSpc>
                <a:spcPct val="110000"/>
              </a:lnSpc>
              <a:spcBef>
                <a:spcPts val="75"/>
              </a:spcBef>
              <a:buSzPct val="100000"/>
            </a:pPr>
            <a:r>
              <a:rPr lang="en-US" sz="1400" dirty="0">
                <a:solidFill>
                  <a:srgbClr val="231F20"/>
                </a:solidFill>
              </a:rPr>
              <a:t>Participate in benchmarks that help you compare your results to the industry’s or track your organization's performance. </a:t>
            </a:r>
          </a:p>
          <a:p>
            <a:pPr>
              <a:lnSpc>
                <a:spcPct val="110000"/>
              </a:lnSpc>
              <a:spcBef>
                <a:spcPts val="75"/>
              </a:spcBef>
              <a:buSzPct val="100000"/>
            </a:pPr>
            <a:endParaRPr lang="en-US" sz="1800" b="1" kern="0" dirty="0">
              <a:solidFill>
                <a:srgbClr val="231F20"/>
              </a:solidFill>
              <a:latin typeface="+mj-lt"/>
            </a:endParaRPr>
          </a:p>
        </p:txBody>
      </p:sp>
      <p:sp>
        <p:nvSpPr>
          <p:cNvPr id="24" name="Content Placeholder 2">
            <a:extLst>
              <a:ext uri="{FF2B5EF4-FFF2-40B4-BE49-F238E27FC236}">
                <a16:creationId xmlns:a16="http://schemas.microsoft.com/office/drawing/2014/main" id="{E297B020-5162-4D5C-B266-201B74FD7BED}"/>
              </a:ext>
            </a:extLst>
          </p:cNvPr>
          <p:cNvSpPr txBox="1">
            <a:spLocks/>
          </p:cNvSpPr>
          <p:nvPr/>
        </p:nvSpPr>
        <p:spPr>
          <a:xfrm>
            <a:off x="8060923" y="3628517"/>
            <a:ext cx="2926080" cy="1549379"/>
          </a:xfrm>
          <a:ln>
            <a:solidFill>
              <a:schemeClr val="tx2"/>
            </a:solidFill>
          </a:ln>
        </p:spPr>
        <p:txBody>
          <a:bodyPr lIns="182880" rIns="9144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rgbClr val="002F70"/>
                </a:solidFill>
                <a:latin typeface="+mj-lt"/>
              </a:rPr>
              <a:t>Thought Leadership</a:t>
            </a:r>
          </a:p>
          <a:p>
            <a:pPr>
              <a:lnSpc>
                <a:spcPct val="110000"/>
              </a:lnSpc>
              <a:spcBef>
                <a:spcPts val="75"/>
              </a:spcBef>
              <a:buSzPct val="100000"/>
            </a:pPr>
            <a:r>
              <a:rPr lang="en-US" sz="1400" dirty="0">
                <a:solidFill>
                  <a:srgbClr val="231F20"/>
                </a:solidFill>
              </a:rPr>
              <a:t>Engage with topics that </a:t>
            </a:r>
            <a:br>
              <a:rPr lang="en-US" sz="1400" dirty="0">
                <a:solidFill>
                  <a:srgbClr val="231F20"/>
                </a:solidFill>
              </a:rPr>
            </a:br>
            <a:r>
              <a:rPr lang="en-US" sz="1400" dirty="0">
                <a:solidFill>
                  <a:srgbClr val="231F20"/>
                </a:solidFill>
              </a:rPr>
              <a:t>are most relevant and </a:t>
            </a:r>
            <a:br>
              <a:rPr lang="en-US" sz="1400" dirty="0">
                <a:solidFill>
                  <a:srgbClr val="231F20"/>
                </a:solidFill>
              </a:rPr>
            </a:br>
            <a:r>
              <a:rPr lang="en-US" sz="1400" dirty="0">
                <a:solidFill>
                  <a:srgbClr val="231F20"/>
                </a:solidFill>
              </a:rPr>
              <a:t>timely to our industry today.</a:t>
            </a: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8620" y="1142999"/>
            <a:ext cx="2923522" cy="2287009"/>
          </a:xfrm>
          <a:prstGeom prst="rect">
            <a:avLst/>
          </a:prstGeom>
        </p:spPr>
      </p:pic>
      <p:pic>
        <p:nvPicPr>
          <p:cNvPr id="26" name="Picture 25"/>
          <p:cNvPicPr>
            <a:picLocks noChangeAspect="1"/>
          </p:cNvPicPr>
          <p:nvPr/>
        </p:nvPicPr>
        <p:blipFill rotWithShape="1">
          <a:blip r:embed="rId6" cstate="screen">
            <a:extLst>
              <a:ext uri="{28A0092B-C50C-407E-A947-70E740481C1C}">
                <a14:useLocalDpi xmlns:a14="http://schemas.microsoft.com/office/drawing/2010/main"/>
              </a:ext>
            </a:extLst>
          </a:blip>
          <a:srcRect l="-1"/>
          <a:stretch/>
        </p:blipFill>
        <p:spPr>
          <a:xfrm>
            <a:off x="4436885" y="1149154"/>
            <a:ext cx="2927510" cy="2287009"/>
          </a:xfrm>
          <a:prstGeom prst="rect">
            <a:avLst/>
          </a:prstGeom>
        </p:spPr>
      </p:pic>
      <p:pic>
        <p:nvPicPr>
          <p:cNvPr id="27" name="Picture 2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42978" y="1138496"/>
            <a:ext cx="2927201" cy="2286000"/>
          </a:xfrm>
          <a:prstGeom prst="rect">
            <a:avLst/>
          </a:prstGeom>
        </p:spPr>
      </p:pic>
    </p:spTree>
    <p:extLst>
      <p:ext uri="{BB962C8B-B14F-4D97-AF65-F5344CB8AC3E}">
        <p14:creationId xmlns:p14="http://schemas.microsoft.com/office/powerpoint/2010/main" val="230280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7169" t="3943" b="3909"/>
          <a:stretch/>
        </p:blipFill>
        <p:spPr>
          <a:xfrm>
            <a:off x="0" y="783770"/>
            <a:ext cx="5630636" cy="6074229"/>
          </a:xfrm>
          <a:prstGeom prst="rect">
            <a:avLst/>
          </a:prstGeom>
        </p:spPr>
      </p:pic>
      <p:sp>
        <p:nvSpPr>
          <p:cNvPr id="38" name="Rectangle 37"/>
          <p:cNvSpPr/>
          <p:nvPr/>
        </p:nvSpPr>
        <p:spPr>
          <a:xfrm>
            <a:off x="856062" y="1142999"/>
            <a:ext cx="2926080" cy="468499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01369" y="1932277"/>
            <a:ext cx="3154820" cy="92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i="1" dirty="0">
              <a:solidFill>
                <a:srgbClr val="231F20"/>
              </a:solidFill>
            </a:endParaRPr>
          </a:p>
        </p:txBody>
      </p:sp>
      <p:sp>
        <p:nvSpPr>
          <p:cNvPr id="64" name="Title 4"/>
          <p:cNvSpPr>
            <a:spLocks noGrp="1"/>
          </p:cNvSpPr>
          <p:nvPr>
            <p:ph type="title"/>
          </p:nvPr>
        </p:nvSpPr>
        <p:spPr>
          <a:xfrm>
            <a:off x="9861" y="-24724"/>
            <a:ext cx="12191998" cy="890341"/>
          </a:xfrm>
        </p:spPr>
        <p:txBody>
          <a:bodyPr/>
          <a:lstStyle/>
          <a:p>
            <a:r>
              <a:rPr lang="en-US" dirty="0"/>
              <a:t>Meaningful Connections</a:t>
            </a:r>
          </a:p>
        </p:txBody>
      </p:sp>
      <p:sp>
        <p:nvSpPr>
          <p:cNvPr id="6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8</a:t>
            </a:fld>
            <a:endParaRPr lang="en-US" sz="900" dirty="0"/>
          </a:p>
        </p:txBody>
      </p:sp>
      <p:sp>
        <p:nvSpPr>
          <p:cNvPr id="54" name="Rectangle 53"/>
          <p:cNvSpPr/>
          <p:nvPr/>
        </p:nvSpPr>
        <p:spPr>
          <a:xfrm>
            <a:off x="11160838" y="0"/>
            <a:ext cx="712198" cy="91440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11084315" y="93941"/>
            <a:ext cx="865244" cy="215444"/>
          </a:xfrm>
          <a:prstGeom prst="rect">
            <a:avLst/>
          </a:prstGeom>
        </p:spPr>
        <p:txBody>
          <a:bodyPr wrap="square" anchor="ctr">
            <a:spAutoFit/>
          </a:bodyPr>
          <a:lstStyle/>
          <a:p>
            <a:pPr algn="ctr"/>
            <a:r>
              <a:rPr lang="en-US" sz="800" b="1" dirty="0">
                <a:solidFill>
                  <a:schemeClr val="bg1"/>
                </a:solidFill>
              </a:rPr>
              <a:t>Connections</a:t>
            </a:r>
            <a:r>
              <a:rPr lang="en-US" sz="800" b="1" dirty="0">
                <a:solidFill>
                  <a:srgbClr val="231F20"/>
                </a:solidFill>
                <a:latin typeface="+mj-lt"/>
              </a:rPr>
              <a:t> </a:t>
            </a:r>
          </a:p>
        </p:txBody>
      </p:sp>
      <p:sp>
        <p:nvSpPr>
          <p:cNvPr id="23" name="Rectangle 22"/>
          <p:cNvSpPr/>
          <p:nvPr/>
        </p:nvSpPr>
        <p:spPr>
          <a:xfrm>
            <a:off x="8042635" y="1138496"/>
            <a:ext cx="2926080" cy="4681728"/>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391164" y="1149154"/>
            <a:ext cx="3033763" cy="4681728"/>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ntent Placeholder 2">
            <a:extLst>
              <a:ext uri="{FF2B5EF4-FFF2-40B4-BE49-F238E27FC236}">
                <a16:creationId xmlns:a16="http://schemas.microsoft.com/office/drawing/2014/main" id="{E297B020-5162-4D5C-B266-201B74FD7BED}"/>
              </a:ext>
            </a:extLst>
          </p:cNvPr>
          <p:cNvSpPr txBox="1">
            <a:spLocks/>
          </p:cNvSpPr>
          <p:nvPr/>
        </p:nvSpPr>
        <p:spPr>
          <a:xfrm>
            <a:off x="4449208" y="3634673"/>
            <a:ext cx="3097772" cy="2086482"/>
          </a:xfrm>
          <a:ln>
            <a:solidFill>
              <a:schemeClr val="tx2"/>
            </a:solidFill>
          </a:ln>
        </p:spPr>
        <p:txBody>
          <a:bodyPr lIns="182880" rIns="27432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Member </a:t>
            </a:r>
            <a:br>
              <a:rPr lang="en-US" sz="1800" b="1" kern="0" dirty="0">
                <a:solidFill>
                  <a:schemeClr val="bg1"/>
                </a:solidFill>
                <a:latin typeface="+mj-lt"/>
              </a:rPr>
            </a:br>
            <a:r>
              <a:rPr lang="en-US" sz="1800" b="1" kern="0" dirty="0">
                <a:solidFill>
                  <a:schemeClr val="bg1"/>
                </a:solidFill>
                <a:latin typeface="+mj-lt"/>
              </a:rPr>
              <a:t>Collaboration Groups</a:t>
            </a:r>
          </a:p>
          <a:p>
            <a:pPr>
              <a:lnSpc>
                <a:spcPct val="110000"/>
              </a:lnSpc>
              <a:spcBef>
                <a:spcPts val="75"/>
              </a:spcBef>
              <a:buSzPct val="100000"/>
            </a:pPr>
            <a:r>
              <a:rPr lang="en-US" sz="1400" dirty="0">
                <a:solidFill>
                  <a:schemeClr val="bg1"/>
                </a:solidFill>
              </a:rPr>
              <a:t>Engage over 3,000 members, including 300 C-suite executives, through over 100 forums focused on critical business issues </a:t>
            </a:r>
            <a:br>
              <a:rPr lang="en-US" sz="1400" dirty="0">
                <a:solidFill>
                  <a:schemeClr val="bg1"/>
                </a:solidFill>
              </a:rPr>
            </a:br>
            <a:r>
              <a:rPr lang="en-US" sz="1400" dirty="0">
                <a:solidFill>
                  <a:schemeClr val="bg1"/>
                </a:solidFill>
              </a:rPr>
              <a:t>and trends.</a:t>
            </a:r>
          </a:p>
        </p:txBody>
      </p:sp>
      <p:sp>
        <p:nvSpPr>
          <p:cNvPr id="41" name="Content Placeholder 2">
            <a:extLst>
              <a:ext uri="{FF2B5EF4-FFF2-40B4-BE49-F238E27FC236}">
                <a16:creationId xmlns:a16="http://schemas.microsoft.com/office/drawing/2014/main" id="{E297B020-5162-4D5C-B266-201B74FD7BED}"/>
              </a:ext>
            </a:extLst>
          </p:cNvPr>
          <p:cNvSpPr txBox="1">
            <a:spLocks/>
          </p:cNvSpPr>
          <p:nvPr/>
        </p:nvSpPr>
        <p:spPr>
          <a:xfrm>
            <a:off x="856062" y="3628518"/>
            <a:ext cx="2652451" cy="2186284"/>
          </a:xfrm>
          <a:ln>
            <a:solidFill>
              <a:schemeClr val="tx2"/>
            </a:solidFill>
          </a:ln>
        </p:spPr>
        <p:txBody>
          <a:bodyPr lIns="228600" rIns="36576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Industry-Leading Conferences</a:t>
            </a:r>
          </a:p>
          <a:p>
            <a:pPr>
              <a:lnSpc>
                <a:spcPct val="110000"/>
              </a:lnSpc>
              <a:spcBef>
                <a:spcPts val="75"/>
              </a:spcBef>
              <a:buSzPct val="100000"/>
            </a:pPr>
            <a:r>
              <a:rPr lang="en-US" sz="1400" dirty="0">
                <a:solidFill>
                  <a:schemeClr val="bg1"/>
                </a:solidFill>
              </a:rPr>
              <a:t>Connect with leaders across the industry to discuss market trends and best practices.</a:t>
            </a:r>
          </a:p>
          <a:p>
            <a:pPr>
              <a:lnSpc>
                <a:spcPct val="110000"/>
              </a:lnSpc>
              <a:spcBef>
                <a:spcPts val="75"/>
              </a:spcBef>
              <a:buSzPct val="100000"/>
            </a:pPr>
            <a:endParaRPr lang="en-US" sz="1800" b="1" kern="0" dirty="0">
              <a:solidFill>
                <a:schemeClr val="bg1"/>
              </a:solidFill>
              <a:latin typeface="+mj-lt"/>
            </a:endParaRPr>
          </a:p>
        </p:txBody>
      </p:sp>
      <p:sp>
        <p:nvSpPr>
          <p:cNvPr id="24" name="Content Placeholder 2">
            <a:extLst>
              <a:ext uri="{FF2B5EF4-FFF2-40B4-BE49-F238E27FC236}">
                <a16:creationId xmlns:a16="http://schemas.microsoft.com/office/drawing/2014/main" id="{E297B020-5162-4D5C-B266-201B74FD7BED}"/>
              </a:ext>
            </a:extLst>
          </p:cNvPr>
          <p:cNvSpPr txBox="1">
            <a:spLocks/>
          </p:cNvSpPr>
          <p:nvPr/>
        </p:nvSpPr>
        <p:spPr>
          <a:xfrm>
            <a:off x="8090740" y="3628517"/>
            <a:ext cx="2710709" cy="1549379"/>
          </a:xfrm>
          <a:ln>
            <a:solidFill>
              <a:schemeClr val="tx2"/>
            </a:solidFill>
          </a:ln>
        </p:spPr>
        <p:txBody>
          <a:bodyPr lIns="182880" rIns="9144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Webinars</a:t>
            </a:r>
          </a:p>
          <a:p>
            <a:pPr>
              <a:lnSpc>
                <a:spcPct val="110000"/>
              </a:lnSpc>
              <a:spcBef>
                <a:spcPts val="75"/>
              </a:spcBef>
              <a:buSzPct val="100000"/>
            </a:pPr>
            <a:r>
              <a:rPr lang="en-US" sz="1400" dirty="0">
                <a:solidFill>
                  <a:schemeClr val="bg1"/>
                </a:solidFill>
              </a:rPr>
              <a:t>Join industry experts and connect with other members via live and on-demand content covering today’s most critical business needs.</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6062" y="1142999"/>
            <a:ext cx="2926080" cy="2279962"/>
          </a:xfrm>
          <a:prstGeom prst="rect">
            <a:avLst/>
          </a:prstGeom>
        </p:spPr>
      </p:pic>
      <p:pic>
        <p:nvPicPr>
          <p:cNvPr id="26" name="Picture 2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91164" y="1149154"/>
            <a:ext cx="3038336" cy="2279557"/>
          </a:xfrm>
          <a:prstGeom prst="rect">
            <a:avLst/>
          </a:prstGeom>
        </p:spPr>
      </p:pic>
      <p:pic>
        <p:nvPicPr>
          <p:cNvPr id="27" name="Picture 2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42635" y="1138496"/>
            <a:ext cx="2930165" cy="2292144"/>
          </a:xfrm>
          <a:prstGeom prst="rect">
            <a:avLst/>
          </a:prstGeom>
        </p:spPr>
      </p:pic>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349901" y="404697"/>
            <a:ext cx="334073" cy="362965"/>
          </a:xfrm>
          <a:prstGeom prst="rect">
            <a:avLst/>
          </a:prstGeom>
        </p:spPr>
      </p:pic>
    </p:spTree>
    <p:extLst>
      <p:ext uri="{BB962C8B-B14F-4D97-AF65-F5344CB8AC3E}">
        <p14:creationId xmlns:p14="http://schemas.microsoft.com/office/powerpoint/2010/main" val="131380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17368"/>
          <a:stretch/>
        </p:blipFill>
        <p:spPr>
          <a:xfrm>
            <a:off x="0" y="1624070"/>
            <a:ext cx="5187412" cy="4873352"/>
          </a:xfrm>
          <a:prstGeom prst="rect">
            <a:avLst/>
          </a:prstGeom>
        </p:spPr>
      </p:pic>
      <p:sp>
        <p:nvSpPr>
          <p:cNvPr id="56" name="Rectangle 55"/>
          <p:cNvSpPr/>
          <p:nvPr/>
        </p:nvSpPr>
        <p:spPr>
          <a:xfrm>
            <a:off x="1010533" y="2929608"/>
            <a:ext cx="3049931" cy="2725758"/>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algn="ctr"/>
            <a:endParaRPr lang="en-US" b="1" dirty="0">
              <a:solidFill>
                <a:srgbClr val="231F20"/>
              </a:solidFill>
            </a:endParaRPr>
          </a:p>
        </p:txBody>
      </p:sp>
      <p:sp>
        <p:nvSpPr>
          <p:cNvPr id="52" name="Content Placeholder 2">
            <a:extLst>
              <a:ext uri="{FF2B5EF4-FFF2-40B4-BE49-F238E27FC236}">
                <a16:creationId xmlns:a16="http://schemas.microsoft.com/office/drawing/2014/main" id="{E297B020-5162-4D5C-B266-201B74FD7BED}"/>
              </a:ext>
            </a:extLst>
          </p:cNvPr>
          <p:cNvSpPr txBox="1">
            <a:spLocks/>
          </p:cNvSpPr>
          <p:nvPr/>
        </p:nvSpPr>
        <p:spPr>
          <a:xfrm>
            <a:off x="1014733" y="2860034"/>
            <a:ext cx="3026934" cy="2532127"/>
          </a:xfrm>
          <a:ln>
            <a:solidFill>
              <a:schemeClr val="tx2"/>
            </a:solidFill>
          </a:ln>
        </p:spPr>
        <p:txBody>
          <a:bodyPr lIns="228600" tIns="411480" rIns="365760" bIns="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Accelerate </a:t>
            </a:r>
            <a:br>
              <a:rPr lang="en-US" sz="1800" b="1" kern="0" dirty="0">
                <a:solidFill>
                  <a:schemeClr val="bg1"/>
                </a:solidFill>
                <a:latin typeface="+mj-lt"/>
              </a:rPr>
            </a:br>
            <a:r>
              <a:rPr lang="en-US" sz="1800" b="1" kern="0" dirty="0">
                <a:solidFill>
                  <a:schemeClr val="bg1"/>
                </a:solidFill>
                <a:latin typeface="+mj-lt"/>
              </a:rPr>
              <a:t>Impact Suite</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Certificate Programs</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Insurance Immersion</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Industry Advantage</a:t>
            </a:r>
          </a:p>
          <a:p>
            <a:pPr>
              <a:lnSpc>
                <a:spcPct val="110000"/>
              </a:lnSpc>
              <a:spcBef>
                <a:spcPts val="75"/>
              </a:spcBef>
              <a:buSzPct val="100000"/>
            </a:pPr>
            <a:endParaRPr lang="en-US" sz="1800" b="1" kern="0" dirty="0">
              <a:solidFill>
                <a:schemeClr val="bg1"/>
              </a:solidFill>
              <a:latin typeface="+mj-lt"/>
            </a:endParaRPr>
          </a:p>
        </p:txBody>
      </p:sp>
      <p:sp>
        <p:nvSpPr>
          <p:cNvPr id="5" name="Title 4"/>
          <p:cNvSpPr>
            <a:spLocks noGrp="1"/>
          </p:cNvSpPr>
          <p:nvPr>
            <p:ph type="title"/>
          </p:nvPr>
        </p:nvSpPr>
        <p:spPr>
          <a:xfrm>
            <a:off x="746" y="-30864"/>
            <a:ext cx="12191998" cy="890341"/>
          </a:xfrm>
        </p:spPr>
        <p:txBody>
          <a:bodyPr/>
          <a:lstStyle/>
          <a:p>
            <a:r>
              <a:rPr lang="en-US" dirty="0"/>
              <a:t>Industry Knowledge Improves Talent Effectiveness</a:t>
            </a:r>
          </a:p>
        </p:txBody>
      </p:sp>
      <p:sp>
        <p:nvSpPr>
          <p:cNvPr id="6" name="Slide Number Placeholder 5"/>
          <p:cNvSpPr>
            <a:spLocks noGrp="1"/>
          </p:cNvSpPr>
          <p:nvPr>
            <p:ph type="sldNum" sz="quarter" idx="4294967295"/>
          </p:nvPr>
        </p:nvSpPr>
        <p:spPr/>
        <p:txBody>
          <a:bodyPr/>
          <a:lstStyle/>
          <a:p>
            <a:fld id="{FA06F0F5-DF6A-4E0E-AC03-6B0D0B0A1300}" type="slidenum">
              <a:rPr lang="en-US" sz="900" smtClean="0">
                <a:solidFill>
                  <a:srgbClr val="002F70"/>
                </a:solidFill>
              </a:rPr>
              <a:pPr/>
              <a:t>9</a:t>
            </a:fld>
            <a:endParaRPr lang="en-US" sz="900" dirty="0">
              <a:solidFill>
                <a:srgbClr val="002F70"/>
              </a:solidFill>
            </a:endParaRPr>
          </a:p>
        </p:txBody>
      </p:sp>
      <p:sp>
        <p:nvSpPr>
          <p:cNvPr id="40" name="Down Arrow 39"/>
          <p:cNvSpPr/>
          <p:nvPr/>
        </p:nvSpPr>
        <p:spPr>
          <a:xfrm>
            <a:off x="2115719" y="2087217"/>
            <a:ext cx="839559" cy="1063486"/>
          </a:xfrm>
          <a:prstGeom prst="downArrow">
            <a:avLst/>
          </a:prstGeom>
          <a:gradFill>
            <a:gsLst>
              <a:gs pos="25000">
                <a:schemeClr val="accent1">
                  <a:lumMod val="5000"/>
                  <a:lumOff val="95000"/>
                </a:schemeClr>
              </a:gs>
              <a:gs pos="89000">
                <a:srgbClr val="005F9F"/>
              </a:gs>
              <a:gs pos="65000">
                <a:srgbClr val="0B9EC1"/>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9</a:t>
            </a:fld>
            <a:endParaRPr lang="en-US" sz="900" dirty="0"/>
          </a:p>
        </p:txBody>
      </p:sp>
      <p:sp>
        <p:nvSpPr>
          <p:cNvPr id="47" name="Rectangle 46"/>
          <p:cNvSpPr/>
          <p:nvPr/>
        </p:nvSpPr>
        <p:spPr>
          <a:xfrm>
            <a:off x="11160838" y="0"/>
            <a:ext cx="712198" cy="914400"/>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11084315" y="86247"/>
            <a:ext cx="865244" cy="230832"/>
          </a:xfrm>
          <a:prstGeom prst="rect">
            <a:avLst/>
          </a:prstGeom>
        </p:spPr>
        <p:txBody>
          <a:bodyPr wrap="square" anchor="ctr">
            <a:spAutoFit/>
          </a:bodyPr>
          <a:lstStyle/>
          <a:p>
            <a:pPr algn="ctr"/>
            <a:r>
              <a:rPr lang="en-US" sz="900" b="1" dirty="0">
                <a:solidFill>
                  <a:schemeClr val="bg1"/>
                </a:solidFill>
              </a:rPr>
              <a:t>Knowledge</a:t>
            </a:r>
            <a:r>
              <a:rPr lang="en-US" sz="900" b="1" dirty="0">
                <a:solidFill>
                  <a:srgbClr val="231F20"/>
                </a:solidFill>
                <a:latin typeface="+mj-lt"/>
              </a:rPr>
              <a:t> </a:t>
            </a:r>
          </a:p>
        </p:txBody>
      </p:sp>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9488" y="429822"/>
            <a:ext cx="434898" cy="337840"/>
          </a:xfrm>
          <a:prstGeom prst="rect">
            <a:avLst/>
          </a:prstGeom>
        </p:spPr>
      </p:pic>
      <p:sp>
        <p:nvSpPr>
          <p:cNvPr id="28" name="TextBox 27"/>
          <p:cNvSpPr txBox="1"/>
          <p:nvPr/>
        </p:nvSpPr>
        <p:spPr>
          <a:xfrm>
            <a:off x="995268" y="1150195"/>
            <a:ext cx="3080460" cy="1200329"/>
          </a:xfrm>
          <a:prstGeom prst="rect">
            <a:avLst/>
          </a:prstGeom>
          <a:solidFill>
            <a:srgbClr val="0B9EC1"/>
          </a:solidFill>
        </p:spPr>
        <p:txBody>
          <a:bodyPr wrap="square" tIns="182880" bIns="182880" rtlCol="0">
            <a:spAutoFit/>
          </a:bodyPr>
          <a:lstStyle/>
          <a:p>
            <a:pPr algn="ctr"/>
            <a:r>
              <a:rPr lang="en-US" b="1" dirty="0">
                <a:solidFill>
                  <a:schemeClr val="bg1"/>
                </a:solidFill>
              </a:rPr>
              <a:t>Onboard New Talent </a:t>
            </a:r>
          </a:p>
          <a:p>
            <a:pPr algn="ctr"/>
            <a:r>
              <a:rPr lang="en-US" b="1" dirty="0">
                <a:solidFill>
                  <a:schemeClr val="bg1"/>
                </a:solidFill>
              </a:rPr>
              <a:t>and Increase Speed </a:t>
            </a:r>
            <a:br>
              <a:rPr lang="en-US" b="1" dirty="0">
                <a:solidFill>
                  <a:schemeClr val="bg1"/>
                </a:solidFill>
              </a:rPr>
            </a:br>
            <a:r>
              <a:rPr lang="en-US" b="1" dirty="0">
                <a:solidFill>
                  <a:schemeClr val="bg1"/>
                </a:solidFill>
              </a:rPr>
              <a:t>to Proficiency</a:t>
            </a:r>
          </a:p>
        </p:txBody>
      </p:sp>
      <p:sp>
        <p:nvSpPr>
          <p:cNvPr id="25" name="Rectangle 24"/>
          <p:cNvSpPr/>
          <p:nvPr/>
        </p:nvSpPr>
        <p:spPr>
          <a:xfrm>
            <a:off x="7810398" y="2929608"/>
            <a:ext cx="3049931" cy="2725758"/>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algn="ctr"/>
            <a:endParaRPr lang="en-US" b="1" dirty="0">
              <a:solidFill>
                <a:srgbClr val="231F20"/>
              </a:solidFill>
            </a:endParaRPr>
          </a:p>
        </p:txBody>
      </p:sp>
      <p:sp>
        <p:nvSpPr>
          <p:cNvPr id="26" name="Content Placeholder 2">
            <a:extLst>
              <a:ext uri="{FF2B5EF4-FFF2-40B4-BE49-F238E27FC236}">
                <a16:creationId xmlns:a16="http://schemas.microsoft.com/office/drawing/2014/main" id="{E297B020-5162-4D5C-B266-201B74FD7BED}"/>
              </a:ext>
            </a:extLst>
          </p:cNvPr>
          <p:cNvSpPr txBox="1">
            <a:spLocks/>
          </p:cNvSpPr>
          <p:nvPr/>
        </p:nvSpPr>
        <p:spPr>
          <a:xfrm>
            <a:off x="7814597" y="2860034"/>
            <a:ext cx="3044575" cy="2099989"/>
          </a:xfrm>
          <a:ln>
            <a:solidFill>
              <a:schemeClr val="tx2"/>
            </a:solidFill>
          </a:ln>
        </p:spPr>
        <p:txBody>
          <a:bodyPr lIns="228600" tIns="411480" rIns="274320" bIns="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Strategic Leadership </a:t>
            </a:r>
            <a:br>
              <a:rPr lang="en-US" sz="1800" b="1" kern="0" dirty="0">
                <a:solidFill>
                  <a:schemeClr val="bg1"/>
                </a:solidFill>
                <a:latin typeface="+mj-lt"/>
              </a:rPr>
            </a:br>
            <a:r>
              <a:rPr lang="en-US" sz="1800" b="1" kern="0" dirty="0">
                <a:solidFill>
                  <a:schemeClr val="bg1"/>
                </a:solidFill>
                <a:latin typeface="+mj-lt"/>
              </a:rPr>
              <a:t>Experience</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Leadership program developed in </a:t>
            </a:r>
            <a:br>
              <a:rPr lang="en-US" sz="1400" dirty="0"/>
            </a:br>
            <a:r>
              <a:rPr lang="en-US" sz="1400" dirty="0"/>
              <a:t>partnership with Wharton Executive Education (nomination only)</a:t>
            </a:r>
          </a:p>
          <a:p>
            <a:pPr>
              <a:lnSpc>
                <a:spcPct val="110000"/>
              </a:lnSpc>
              <a:spcBef>
                <a:spcPts val="75"/>
              </a:spcBef>
              <a:buSzPct val="100000"/>
            </a:pPr>
            <a:endParaRPr lang="en-US" sz="1800" b="1" kern="0" dirty="0">
              <a:solidFill>
                <a:schemeClr val="bg1"/>
              </a:solidFill>
              <a:latin typeface="+mj-lt"/>
            </a:endParaRPr>
          </a:p>
        </p:txBody>
      </p:sp>
      <p:sp>
        <p:nvSpPr>
          <p:cNvPr id="29" name="Down Arrow 28"/>
          <p:cNvSpPr/>
          <p:nvPr/>
        </p:nvSpPr>
        <p:spPr>
          <a:xfrm>
            <a:off x="8915584" y="2087217"/>
            <a:ext cx="839559" cy="1063486"/>
          </a:xfrm>
          <a:prstGeom prst="downArrow">
            <a:avLst/>
          </a:prstGeom>
          <a:gradFill>
            <a:gsLst>
              <a:gs pos="25000">
                <a:schemeClr val="accent1">
                  <a:lumMod val="5000"/>
                  <a:lumOff val="95000"/>
                </a:schemeClr>
              </a:gs>
              <a:gs pos="89000">
                <a:srgbClr val="005F9F"/>
              </a:gs>
              <a:gs pos="65000">
                <a:srgbClr val="0B9EC1"/>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95133" y="1150195"/>
            <a:ext cx="3080460" cy="1200329"/>
          </a:xfrm>
          <a:prstGeom prst="rect">
            <a:avLst/>
          </a:prstGeom>
          <a:solidFill>
            <a:srgbClr val="0B9EC1"/>
          </a:solidFill>
        </p:spPr>
        <p:txBody>
          <a:bodyPr wrap="square" lIns="182880" tIns="320040" rIns="182880" bIns="320040" rtlCol="0">
            <a:spAutoFit/>
          </a:bodyPr>
          <a:lstStyle/>
          <a:p>
            <a:pPr algn="ctr"/>
            <a:r>
              <a:rPr lang="en-US" b="1" dirty="0">
                <a:solidFill>
                  <a:schemeClr val="bg1"/>
                </a:solidFill>
              </a:rPr>
              <a:t>Create Transformative Leaders</a:t>
            </a:r>
          </a:p>
        </p:txBody>
      </p:sp>
      <p:sp>
        <p:nvSpPr>
          <p:cNvPr id="58" name="Rectangle 57"/>
          <p:cNvSpPr/>
          <p:nvPr/>
        </p:nvSpPr>
        <p:spPr>
          <a:xfrm>
            <a:off x="4400639" y="2929608"/>
            <a:ext cx="3049931" cy="2725758"/>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algn="ctr"/>
            <a:endParaRPr lang="en-US" b="1" dirty="0">
              <a:solidFill>
                <a:srgbClr val="231F20"/>
              </a:solidFill>
            </a:endParaRPr>
          </a:p>
        </p:txBody>
      </p:sp>
      <p:sp>
        <p:nvSpPr>
          <p:cNvPr id="59" name="Content Placeholder 2">
            <a:extLst>
              <a:ext uri="{FF2B5EF4-FFF2-40B4-BE49-F238E27FC236}">
                <a16:creationId xmlns:a16="http://schemas.microsoft.com/office/drawing/2014/main" id="{E297B020-5162-4D5C-B266-201B74FD7BED}"/>
              </a:ext>
            </a:extLst>
          </p:cNvPr>
          <p:cNvSpPr txBox="1">
            <a:spLocks/>
          </p:cNvSpPr>
          <p:nvPr/>
        </p:nvSpPr>
        <p:spPr>
          <a:xfrm>
            <a:off x="4404839" y="2860034"/>
            <a:ext cx="3026934" cy="2532127"/>
          </a:xfrm>
          <a:ln>
            <a:solidFill>
              <a:schemeClr val="tx2"/>
            </a:solidFill>
          </a:ln>
        </p:spPr>
        <p:txBody>
          <a:bodyPr lIns="228600" tIns="411480" rIns="365760" bIns="0" anchor="t" anchorCtr="0"/>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nSpc>
                <a:spcPct val="110000"/>
              </a:lnSpc>
              <a:spcBef>
                <a:spcPts val="75"/>
              </a:spcBef>
              <a:buSzPct val="100000"/>
            </a:pPr>
            <a:r>
              <a:rPr lang="en-US" sz="1800" b="1" kern="0" dirty="0">
                <a:solidFill>
                  <a:schemeClr val="bg1"/>
                </a:solidFill>
                <a:latin typeface="+mj-lt"/>
              </a:rPr>
              <a:t>Talent Mobility Suite</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FLMI</a:t>
            </a:r>
            <a:r>
              <a:rPr lang="en-US" sz="1400" baseline="30000" dirty="0"/>
              <a:t>®</a:t>
            </a:r>
            <a:r>
              <a:rPr lang="en-US" sz="1400" dirty="0"/>
              <a:t>, ACS</a:t>
            </a:r>
            <a:r>
              <a:rPr lang="en-US" sz="1400" baseline="30000" dirty="0"/>
              <a:t>®</a:t>
            </a:r>
            <a:r>
              <a:rPr lang="en-US" sz="1400" dirty="0"/>
              <a:t>, AIRC</a:t>
            </a:r>
            <a:r>
              <a:rPr lang="en-US" sz="1400" baseline="30000" dirty="0"/>
              <a:t>TM</a:t>
            </a:r>
            <a:r>
              <a:rPr lang="en-US" sz="1400" dirty="0"/>
              <a:t>, ALMI</a:t>
            </a:r>
            <a:r>
              <a:rPr lang="en-US" sz="1400" baseline="30000" dirty="0"/>
              <a:t>®</a:t>
            </a:r>
            <a:r>
              <a:rPr lang="en-US" sz="1400" dirty="0"/>
              <a:t> designations </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Finance for Insurance Leaders</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Industry Advantage</a:t>
            </a:r>
          </a:p>
          <a:p>
            <a:pPr marL="285750" indent="-285750">
              <a:lnSpc>
                <a:spcPct val="100000"/>
              </a:lnSpc>
              <a:spcBef>
                <a:spcPts val="75"/>
              </a:spcBef>
              <a:spcAft>
                <a:spcPts val="600"/>
              </a:spcAft>
              <a:buClr>
                <a:schemeClr val="tx1"/>
              </a:buClr>
              <a:buSzPct val="100000"/>
              <a:buFont typeface="Arial" panose="020B0604020202020204" pitchFamily="34" charset="0"/>
              <a:buChar char="•"/>
            </a:pPr>
            <a:r>
              <a:rPr lang="en-US" sz="1400" dirty="0"/>
              <a:t>Insurance Immersion</a:t>
            </a:r>
          </a:p>
          <a:p>
            <a:pPr>
              <a:lnSpc>
                <a:spcPct val="110000"/>
              </a:lnSpc>
              <a:spcBef>
                <a:spcPts val="75"/>
              </a:spcBef>
              <a:buSzPct val="100000"/>
            </a:pPr>
            <a:endParaRPr lang="en-US" sz="1800" b="1" kern="0" dirty="0">
              <a:solidFill>
                <a:schemeClr val="bg1"/>
              </a:solidFill>
              <a:latin typeface="+mj-lt"/>
            </a:endParaRPr>
          </a:p>
        </p:txBody>
      </p:sp>
      <p:sp>
        <p:nvSpPr>
          <p:cNvPr id="60" name="Down Arrow 59"/>
          <p:cNvSpPr/>
          <p:nvPr/>
        </p:nvSpPr>
        <p:spPr>
          <a:xfrm>
            <a:off x="5505825" y="2087217"/>
            <a:ext cx="839559" cy="1063486"/>
          </a:xfrm>
          <a:prstGeom prst="downArrow">
            <a:avLst/>
          </a:prstGeom>
          <a:gradFill>
            <a:gsLst>
              <a:gs pos="25000">
                <a:schemeClr val="accent1">
                  <a:lumMod val="5000"/>
                  <a:lumOff val="95000"/>
                </a:schemeClr>
              </a:gs>
              <a:gs pos="89000">
                <a:srgbClr val="005F9F"/>
              </a:gs>
              <a:gs pos="65000">
                <a:srgbClr val="0B9EC1"/>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4385374" y="1150195"/>
            <a:ext cx="3080460" cy="1200329"/>
          </a:xfrm>
          <a:prstGeom prst="rect">
            <a:avLst/>
          </a:prstGeom>
          <a:solidFill>
            <a:srgbClr val="0B9EC1"/>
          </a:solidFill>
        </p:spPr>
        <p:txBody>
          <a:bodyPr wrap="square" lIns="182880" tIns="320040" rIns="182880" bIns="320040" rtlCol="0">
            <a:spAutoFit/>
          </a:bodyPr>
          <a:lstStyle/>
          <a:p>
            <a:pPr algn="ctr"/>
            <a:r>
              <a:rPr lang="en-US" b="1" dirty="0">
                <a:solidFill>
                  <a:schemeClr val="bg1"/>
                </a:solidFill>
              </a:rPr>
              <a:t>Develop and Retain Your Workforce</a:t>
            </a:r>
          </a:p>
        </p:txBody>
      </p:sp>
    </p:spTree>
    <p:extLst>
      <p:ext uri="{BB962C8B-B14F-4D97-AF65-F5344CB8AC3E}">
        <p14:creationId xmlns:p14="http://schemas.microsoft.com/office/powerpoint/2010/main" val="2992814877"/>
      </p:ext>
    </p:extLst>
  </p:cSld>
  <p:clrMapOvr>
    <a:masterClrMapping/>
  </p:clrMapOvr>
</p:sld>
</file>

<file path=ppt/theme/theme1.xml><?xml version="1.0" encoding="utf-8"?>
<a:theme xmlns:a="http://schemas.openxmlformats.org/drawingml/2006/main" name="2022 LIMRA-LOMA Presentation">
  <a:themeElements>
    <a:clrScheme name="Custom 4">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004C9D"/>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LOMA presentation WIDE_BC_v4.potx" id="{17BB12F1-5762-4EBC-9FB0-B2EAE8501262}" vid="{F175EB97-A733-48FE-B34C-ACFA024932E8}"/>
    </a:ext>
  </a:extLst>
</a:theme>
</file>

<file path=ppt/theme/theme2.xml><?xml version="1.0" encoding="utf-8"?>
<a:theme xmlns:a="http://schemas.openxmlformats.org/drawingml/2006/main" name="1_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3.xml><?xml version="1.0" encoding="utf-8"?>
<a:theme xmlns:a="http://schemas.openxmlformats.org/drawingml/2006/main" name="2024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303DCE8EDBE2439DDD95DCDF339B64" ma:contentTypeVersion="1" ma:contentTypeDescription="Create a new document." ma:contentTypeScope="" ma:versionID="9481aa5d7eb06661630190462056dbd1">
  <xsd:schema xmlns:xsd="http://www.w3.org/2001/XMLSchema" xmlns:xs="http://www.w3.org/2001/XMLSchema" xmlns:p="http://schemas.microsoft.com/office/2006/metadata/properties" xmlns:ns2="ff47d776-8114-4207-8cc3-ed44e79849e7" xmlns:ns3="05c452c8-1c6f-4d8e-b449-e328afff9455" targetNamespace="http://schemas.microsoft.com/office/2006/metadata/properties" ma:root="true" ma:fieldsID="73d35e16114d8d1dfa1b5d288fc521e1" ns2:_="" ns3:_="">
    <xsd:import namespace="ff47d776-8114-4207-8cc3-ed44e79849e7"/>
    <xsd:import namespace="05c452c8-1c6f-4d8e-b449-e328afff9455"/>
    <xsd:element name="properties">
      <xsd:complexType>
        <xsd:sequence>
          <xsd:element name="documentManagement">
            <xsd:complexType>
              <xsd:all>
                <xsd:element ref="ns2:Sensitiv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nsitivity xmlns="ff47d776-8114-4207-8cc3-ed44e79849e7">Internal Use</Sensitivity>
    <SharedWithUsers xmlns="05c452c8-1c6f-4d8e-b449-e328afff9455">
      <UserInfo>
        <DisplayName>Beaudry, Vicki</DisplayName>
        <AccountId>374</AccountId>
        <AccountType/>
      </UserInfo>
    </SharedWithUsers>
  </documentManagement>
</p:properties>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94CB6557-223A-4F02-AF25-3A23472766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CD4A8-A75F-4042-8B00-3ABE0B150ACA}">
  <ds:schemaRefs>
    <ds:schemaRef ds:uri="http://purl.org/dc/dcmitype/"/>
    <ds:schemaRef ds:uri="http://schemas.microsoft.com/office/infopath/2007/PartnerControls"/>
    <ds:schemaRef ds:uri="05c452c8-1c6f-4d8e-b449-e328afff9455"/>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f47d776-8114-4207-8cc3-ed44e79849e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2022 BRAND_LIMRA-LOMA presentation WIDE_BC_v4</Template>
  <TotalTime>21636</TotalTime>
  <Words>2585</Words>
  <Application>Microsoft Office PowerPoint</Application>
  <PresentationFormat>Widescreen</PresentationFormat>
  <Paragraphs>246</Paragraphs>
  <Slides>15</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Aptos</vt:lpstr>
      <vt:lpstr>Arial</vt:lpstr>
      <vt:lpstr>Arial Black</vt:lpstr>
      <vt:lpstr>Calibri</vt:lpstr>
      <vt:lpstr>Futura Std Medium</vt:lpstr>
      <vt:lpstr>Times New Roman</vt:lpstr>
      <vt:lpstr>2022 LIMRA-LOMA Presentation</vt:lpstr>
      <vt:lpstr>1_2022 LIMRA-LOMA Presentation</vt:lpstr>
      <vt:lpstr>2024 LIMRA-LOMA Presentation</vt:lpstr>
      <vt:lpstr>Empowering Our Members</vt:lpstr>
      <vt:lpstr>Unprecedented Industry Change</vt:lpstr>
      <vt:lpstr>About Us</vt:lpstr>
      <vt:lpstr>The Power of Association: Diverse Perspectives</vt:lpstr>
      <vt:lpstr>The Key Markets We Serve</vt:lpstr>
      <vt:lpstr>Empowering Our Members</vt:lpstr>
      <vt:lpstr>Actionable Industry Insights</vt:lpstr>
      <vt:lpstr>Meaningful Connections</vt:lpstr>
      <vt:lpstr>Industry Knowledge Improves Talent Effectiveness</vt:lpstr>
      <vt:lpstr>Collaborative Industry Solutions</vt:lpstr>
      <vt:lpstr>Industry Leading Solutions</vt:lpstr>
      <vt:lpstr>Data Driven Solutions</vt:lpstr>
      <vt:lpstr>Leverage Your Member Benefits</vt:lpstr>
      <vt:lpstr>Additional Member Benefits: Strategic Partnerships</vt:lpstr>
      <vt:lpstr>Empowering Our Members</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Pultz, Elizabeth</cp:lastModifiedBy>
  <cp:revision>460</cp:revision>
  <dcterms:created xsi:type="dcterms:W3CDTF">2022-04-11T13:26:10Z</dcterms:created>
  <dcterms:modified xsi:type="dcterms:W3CDTF">2024-12-05T16:57:05Z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0x01010050303DCE8EDBE2439DDD95DCDF339B64</vt:lpwstr>
  </property>
</Properties>
</file>