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91D14D-83BB-C627-1B09-C3E0600139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D822C-CA5A-17F5-77F7-CAB3AA4271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CEBA-47F4-4406-8BD2-73273B7F818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7B45F-609D-5BCC-2277-18736B61BC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52D1F-1DDF-BCB4-E4A8-DEFCA41CF5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64C06-84F5-4DD1-8AC0-2B304359D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99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A7671-9269-47E4-8070-76637A446D45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C2F57-E972-469F-9C06-BCA930D7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88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3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59"/>
          <a:stretch/>
        </p:blipFill>
        <p:spPr>
          <a:xfrm>
            <a:off x="0" y="0"/>
            <a:ext cx="12198096" cy="598853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995950"/>
            <a:ext cx="12198096" cy="1868734"/>
          </a:xfrm>
          <a:prstGeom prst="rect">
            <a:avLst/>
          </a:prstGeom>
          <a:solidFill>
            <a:srgbClr val="002F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41028" y="5293508"/>
            <a:ext cx="5446762" cy="477054"/>
          </a:xfrm>
          <a:prstGeom prst="rect">
            <a:avLst/>
          </a:prstGeom>
          <a:noFill/>
          <a:effectLst/>
        </p:spPr>
        <p:txBody>
          <a:bodyPr wrap="square" lIns="0" rIns="182880" bIns="0" anchor="b" anchorCtr="0">
            <a:sp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-6824" y="1857042"/>
            <a:ext cx="1131113" cy="2562474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1028" y="5805131"/>
            <a:ext cx="5449824" cy="33337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1028" y="6159279"/>
            <a:ext cx="5449824" cy="33337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9870" y="6069026"/>
            <a:ext cx="1753030" cy="51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71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4162425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133850"/>
            <a:ext cx="12191999" cy="787609"/>
          </a:xfrm>
          <a:prstGeom prst="rect">
            <a:avLst/>
          </a:prstGeom>
          <a:solidFill>
            <a:srgbClr val="EBE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E8E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378221"/>
            <a:ext cx="12191999" cy="1241530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13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4391025"/>
            <a:ext cx="12024293" cy="1219199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r"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text</a:t>
            </a:r>
          </a:p>
        </p:txBody>
      </p:sp>
    </p:spTree>
    <p:extLst>
      <p:ext uri="{BB962C8B-B14F-4D97-AF65-F5344CB8AC3E}">
        <p14:creationId xmlns:p14="http://schemas.microsoft.com/office/powerpoint/2010/main" val="424236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-Blue bar-gray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2" y="0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541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o We Are PP gray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89" y="1368425"/>
            <a:ext cx="5993476" cy="3995284"/>
          </a:xfrm>
          <a:prstGeom prst="rect">
            <a:avLst/>
          </a:prstGeom>
          <a:noFill/>
        </p:spPr>
      </p:pic>
      <p:sp>
        <p:nvSpPr>
          <p:cNvPr id="22" name="Rectangle 21" hidden="1"/>
          <p:cNvSpPr/>
          <p:nvPr/>
        </p:nvSpPr>
        <p:spPr>
          <a:xfrm>
            <a:off x="-24938" y="5308671"/>
            <a:ext cx="12216384" cy="1596043"/>
          </a:xfrm>
          <a:prstGeom prst="rect">
            <a:avLst/>
          </a:prstGeom>
          <a:solidFill>
            <a:srgbClr val="002F7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350" dirty="0"/>
          </a:p>
        </p:txBody>
      </p:sp>
      <p:grpSp>
        <p:nvGrpSpPr>
          <p:cNvPr id="8" name="Group 7"/>
          <p:cNvGrpSpPr/>
          <p:nvPr/>
        </p:nvGrpSpPr>
        <p:grpSpPr>
          <a:xfrm>
            <a:off x="7905830" y="1368425"/>
            <a:ext cx="3666956" cy="3689131"/>
            <a:chOff x="7012369" y="1565306"/>
            <a:chExt cx="4443873" cy="3689131"/>
          </a:xfrm>
          <a:solidFill>
            <a:schemeClr val="bg1">
              <a:lumMod val="95000"/>
            </a:schemeClr>
          </a:solidFill>
        </p:grpSpPr>
        <p:sp>
          <p:nvSpPr>
            <p:cNvPr id="9" name="Rectangle 8"/>
            <p:cNvSpPr/>
            <p:nvPr userDrawn="1"/>
          </p:nvSpPr>
          <p:spPr>
            <a:xfrm>
              <a:off x="7012369" y="1565306"/>
              <a:ext cx="4443873" cy="368913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7167532" y="2039454"/>
              <a:ext cx="4133546" cy="304698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Advancing the financial services industry by empowering our </a:t>
              </a:r>
              <a:br>
                <a:rPr lang="en-US" sz="2400" dirty="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dirty="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members with </a:t>
              </a:r>
              <a:r>
                <a:rPr lang="en-US" sz="2400" b="1" dirty="0">
                  <a:solidFill>
                    <a:srgbClr val="002F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knowledge</a:t>
              </a:r>
              <a:r>
                <a:rPr lang="en-US" sz="2400" dirty="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>
                  <a:solidFill>
                    <a:srgbClr val="002F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insights</a:t>
              </a:r>
              <a:r>
                <a:rPr lang="en-US" sz="2400" dirty="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>
                  <a:solidFill>
                    <a:srgbClr val="002F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connections</a:t>
              </a:r>
              <a:r>
                <a:rPr lang="en-US" sz="2400" dirty="0">
                  <a:solidFill>
                    <a:srgbClr val="40404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and </a:t>
              </a:r>
              <a:r>
                <a:rPr lang="en-US" sz="2400" b="1" dirty="0">
                  <a:solidFill>
                    <a:srgbClr val="002F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solutions</a:t>
              </a:r>
              <a:endParaRPr lang="en-US" sz="2400" b="1" dirty="0">
                <a:solidFill>
                  <a:srgbClr val="002F70"/>
                </a:solidFill>
              </a:endParaRPr>
            </a:p>
          </p:txBody>
        </p:sp>
      </p:grpSp>
      <p:sp>
        <p:nvSpPr>
          <p:cNvPr id="2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8658" y="6099403"/>
            <a:ext cx="1164242" cy="47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11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498100" y="4196742"/>
            <a:ext cx="1754360" cy="759886"/>
          </a:xfrm>
          <a:prstGeom prst="rect">
            <a:avLst/>
          </a:prstGeom>
          <a:solidFill>
            <a:schemeClr val="bg1"/>
          </a:solidFill>
          <a:ln w="22225">
            <a:solidFill>
              <a:srgbClr val="C4BF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15670" y="4194952"/>
            <a:ext cx="1754360" cy="759886"/>
          </a:xfrm>
          <a:prstGeom prst="rect">
            <a:avLst/>
          </a:prstGeom>
          <a:solidFill>
            <a:schemeClr val="bg1"/>
          </a:solidFill>
          <a:ln w="22225">
            <a:solidFill>
              <a:srgbClr val="C4BF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8197" y="4194952"/>
            <a:ext cx="1754360" cy="759886"/>
          </a:xfrm>
          <a:prstGeom prst="rect">
            <a:avLst/>
          </a:prstGeom>
          <a:solidFill>
            <a:schemeClr val="bg1"/>
          </a:solidFill>
          <a:ln w="22225">
            <a:solidFill>
              <a:srgbClr val="C4BF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646990" y="4366421"/>
            <a:ext cx="2308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36297" y="4229858"/>
            <a:ext cx="1713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Retirement Income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15854" y="4220054"/>
            <a:ext cx="1704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</a:t>
            </a:r>
            <a:r>
              <a:rPr lang="en-US" sz="2000" b="1" baseline="0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938197" y="3819365"/>
            <a:ext cx="6314263" cy="0"/>
          </a:xfrm>
          <a:prstGeom prst="line">
            <a:avLst/>
          </a:prstGeom>
          <a:ln w="25400">
            <a:solidFill>
              <a:srgbClr val="C4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172095"/>
            <a:ext cx="4838700" cy="1429476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9867901" y="5778395"/>
            <a:ext cx="2247899" cy="95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6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51820" y="1368425"/>
            <a:ext cx="4443873" cy="3689131"/>
            <a:chOff x="935277" y="1565306"/>
            <a:chExt cx="4443873" cy="3689131"/>
          </a:xfrm>
          <a:solidFill>
            <a:schemeClr val="bg1">
              <a:lumMod val="95000"/>
            </a:schemeClr>
          </a:solidFill>
        </p:grpSpPr>
        <p:sp>
          <p:nvSpPr>
            <p:cNvPr id="6" name="Rectangle 5"/>
            <p:cNvSpPr/>
            <p:nvPr userDrawn="1"/>
          </p:nvSpPr>
          <p:spPr>
            <a:xfrm>
              <a:off x="935277" y="1565306"/>
              <a:ext cx="4443873" cy="368913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1063744" y="1773082"/>
              <a:ext cx="4133546" cy="32342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R="0" lvl="0" algn="ctr" defTabSz="914400" rtl="0" eaLnBrk="1" fontAlgn="auto" latinLnBrk="0" hangingPunct="1">
                <a:lnSpc>
                  <a:spcPts val="3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Our Mission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3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to advance</a:t>
              </a:r>
              <a:r>
                <a:rPr kumimoji="0" lang="en-US" sz="2400" i="0" u="none" strike="noStrike" kern="1200" cap="none" spc="0" normalizeH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b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insurance and </a:t>
              </a: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financial services industry</a:t>
              </a:r>
              <a:r>
                <a:rPr kumimoji="0" lang="en-US" sz="2400" i="0" u="none" strike="noStrike" kern="1200" cap="none" spc="0" normalizeH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by empowering our members</a:t>
              </a:r>
              <a:b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ith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F70"/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knowledge</a:t>
              </a: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kumimoji="0" lang="en-US" sz="2400" i="0" u="none" strike="noStrike" kern="1200" cap="none" spc="0" normalizeH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F70"/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insights</a:t>
              </a: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F70"/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connections</a:t>
              </a:r>
              <a:r>
                <a:rPr kumimoji="0" lang="en-US" sz="2400" i="0" u="none" strike="noStrike" kern="1200" cap="none" spc="0" normalizeH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F70"/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solutions</a:t>
              </a: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pic>
        <p:nvPicPr>
          <p:cNvPr id="9" name="Picture Placeholder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64288" y="1368425"/>
            <a:ext cx="5208587" cy="3689350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66378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6-Blue bar-gray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2" y="0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92741" y="6356350"/>
            <a:ext cx="443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fld id="{FA06F0F5-DF6A-4E0E-AC03-6B0D0B0A1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12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on left-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106698" y="786687"/>
            <a:ext cx="6089904" cy="6089904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47350" y="-1111937"/>
            <a:ext cx="251992" cy="383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600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6700" y="1143000"/>
            <a:ext cx="5570538" cy="49149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1pPr>
            <a:lvl2pPr marL="6858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2pPr>
            <a:lvl3pPr marL="1031875" indent="-342900">
              <a:lnSpc>
                <a:spcPct val="100000"/>
              </a:lnSpc>
              <a:spcAft>
                <a:spcPts val="12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-539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13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032" y="6070461"/>
            <a:ext cx="1746868" cy="5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336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28"/>
            <a:ext cx="12175816" cy="673768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81255" y="1056028"/>
            <a:ext cx="2834640" cy="32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981254" y="1285186"/>
            <a:ext cx="2834641" cy="514756"/>
          </a:xfr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rgbClr val="002F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1600" b="1" dirty="0"/>
              <a:t>SECURE</a:t>
            </a:r>
            <a:br>
              <a:rPr lang="en-US" sz="1600" b="1" dirty="0"/>
            </a:br>
            <a:r>
              <a:rPr lang="en-US" sz="1600" b="1" dirty="0"/>
              <a:t>RETIREMENT INSTITUTE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72251" y="2029100"/>
            <a:ext cx="24526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members advance retirement readiness and the financial security of their clients through research, education, and innovation</a:t>
            </a:r>
            <a:endParaRPr lang="en-US" dirty="0">
              <a:latin typeface="Futura Std Medium" panose="020B05020202040203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6464" y="1056027"/>
            <a:ext cx="2834640" cy="32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25508" y="1352636"/>
            <a:ext cx="2836553" cy="359618"/>
          </a:xfr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rgbClr val="002F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1600" b="1" dirty="0"/>
              <a:t>LIMRA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04904" y="2029100"/>
            <a:ext cx="22777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financial services industry research and talent management organization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689210" y="1056027"/>
            <a:ext cx="2834640" cy="32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730778" y="1362755"/>
            <a:ext cx="2751505" cy="359618"/>
          </a:xfr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rgbClr val="002F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1600" b="1" dirty="0"/>
              <a:t>LOMA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93145" y="2029100"/>
            <a:ext cx="24267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Flagship for industry professional development and industry networking</a:t>
            </a:r>
            <a:endParaRPr lang="en-US" dirty="0"/>
          </a:p>
        </p:txBody>
      </p:sp>
      <p:sp>
        <p:nvSpPr>
          <p:cNvPr id="22" name="Rectangle 21" hidden="1"/>
          <p:cNvSpPr/>
          <p:nvPr/>
        </p:nvSpPr>
        <p:spPr>
          <a:xfrm>
            <a:off x="-24938" y="5308671"/>
            <a:ext cx="12216384" cy="1596043"/>
          </a:xfrm>
          <a:prstGeom prst="rect">
            <a:avLst/>
          </a:prstGeom>
          <a:solidFill>
            <a:srgbClr val="002F7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350" dirty="0"/>
          </a:p>
        </p:txBody>
      </p:sp>
      <p:sp>
        <p:nvSpPr>
          <p:cNvPr id="19" name="Rectangle 18"/>
          <p:cNvSpPr/>
          <p:nvPr/>
        </p:nvSpPr>
        <p:spPr>
          <a:xfrm>
            <a:off x="385884" y="5141475"/>
            <a:ext cx="115904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Advancing the financial services industry by empowering our members with </a:t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DAA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DAA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DAA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connections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dirty="0">
                <a:solidFill>
                  <a:srgbClr val="DAA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en-US" sz="2400" dirty="0"/>
          </a:p>
        </p:txBody>
      </p:sp>
      <p:sp>
        <p:nvSpPr>
          <p:cNvPr id="21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2" y="0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9870" y="6069026"/>
            <a:ext cx="1753030" cy="51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0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ar Section Header-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7043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74587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r Section Header-1 lge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443799" y="1118774"/>
            <a:ext cx="11307818" cy="4512643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3799" y="1234758"/>
            <a:ext cx="1131112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8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717550" y="1828800"/>
            <a:ext cx="10756900" cy="35687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2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Blue Bar-bullets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7350" y="-1111937"/>
            <a:ext cx="251992" cy="383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600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10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6700" y="1326776"/>
            <a:ext cx="5829300" cy="4731124"/>
          </a:xfrm>
          <a:prstGeom prst="rect">
            <a:avLst/>
          </a:prstGeom>
        </p:spPr>
        <p:txBody>
          <a:bodyPr/>
          <a:lstStyle>
            <a:lvl1pPr marL="347472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1pPr>
            <a:lvl2pPr marL="6858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2pPr>
            <a:lvl3pPr marL="1033463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3pPr>
            <a:lvl4pPr marL="13716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4pPr>
            <a:lvl5pPr marL="1719263" indent="-342900"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6000" y="1143000"/>
            <a:ext cx="5676900" cy="459377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149636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Blue bar 2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327228" y="1780925"/>
            <a:ext cx="5467717" cy="3978747"/>
          </a:xfrm>
          <a:prstGeom prst="rect">
            <a:avLst/>
          </a:prstGeom>
          <a:noFill/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4278" y="1780925"/>
            <a:ext cx="5468112" cy="3978747"/>
          </a:xfrm>
          <a:prstGeom prst="rect">
            <a:avLst/>
          </a:prstGeom>
          <a:noFill/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74278" y="1905318"/>
            <a:ext cx="5468112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27228" y="1905318"/>
            <a:ext cx="5468112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612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Blue bar 3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287119" y="1588065"/>
            <a:ext cx="3474720" cy="3978747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9999" y="1582805"/>
            <a:ext cx="3474720" cy="3978747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72030" y="1582805"/>
            <a:ext cx="3474720" cy="3978747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95300" y="160051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369161" y="160051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8286801" y="160051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26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Blue bar multiple boxes/ic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6051" y="1113523"/>
            <a:ext cx="3474720" cy="471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247350" y="-1111937"/>
            <a:ext cx="251992" cy="383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600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9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8199735" y="1113523"/>
            <a:ext cx="3474720" cy="471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58593" y="1113523"/>
            <a:ext cx="3474720" cy="471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95300" y="111283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369161" y="111283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8196787" y="111283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4358593" y="2535693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95300" y="2535693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8199735" y="2535693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Oval 19"/>
          <p:cNvSpPr/>
          <p:nvPr/>
        </p:nvSpPr>
        <p:spPr>
          <a:xfrm>
            <a:off x="1840166" y="1669428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45548" y="1669428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558784" y="1669428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558784" y="3811156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840166" y="3811156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45548" y="3811156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358593" y="4658406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495300" y="4658406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8199735" y="4658406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35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 userDrawn="1"/>
        </p:nvSpPr>
        <p:spPr bwMode="auto">
          <a:xfrm>
            <a:off x="471051" y="6231471"/>
            <a:ext cx="330461" cy="33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b="0" kern="1200">
                <a:solidFill>
                  <a:srgbClr val="004C97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fld id="{8162B50B-EB50-498A-B2EC-0A933EEFC76B}" type="slidenum">
              <a:rPr lang="en-US" sz="1067" b="1" smtClean="0"/>
              <a:pPr algn="l"/>
              <a:t>‹#›</a:t>
            </a:fld>
            <a:r>
              <a:rPr lang="en-US" sz="1067" b="1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032" y="6070461"/>
            <a:ext cx="1746868" cy="5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sldNum="0"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780" b="1" baseline="0">
          <a:solidFill>
            <a:schemeClr val="tx2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5pPr>
      <a:lvl6pPr marL="480036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6pPr>
      <a:lvl7pPr marL="960072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7pPr>
      <a:lvl8pPr marL="1440108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8pPr>
      <a:lvl9pPr marL="1920144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9pPr>
    </p:titleStyle>
    <p:bodyStyle>
      <a:lvl1pPr marL="0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236685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575" b="0">
          <a:solidFill>
            <a:schemeClr val="tx1"/>
          </a:solidFill>
          <a:latin typeface="+mn-lt"/>
        </a:defRPr>
      </a:lvl2pPr>
      <a:lvl3pPr marL="481703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471" b="0">
          <a:solidFill>
            <a:schemeClr val="tx1"/>
          </a:solidFill>
          <a:latin typeface="+mn-lt"/>
        </a:defRPr>
      </a:lvl3pPr>
      <a:lvl4pPr marL="720054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471" b="0">
          <a:solidFill>
            <a:schemeClr val="tx1"/>
          </a:solidFill>
          <a:latin typeface="+mn-lt"/>
          <a:cs typeface="Arial" charset="0"/>
        </a:defRPr>
      </a:lvl4pPr>
      <a:lvl5pPr marL="956739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260" b="0">
          <a:solidFill>
            <a:schemeClr val="tx1"/>
          </a:solidFill>
          <a:latin typeface="+mn-lt"/>
          <a:cs typeface="Arial" charset="0"/>
        </a:defRPr>
      </a:lvl5pPr>
      <a:lvl6pPr marL="2166828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6pPr>
      <a:lvl7pPr marL="2646866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7pPr>
      <a:lvl8pPr marL="3126900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8pPr>
      <a:lvl9pPr marL="3606936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1pPr>
      <a:lvl2pPr marL="480036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2pPr>
      <a:lvl3pPr marL="960072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20144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0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80216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360252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168">
          <p15:clr>
            <a:srgbClr val="F26B43"/>
          </p15:clr>
        </p15:guide>
        <p15:guide id="4" pos="7416">
          <p15:clr>
            <a:srgbClr val="F26B43"/>
          </p15:clr>
        </p15:guide>
        <p15:guide id="5" orient="horz" pos="3888">
          <p15:clr>
            <a:srgbClr val="F26B43"/>
          </p15:clr>
        </p15:guide>
        <p15:guide id="6" pos="7680">
          <p15:clr>
            <a:srgbClr val="F26B43"/>
          </p15:clr>
        </p15:guide>
        <p15:guide id="7">
          <p15:clr>
            <a:srgbClr val="F26B43"/>
          </p15:clr>
        </p15:guide>
        <p15:guide id="8" orient="horz">
          <p15:clr>
            <a:srgbClr val="F26B43"/>
          </p15:clr>
        </p15:guide>
        <p15:guide id="9" orient="horz" pos="4296">
          <p15:clr>
            <a:srgbClr val="F26B43"/>
          </p15:clr>
        </p15:guide>
        <p15:guide id="10" orient="horz" pos="2160">
          <p15:clr>
            <a:srgbClr val="F26B43"/>
          </p15:clr>
        </p15:guide>
        <p15:guide id="1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ma.org/assess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 Your Employee Recruiting and Selection Goals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89485" y="1739863"/>
            <a:ext cx="5686081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Contact Center Staff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Performance Skills Index for Contact Centers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REPeValuator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Personality Styles Profile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SkilTrak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Retention Index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Home Office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Entry Level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SelectWrite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Leadership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ASSET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E297B020-5162-4D5C-B266-201B74FD7BED}"/>
              </a:ext>
            </a:extLst>
          </p:cNvPr>
          <p:cNvSpPr txBox="1">
            <a:spLocks/>
          </p:cNvSpPr>
          <p:nvPr/>
        </p:nvSpPr>
        <p:spPr>
          <a:xfrm>
            <a:off x="8168158" y="2367797"/>
            <a:ext cx="3370539" cy="465589"/>
          </a:xfrm>
          <a:ln>
            <a:solidFill>
              <a:schemeClr val="tx2"/>
            </a:solidFill>
          </a:ln>
        </p:spPr>
        <p:txBody>
          <a:bodyPr anchor="ctr"/>
          <a:lstStyle>
            <a:lvl1pPr marL="0" indent="0" algn="l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1260"/>
              </a:spcAft>
              <a:buClr>
                <a:schemeClr val="accent1"/>
              </a:buClr>
              <a:buSzPct val="90000"/>
              <a:buFont typeface="Arial"/>
              <a:buNone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6685" indent="0" algn="l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1260"/>
              </a:spcAft>
              <a:buClr>
                <a:schemeClr val="accent1"/>
              </a:buClr>
              <a:buSzPct val="90000"/>
              <a:buFont typeface="Arial"/>
              <a:buNone/>
              <a:defRPr sz="1575" b="0">
                <a:solidFill>
                  <a:schemeClr val="tx1"/>
                </a:solidFill>
                <a:latin typeface="+mn-lt"/>
              </a:defRPr>
            </a:lvl2pPr>
            <a:lvl3pPr marL="481703" indent="0" algn="l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1260"/>
              </a:spcAft>
              <a:buClr>
                <a:schemeClr val="accent1"/>
              </a:buClr>
              <a:buSzPct val="90000"/>
              <a:buFont typeface="Arial"/>
              <a:buNone/>
              <a:defRPr sz="1471" b="0">
                <a:solidFill>
                  <a:schemeClr val="tx1"/>
                </a:solidFill>
                <a:latin typeface="+mn-lt"/>
              </a:defRPr>
            </a:lvl3pPr>
            <a:lvl4pPr marL="720054" indent="0" algn="l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1260"/>
              </a:spcAft>
              <a:buClr>
                <a:schemeClr val="accent1"/>
              </a:buClr>
              <a:buSzPct val="90000"/>
              <a:buFont typeface="Arial"/>
              <a:buNone/>
              <a:defRPr sz="1471" b="0">
                <a:solidFill>
                  <a:schemeClr val="tx1"/>
                </a:solidFill>
                <a:latin typeface="+mn-lt"/>
                <a:cs typeface="Arial" charset="0"/>
              </a:defRPr>
            </a:lvl4pPr>
            <a:lvl5pPr marL="956739" indent="0" algn="l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1260"/>
              </a:spcAft>
              <a:buClr>
                <a:schemeClr val="accent1"/>
              </a:buClr>
              <a:buSzPct val="90000"/>
              <a:buFont typeface="Arial"/>
              <a:buNone/>
              <a:defRPr sz="1260" b="0">
                <a:solidFill>
                  <a:schemeClr val="tx1"/>
                </a:solidFill>
                <a:latin typeface="+mn-lt"/>
                <a:cs typeface="Arial" charset="0"/>
              </a:defRPr>
            </a:lvl5pPr>
            <a:lvl6pPr marL="2166828" indent="-240018" algn="l" rtl="0" eaLnBrk="1" fontAlgn="base" hangingPunct="1">
              <a:lnSpc>
                <a:spcPts val="2731"/>
              </a:lnSpc>
              <a:spcBef>
                <a:spcPts val="629"/>
              </a:spcBef>
              <a:spcAft>
                <a:spcPct val="0"/>
              </a:spcAft>
              <a:buSzPct val="130000"/>
              <a:buChar char="•"/>
              <a:defRPr sz="2311">
                <a:solidFill>
                  <a:schemeClr val="tx1"/>
                </a:solidFill>
                <a:latin typeface="+mn-lt"/>
                <a:cs typeface="Arial" charset="0"/>
              </a:defRPr>
            </a:lvl6pPr>
            <a:lvl7pPr marL="2646866" indent="-240018" algn="l" rtl="0" eaLnBrk="1" fontAlgn="base" hangingPunct="1">
              <a:lnSpc>
                <a:spcPts val="2731"/>
              </a:lnSpc>
              <a:spcBef>
                <a:spcPts val="629"/>
              </a:spcBef>
              <a:spcAft>
                <a:spcPct val="0"/>
              </a:spcAft>
              <a:buSzPct val="130000"/>
              <a:buChar char="•"/>
              <a:defRPr sz="2311">
                <a:solidFill>
                  <a:schemeClr val="tx1"/>
                </a:solidFill>
                <a:latin typeface="+mn-lt"/>
                <a:cs typeface="Arial" charset="0"/>
              </a:defRPr>
            </a:lvl7pPr>
            <a:lvl8pPr marL="3126900" indent="-240018" algn="l" rtl="0" eaLnBrk="1" fontAlgn="base" hangingPunct="1">
              <a:lnSpc>
                <a:spcPts val="2731"/>
              </a:lnSpc>
              <a:spcBef>
                <a:spcPts val="629"/>
              </a:spcBef>
              <a:spcAft>
                <a:spcPct val="0"/>
              </a:spcAft>
              <a:buSzPct val="130000"/>
              <a:buChar char="•"/>
              <a:defRPr sz="2311">
                <a:solidFill>
                  <a:schemeClr val="tx1"/>
                </a:solidFill>
                <a:latin typeface="+mn-lt"/>
                <a:cs typeface="Arial" charset="0"/>
              </a:defRPr>
            </a:lvl8pPr>
            <a:lvl9pPr marL="3606936" indent="-240018" algn="l" rtl="0" eaLnBrk="1" fontAlgn="base" hangingPunct="1">
              <a:lnSpc>
                <a:spcPts val="2731"/>
              </a:lnSpc>
              <a:spcBef>
                <a:spcPts val="629"/>
              </a:spcBef>
              <a:spcAft>
                <a:spcPct val="0"/>
              </a:spcAft>
              <a:buSzPct val="130000"/>
              <a:buChar char="•"/>
              <a:defRPr sz="2311">
                <a:solidFill>
                  <a:schemeClr val="tx1"/>
                </a:solidFill>
                <a:latin typeface="+mn-lt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ts val="75"/>
              </a:spcBef>
              <a:spcAft>
                <a:spcPts val="1260"/>
              </a:spcAft>
              <a:buClr>
                <a:srgbClr val="0B9EC1"/>
              </a:buClr>
              <a:buSzPct val="100000"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Leadership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1816" y="6216563"/>
            <a:ext cx="4897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Learn more 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/>
              </a:rPr>
              <a:t>www.loma.org/assessment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6784" y="910315"/>
            <a:ext cx="110879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Our Home Office/Employee Assessments are focused on helping you identify and retain the best sales, service, management, claims, underwriting, IT, operations, and administrative personnel.</a:t>
            </a:r>
          </a:p>
        </p:txBody>
      </p:sp>
      <p:pic>
        <p:nvPicPr>
          <p:cNvPr id="4098" name="Picture 2" descr="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27" y="1797911"/>
            <a:ext cx="5660285" cy="377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509380"/>
      </p:ext>
    </p:extLst>
  </p:cSld>
  <p:clrMapOvr>
    <a:masterClrMapping/>
  </p:clrMapOvr>
</p:sld>
</file>

<file path=ppt/theme/theme1.xml><?xml version="1.0" encoding="utf-8"?>
<a:theme xmlns:a="http://schemas.openxmlformats.org/drawingml/2006/main" name="2022 LIMRA-LOMA Presentation">
  <a:themeElements>
    <a:clrScheme name="2022 Branding Colors">
      <a:dk1>
        <a:srgbClr val="000000"/>
      </a:dk1>
      <a:lt1>
        <a:srgbClr val="FFFFFF"/>
      </a:lt1>
      <a:dk2>
        <a:srgbClr val="004C9D"/>
      </a:dk2>
      <a:lt2>
        <a:srgbClr val="9D9795"/>
      </a:lt2>
      <a:accent1>
        <a:srgbClr val="0B9EC1"/>
      </a:accent1>
      <a:accent2>
        <a:srgbClr val="FAC809"/>
      </a:accent2>
      <a:accent3>
        <a:srgbClr val="008145"/>
      </a:accent3>
      <a:accent4>
        <a:srgbClr val="F7921E"/>
      </a:accent4>
      <a:accent5>
        <a:srgbClr val="603F99"/>
      </a:accent5>
      <a:accent6>
        <a:srgbClr val="51B9EA"/>
      </a:accent6>
      <a:hlink>
        <a:srgbClr val="008599"/>
      </a:hlink>
      <a:folHlink>
        <a:srgbClr val="8270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2 BRAND_LIMRA presentation WIDE_BC_v4.potx" id="{F4562832-B1FA-4A7D-A12E-13EFD0F1BD1D}" vid="{083A3FF9-75F6-496A-88AC-B0AC9D7FEE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Futura Std Medium</vt:lpstr>
      <vt:lpstr>Times New Roman</vt:lpstr>
      <vt:lpstr>2022 LIMRA-LOMA Presentation</vt:lpstr>
      <vt:lpstr>Achieve Your Employee Recruiting and Selection Goals</vt:lpstr>
    </vt:vector>
  </TitlesOfParts>
  <Company>LL Global,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Rodrigues, Miguel</dc:creator>
  <cp:lastModifiedBy>Graziano, Maria</cp:lastModifiedBy>
  <cp:revision>3</cp:revision>
  <dcterms:created xsi:type="dcterms:W3CDTF">2024-07-15T15:26:47Z</dcterms:created>
  <dcterms:modified xsi:type="dcterms:W3CDTF">2024-07-15T17:45:38Z</dcterms:modified>
</cp:coreProperties>
</file>