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"/>
  </p:notesMasterIdLst>
  <p:sldIdLst>
    <p:sldId id="33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A7671-9269-47E4-8070-76637A446D45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C2F57-E972-469F-9C06-BCA930D76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98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ED4EE-C9DA-462C-B712-3D4638B353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00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24" y="-571500"/>
            <a:ext cx="12195955" cy="68122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89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1" y="0"/>
            <a:ext cx="12195948" cy="508164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2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on left-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06698" y="786687"/>
            <a:ext cx="6089904" cy="608990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6700" y="1143000"/>
            <a:ext cx="5570538" cy="49149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2pPr>
            <a:lvl3pPr marL="1031875" indent="-34290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-539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3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032" y="6070461"/>
            <a:ext cx="1746868" cy="516071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3655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7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28"/>
            <a:ext cx="12175816" cy="6737685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981255" y="1056028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7981254" y="1285186"/>
            <a:ext cx="2834641" cy="514756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/>
              <a:t>SECURE</a:t>
            </a:r>
            <a:br>
              <a:rPr lang="en-US" sz="1600" b="1" dirty="0"/>
            </a:br>
            <a:r>
              <a:rPr lang="en-US" sz="1600" b="1" dirty="0"/>
              <a:t>RETIREMENT INSTITUTE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172251" y="2029100"/>
            <a:ext cx="24526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members advance retirement readiness and the financial security of their clients through research, education, and innovation</a:t>
            </a:r>
            <a:endParaRPr lang="en-US" dirty="0">
              <a:latin typeface="Futura Std Medium" panose="020B0502020204020303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26464" y="1056027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1425508" y="1352636"/>
            <a:ext cx="2836553" cy="359618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/>
              <a:t>LIMRA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704904" y="2029100"/>
            <a:ext cx="22777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Premier financial services industry research and talent management organization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689210" y="1056027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4730778" y="1362755"/>
            <a:ext cx="2751505" cy="359618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/>
              <a:t>LOMA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893145" y="2029100"/>
            <a:ext cx="2426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Flagship for industry professional development and industry networking</a:t>
            </a:r>
            <a:endParaRPr lang="en-US" dirty="0"/>
          </a:p>
        </p:txBody>
      </p:sp>
      <p:sp>
        <p:nvSpPr>
          <p:cNvPr id="22" name="Rectangle 21" hidden="1"/>
          <p:cNvSpPr/>
          <p:nvPr userDrawn="1"/>
        </p:nvSpPr>
        <p:spPr>
          <a:xfrm>
            <a:off x="-24938" y="5308671"/>
            <a:ext cx="12216384" cy="1596043"/>
          </a:xfrm>
          <a:prstGeom prst="rect">
            <a:avLst/>
          </a:prstGeom>
          <a:solidFill>
            <a:srgbClr val="002F7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85884" y="5141475"/>
            <a:ext cx="11590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Advancing the financial services industry by empowering our members with 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en-US" sz="2400" dirty="0"/>
          </a:p>
        </p:txBody>
      </p:sp>
      <p:sp>
        <p:nvSpPr>
          <p:cNvPr id="21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7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r Section Header-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043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673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 Section Header-1 lge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43799" y="1118774"/>
            <a:ext cx="11307818" cy="4512643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3799" y="1234758"/>
            <a:ext cx="1131112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8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717550" y="1828800"/>
            <a:ext cx="10756900" cy="35687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266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Blue Bar-bullets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0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700" y="1326776"/>
            <a:ext cx="5829300" cy="4731124"/>
          </a:xfrm>
          <a:prstGeom prst="rect">
            <a:avLst/>
          </a:prstGeom>
        </p:spPr>
        <p:txBody>
          <a:bodyPr/>
          <a:lstStyle>
            <a:lvl1pPr marL="347472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2pPr>
            <a:lvl3pPr marL="1033463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3pPr>
            <a:lvl4pPr marL="13716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4pPr>
            <a:lvl5pPr marL="1719263" indent="-342900"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6000" y="1143000"/>
            <a:ext cx="5676900" cy="4593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769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lue bar 2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327228" y="1780925"/>
            <a:ext cx="5467717" cy="3978747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74278" y="1780925"/>
            <a:ext cx="5468112" cy="3978747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427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2722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375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Blue bar 3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287119" y="158806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19999" y="158280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372030" y="158280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916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28680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1039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Blue bar multiple boxes/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96051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9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199735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358593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9161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96787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358593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95300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8199735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1840166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745548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9558784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558784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840166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5745548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358593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95300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199735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8948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16242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133850"/>
            <a:ext cx="12191999" cy="787609"/>
          </a:xfrm>
          <a:prstGeom prst="rect">
            <a:avLst/>
          </a:prstGeom>
          <a:solidFill>
            <a:srgbClr val="EB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BE8E5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378221"/>
            <a:ext cx="12191999" cy="1241530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3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4391025"/>
            <a:ext cx="12024293" cy="1219199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text</a:t>
            </a:r>
          </a:p>
        </p:txBody>
      </p:sp>
    </p:spTree>
    <p:extLst>
      <p:ext uri="{BB962C8B-B14F-4D97-AF65-F5344CB8AC3E}">
        <p14:creationId xmlns:p14="http://schemas.microsoft.com/office/powerpoint/2010/main" val="49853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4" y="0"/>
            <a:ext cx="12195955" cy="508164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4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Blue bar-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067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o We Are PP 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89" y="1368425"/>
            <a:ext cx="5993476" cy="3995284"/>
          </a:xfrm>
          <a:prstGeom prst="rect">
            <a:avLst/>
          </a:prstGeom>
          <a:noFill/>
        </p:spPr>
      </p:pic>
      <p:sp>
        <p:nvSpPr>
          <p:cNvPr id="22" name="Rectangle 21" hidden="1"/>
          <p:cNvSpPr/>
          <p:nvPr userDrawn="1"/>
        </p:nvSpPr>
        <p:spPr>
          <a:xfrm>
            <a:off x="-24938" y="5308671"/>
            <a:ext cx="12216384" cy="1596043"/>
          </a:xfrm>
          <a:prstGeom prst="rect">
            <a:avLst/>
          </a:prstGeom>
          <a:solidFill>
            <a:srgbClr val="002F7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905830" y="1368425"/>
            <a:ext cx="3666956" cy="3689131"/>
            <a:chOff x="7012369" y="1565306"/>
            <a:chExt cx="4443873" cy="3689131"/>
          </a:xfrm>
          <a:solidFill>
            <a:schemeClr val="bg1">
              <a:lumMod val="95000"/>
            </a:schemeClr>
          </a:solidFill>
        </p:grpSpPr>
        <p:sp>
          <p:nvSpPr>
            <p:cNvPr id="9" name="Rectangle 8"/>
            <p:cNvSpPr/>
            <p:nvPr userDrawn="1"/>
          </p:nvSpPr>
          <p:spPr>
            <a:xfrm>
              <a:off x="7012369" y="1565306"/>
              <a:ext cx="4443873" cy="36891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7167532" y="2039454"/>
              <a:ext cx="4133546" cy="30469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Advancing the financial services industry by empowering our </a:t>
              </a:r>
              <a:b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members with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insights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connections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and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solutions</a:t>
              </a:r>
              <a:endParaRPr lang="en-US" sz="2400" b="1" dirty="0">
                <a:solidFill>
                  <a:srgbClr val="002F70"/>
                </a:solidFill>
              </a:endParaRPr>
            </a:p>
          </p:txBody>
        </p:sp>
      </p:grpSp>
      <p:sp>
        <p:nvSpPr>
          <p:cNvPr id="2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032" y="6070461"/>
            <a:ext cx="1746868" cy="5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98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25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9867901" y="5778395"/>
            <a:ext cx="2247899" cy="955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07354" y="4059591"/>
            <a:ext cx="1920240" cy="759886"/>
            <a:chOff x="2807354" y="4059591"/>
            <a:chExt cx="1920240" cy="759886"/>
          </a:xfrm>
        </p:grpSpPr>
        <p:sp>
          <p:nvSpPr>
            <p:cNvPr id="18" name="Rectangle 17"/>
            <p:cNvSpPr/>
            <p:nvPr userDrawn="1"/>
          </p:nvSpPr>
          <p:spPr>
            <a:xfrm>
              <a:off x="2807354" y="4059591"/>
              <a:ext cx="1920240" cy="759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C4BF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TextBox 20"/>
            <p:cNvSpPr txBox="1"/>
            <p:nvPr userDrawn="1"/>
          </p:nvSpPr>
          <p:spPr>
            <a:xfrm>
              <a:off x="2807354" y="4231060"/>
              <a:ext cx="192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5F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Life Insurance</a:t>
              </a: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5135880" y="4059591"/>
            <a:ext cx="1920240" cy="759886"/>
            <a:chOff x="5135880" y="4059591"/>
            <a:chExt cx="1920240" cy="759886"/>
          </a:xfrm>
        </p:grpSpPr>
        <p:sp>
          <p:nvSpPr>
            <p:cNvPr id="22" name="Rectangle 21"/>
            <p:cNvSpPr/>
            <p:nvPr userDrawn="1"/>
          </p:nvSpPr>
          <p:spPr>
            <a:xfrm>
              <a:off x="5135880" y="4059591"/>
              <a:ext cx="1920240" cy="759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C4BF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TextBox 21"/>
            <p:cNvSpPr txBox="1"/>
            <p:nvPr userDrawn="1"/>
          </p:nvSpPr>
          <p:spPr>
            <a:xfrm>
              <a:off x="5135880" y="4231060"/>
              <a:ext cx="192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5F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Annuities</a:t>
              </a:r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7464407" y="4059591"/>
            <a:ext cx="1920240" cy="759886"/>
            <a:chOff x="7464407" y="4059591"/>
            <a:chExt cx="1920240" cy="759886"/>
          </a:xfrm>
        </p:grpSpPr>
        <p:sp>
          <p:nvSpPr>
            <p:cNvPr id="27" name="Rectangle 26"/>
            <p:cNvSpPr/>
            <p:nvPr userDrawn="1"/>
          </p:nvSpPr>
          <p:spPr>
            <a:xfrm>
              <a:off x="7464407" y="4059591"/>
              <a:ext cx="1920240" cy="759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C4BF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TextBox 22"/>
            <p:cNvSpPr txBox="1"/>
            <p:nvPr userDrawn="1"/>
          </p:nvSpPr>
          <p:spPr>
            <a:xfrm>
              <a:off x="7572354" y="4089739"/>
              <a:ext cx="17043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5F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Workplace Benefits</a:t>
              </a:r>
            </a:p>
          </p:txBody>
        </p:sp>
      </p:grpSp>
      <p:cxnSp>
        <p:nvCxnSpPr>
          <p:cNvPr id="35" name="Straight Connector 34"/>
          <p:cNvCxnSpPr/>
          <p:nvPr userDrawn="1"/>
        </p:nvCxnSpPr>
        <p:spPr>
          <a:xfrm>
            <a:off x="2804160" y="3684004"/>
            <a:ext cx="6583680" cy="0"/>
          </a:xfrm>
          <a:prstGeom prst="line">
            <a:avLst/>
          </a:prstGeom>
          <a:ln w="25400">
            <a:solidFill>
              <a:srgbClr val="C4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2036734"/>
            <a:ext cx="4838700" cy="142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483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051820" y="1368425"/>
            <a:ext cx="4443873" cy="36891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80287" y="1750771"/>
            <a:ext cx="4133546" cy="27853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 Mission</a:t>
            </a:r>
          </a:p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advance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financial services industry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empowering our members</a:t>
            </a:r>
            <a:b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F7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F7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F7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F7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Placeholder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4288" y="1368425"/>
            <a:ext cx="5208587" cy="36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38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ullets on left-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06698" y="786687"/>
            <a:ext cx="6089904" cy="608990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6700" y="1143000"/>
            <a:ext cx="5570538" cy="49149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2pPr>
            <a:lvl3pPr marL="1031875" indent="-34290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539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3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032" y="6070461"/>
            <a:ext cx="1746868" cy="5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5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7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3" y="0"/>
            <a:ext cx="12195952" cy="508164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62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3" y="0"/>
            <a:ext cx="12195952" cy="508164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70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2" y="0"/>
            <a:ext cx="12195950" cy="508164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58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2" y="0"/>
            <a:ext cx="12195950" cy="508164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01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1" y="0"/>
            <a:ext cx="12195948" cy="508164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21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1" y="0"/>
            <a:ext cx="12195948" cy="508164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52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1" y="0"/>
            <a:ext cx="12195948" cy="508164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7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032" y="6070461"/>
            <a:ext cx="1746868" cy="5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1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</p:sldLayoutIdLst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780" b="1" baseline="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5pPr>
      <a:lvl6pPr marL="480036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6pPr>
      <a:lvl7pPr marL="960072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7pPr>
      <a:lvl8pPr marL="1440108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8pPr>
      <a:lvl9pPr marL="1920144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236685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575" b="0">
          <a:solidFill>
            <a:schemeClr val="tx1"/>
          </a:solidFill>
          <a:latin typeface="+mn-lt"/>
        </a:defRPr>
      </a:lvl2pPr>
      <a:lvl3pPr marL="481703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</a:defRPr>
      </a:lvl3pPr>
      <a:lvl4pPr marL="720054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  <a:cs typeface="Arial" charset="0"/>
        </a:defRPr>
      </a:lvl4pPr>
      <a:lvl5pPr marL="956739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260" b="0">
          <a:solidFill>
            <a:schemeClr val="tx1"/>
          </a:solidFill>
          <a:latin typeface="+mn-lt"/>
          <a:cs typeface="Arial" charset="0"/>
        </a:defRPr>
      </a:lvl5pPr>
      <a:lvl6pPr marL="2166828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6pPr>
      <a:lvl7pPr marL="264686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7pPr>
      <a:lvl8pPr marL="3126900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8pPr>
      <a:lvl9pPr marL="360693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003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6007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20144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0018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8021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36025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84028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68">
          <p15:clr>
            <a:srgbClr val="F26B43"/>
          </p15:clr>
        </p15:guide>
        <p15:guide id="4" pos="7416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pos="7680">
          <p15:clr>
            <a:srgbClr val="F26B43"/>
          </p15:clr>
        </p15:guide>
        <p15:guide id="7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4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6F0F5-DF6A-4E0E-AC03-6B0D0B0A130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C6820C5-AF76-844E-2C30-51DDE0908F79}"/>
              </a:ext>
            </a:extLst>
          </p:cNvPr>
          <p:cNvSpPr txBox="1">
            <a:spLocks/>
          </p:cNvSpPr>
          <p:nvPr/>
        </p:nvSpPr>
        <p:spPr>
          <a:xfrm>
            <a:off x="6952891" y="1861166"/>
            <a:ext cx="3390181" cy="272724"/>
          </a:xfrm>
          <a:ln>
            <a:solidFill>
              <a:schemeClr val="tx2"/>
            </a:solidFill>
          </a:ln>
        </p:spPr>
        <p:txBody>
          <a:bodyPr anchor="ctr"/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21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 marL="0" marR="0" lvl="0" indent="0" algn="ctr" defTabSz="514350" rtl="0" eaLnBrk="1" fontAlgn="base" latinLnBrk="0" hangingPunct="1">
              <a:lnSpc>
                <a:spcPct val="110000"/>
              </a:lnSpc>
              <a:spcBef>
                <a:spcPts val="42"/>
              </a:spcBef>
              <a:spcAft>
                <a:spcPts val="709"/>
              </a:spcAft>
              <a:buClr>
                <a:srgbClr val="0B9EC1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Wide Range of Positions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02CB4148-5215-1714-A926-8EE9E864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" y="-30864"/>
            <a:ext cx="12191998" cy="89034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Achieve Your Employee Recruiting and Selection Goals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diagram of a job&#10;&#10;Description automatically generated">
            <a:extLst>
              <a:ext uri="{FF2B5EF4-FFF2-40B4-BE49-F238E27FC236}">
                <a16:creationId xmlns:a16="http://schemas.microsoft.com/office/drawing/2014/main" id="{A2C55370-E428-141E-D26F-63060E68A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41" y="790809"/>
            <a:ext cx="4813547" cy="6032810"/>
          </a:xfrm>
          <a:prstGeom prst="rect">
            <a:avLst/>
          </a:prstGeom>
        </p:spPr>
      </p:pic>
      <p:pic>
        <p:nvPicPr>
          <p:cNvPr id="14" name="Picture 13" descr="A diagram of a company&#10;&#10;Description automatically generated">
            <a:extLst>
              <a:ext uri="{FF2B5EF4-FFF2-40B4-BE49-F238E27FC236}">
                <a16:creationId xmlns:a16="http://schemas.microsoft.com/office/drawing/2014/main" id="{A1ED2338-FF52-FB68-D17F-9314C519A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88" y="1570337"/>
            <a:ext cx="4543542" cy="5253282"/>
          </a:xfrm>
          <a:prstGeom prst="rect">
            <a:avLst/>
          </a:prstGeom>
        </p:spPr>
      </p:pic>
      <p:pic>
        <p:nvPicPr>
          <p:cNvPr id="18" name="Picture 17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3CDFB2D6-E713-C57B-736E-8F04013599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091" y="790809"/>
            <a:ext cx="4750044" cy="9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44721"/>
      </p:ext>
    </p:extLst>
  </p:cSld>
  <p:clrMapOvr>
    <a:masterClrMapping/>
  </p:clrMapOvr>
</p:sld>
</file>

<file path=ppt/theme/theme1.xml><?xml version="1.0" encoding="utf-8"?>
<a:theme xmlns:a="http://schemas.openxmlformats.org/drawingml/2006/main" name="2022 LIMRA-LOMA Presentation">
  <a:themeElements>
    <a:clrScheme name="2022 Branding Colors">
      <a:dk1>
        <a:srgbClr val="000000"/>
      </a:dk1>
      <a:lt1>
        <a:srgbClr val="FFFFFF"/>
      </a:lt1>
      <a:dk2>
        <a:srgbClr val="004C9D"/>
      </a:dk2>
      <a:lt2>
        <a:srgbClr val="9D9795"/>
      </a:lt2>
      <a:accent1>
        <a:srgbClr val="0B9EC1"/>
      </a:accent1>
      <a:accent2>
        <a:srgbClr val="FAC809"/>
      </a:accent2>
      <a:accent3>
        <a:srgbClr val="008145"/>
      </a:accent3>
      <a:accent4>
        <a:srgbClr val="F7921E"/>
      </a:accent4>
      <a:accent5>
        <a:srgbClr val="603F99"/>
      </a:accent5>
      <a:accent6>
        <a:srgbClr val="51B9EA"/>
      </a:accent6>
      <a:hlink>
        <a:srgbClr val="008599"/>
      </a:hlink>
      <a:folHlink>
        <a:srgbClr val="8270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BRAND_LIMRA presentation WIDE_BC_v4.potx" id="{F4562832-B1FA-4A7D-A12E-13EFD0F1BD1D}" vid="{083A3FF9-75F6-496A-88AC-B0AC9D7FEE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13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Futura Std Medium</vt:lpstr>
      <vt:lpstr>Times New Roman</vt:lpstr>
      <vt:lpstr>2022 LIMRA-LOMA Presentation</vt:lpstr>
      <vt:lpstr>Achieve Your Employee Recruiting and Selection Goals</vt:lpstr>
    </vt:vector>
  </TitlesOfParts>
  <Company>LL Global,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Rodrigues, Miguel</dc:creator>
  <cp:lastModifiedBy>Graziano, Maria</cp:lastModifiedBy>
  <cp:revision>6</cp:revision>
  <dcterms:created xsi:type="dcterms:W3CDTF">2024-07-15T15:26:47Z</dcterms:created>
  <dcterms:modified xsi:type="dcterms:W3CDTF">2024-07-15T17:53:40Z</dcterms:modified>
</cp:coreProperties>
</file>