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11" r:id="rId5"/>
  </p:sldMasterIdLst>
  <p:notesMasterIdLst>
    <p:notesMasterId r:id="rId14"/>
  </p:notesMasterIdLst>
  <p:handoutMasterIdLst>
    <p:handoutMasterId r:id="rId15"/>
  </p:handoutMasterIdLst>
  <p:sldIdLst>
    <p:sldId id="440" r:id="rId6"/>
    <p:sldId id="449" r:id="rId7"/>
    <p:sldId id="381" r:id="rId8"/>
    <p:sldId id="427" r:id="rId9"/>
    <p:sldId id="428" r:id="rId10"/>
    <p:sldId id="444" r:id="rId11"/>
    <p:sldId id="446" r:id="rId12"/>
    <p:sldId id="4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70B342-CE30-6E4B-1CE9-69C53315B439}" name="Lorenz, Michelle" initials="LM" userId="S::mlorenz@limra.com::541e9a60-f3ac-4174-97be-399388a497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1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5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00"/>
    <a:srgbClr val="002F70"/>
    <a:srgbClr val="404040"/>
    <a:srgbClr val="006EA0"/>
    <a:srgbClr val="026EA0"/>
    <a:srgbClr val="769EC7"/>
    <a:srgbClr val="C4BFC0"/>
    <a:srgbClr val="4298BE"/>
    <a:srgbClr val="FFF8B3"/>
    <a:srgbClr val="00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3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dirty="0"/>
              <a:t>Concept Stage</a:t>
            </a:r>
            <a:r>
              <a:rPr lang="en-US" sz="1050" dirty="0"/>
              <a:t> – Idea to be shared – seeking member feedback, interest level and reaction. – Not fully-fleshed.</a:t>
            </a:r>
          </a:p>
          <a:p>
            <a:r>
              <a:rPr lang="en-US" sz="1050" b="1" dirty="0"/>
              <a:t>Proposed Study (proposal) </a:t>
            </a:r>
            <a:r>
              <a:rPr lang="en-US" sz="1050" dirty="0"/>
              <a:t>– From concept to proposal – High level of interest, feedback and reaction = a Proposal for you to present to your clients which includes specs, method and pricing.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Concept/Proposal Review </a:t>
            </a:r>
            <a:r>
              <a:rPr lang="en-US" sz="120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– Understand study concept or proposal</a:t>
            </a:r>
            <a:r>
              <a:rPr lang="en-US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/audience (sometimes broader appeal and others more specific)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Strategy/Highly-Targeted Campaign </a:t>
            </a:r>
            <a:r>
              <a:rPr lang="en-US" sz="120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– MRD|MSD meet to plan outreach </a:t>
            </a:r>
            <a:r>
              <a:rPr lang="en-US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– Sometimes may be the Liaison by the MRD and MSD for other contacts at the same company.  Leverage Advisory Board members/contacts specific to topic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What approach works best for you?  Email outreach, discussions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7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6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Consortia ideation process – push</a:t>
            </a:r>
          </a:p>
          <a:p>
            <a:r>
              <a:rPr lang="en-US" dirty="0"/>
              <a:t>Research</a:t>
            </a:r>
            <a:r>
              <a:rPr lang="en-US" baseline="0" dirty="0"/>
              <a:t> Consultant will be more involved in consortia ideation and proposal; drives process</a:t>
            </a:r>
          </a:p>
          <a:p>
            <a:r>
              <a:rPr lang="en-US" baseline="0" dirty="0"/>
              <a:t>Marketing will also be more involved</a:t>
            </a:r>
          </a:p>
          <a:p>
            <a:endParaRPr lang="en-US" baseline="0" dirty="0"/>
          </a:p>
          <a:p>
            <a:r>
              <a:rPr lang="en-US" baseline="0" dirty="0"/>
              <a:t>Person with most natural relationship, doesn’t necessarily need to be research MSD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3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9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When it comes to target projects, how does it differ but custom vs consortia; what should we be looking for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When it comes to Custom, working towards an average revenue of $45,000 per custom project. Obviously some will be higher or lower; and this will be a shift for the members who have worked with our team in the past, and are used to that low price; will be a journey to slowly make that shift. 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Should have a Markets or Distribution Focus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Ideally, should have the opportunity to be repeatable, like the agent satisfaction surveys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For Consortia, we'll be working towards an average revenue of $175,000 per study, over time will want that closer to $200,000 per study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Need to identify topics that are broad enough to appeal to 30-40 companies, so that we can increase participation from 7-8 sponsors, to 15-20 sponsors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Our goal is to consistently deliver 6 consortia studies per year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" y="-571500"/>
            <a:ext cx="12195955" cy="681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SECURE</a:t>
            </a:r>
            <a:br>
              <a:rPr lang="en-US" sz="1600" b="1" dirty="0"/>
            </a:br>
            <a:r>
              <a:rPr lang="en-US" sz="1600" b="1" dirty="0"/>
              <a:t>RETIREMENT INSTITUTE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1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</p:spTree>
    <p:extLst>
      <p:ext uri="{BB962C8B-B14F-4D97-AF65-F5344CB8AC3E}">
        <p14:creationId xmlns:p14="http://schemas.microsoft.com/office/powerpoint/2010/main" val="29059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12195955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2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07354" y="4059591"/>
            <a:ext cx="1920240" cy="759886"/>
            <a:chOff x="2807354" y="4059591"/>
            <a:chExt cx="1920240" cy="75988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807354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20"/>
            <p:cNvSpPr txBox="1"/>
            <p:nvPr userDrawn="1"/>
          </p:nvSpPr>
          <p:spPr>
            <a:xfrm>
              <a:off x="2807354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 Insurance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5135880" y="4059591"/>
            <a:ext cx="1920240" cy="759886"/>
            <a:chOff x="5135880" y="4059591"/>
            <a:chExt cx="1920240" cy="75988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5135880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21"/>
            <p:cNvSpPr txBox="1"/>
            <p:nvPr userDrawn="1"/>
          </p:nvSpPr>
          <p:spPr>
            <a:xfrm>
              <a:off x="5135880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Annuities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464407" y="4059591"/>
            <a:ext cx="1920240" cy="759886"/>
            <a:chOff x="7464407" y="4059591"/>
            <a:chExt cx="1920240" cy="75988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7464407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TextBox 22"/>
            <p:cNvSpPr txBox="1"/>
            <p:nvPr userDrawn="1"/>
          </p:nvSpPr>
          <p:spPr>
            <a:xfrm>
              <a:off x="7572354" y="4089739"/>
              <a:ext cx="17043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Workplace Benefits</a:t>
              </a: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2804160" y="3684004"/>
            <a:ext cx="6583680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036734"/>
            <a:ext cx="4838700" cy="1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51820" y="1368425"/>
            <a:ext cx="4443873" cy="3689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5347" y="1750771"/>
            <a:ext cx="4239611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advance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financial services industry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empowering our members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connections,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7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68" r:id="rId11"/>
    <p:sldLayoutId id="2147483695" r:id="rId12"/>
    <p:sldLayoutId id="2147483687" r:id="rId13"/>
    <p:sldLayoutId id="2147483694" r:id="rId14"/>
    <p:sldLayoutId id="2147483669" r:id="rId15"/>
    <p:sldLayoutId id="2147483693" r:id="rId16"/>
    <p:sldLayoutId id="2147483692" r:id="rId17"/>
    <p:sldLayoutId id="2147483689" r:id="rId18"/>
    <p:sldLayoutId id="2147483701" r:id="rId19"/>
    <p:sldLayoutId id="2147483691" r:id="rId20"/>
    <p:sldLayoutId id="2147483697" r:id="rId21"/>
    <p:sldLayoutId id="2147483698" r:id="rId22"/>
    <p:sldLayoutId id="2147483700" r:id="rId23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thebluediamondgallery.com/wooden-tile/p/proposa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hyperlink" Target="https://llglobal.lightning.force.com/lightning/r/CollaborationGroup/0F93x0000002Gy2CAE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F555-A836-FE44-D8B3-4ABABA79C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Refresh on Consortia</a:t>
            </a:r>
          </a:p>
        </p:txBody>
      </p:sp>
    </p:spTree>
    <p:extLst>
      <p:ext uri="{BB962C8B-B14F-4D97-AF65-F5344CB8AC3E}">
        <p14:creationId xmlns:p14="http://schemas.microsoft.com/office/powerpoint/2010/main" val="11439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254C-351A-9629-AED0-AF3CA8E8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Custom vs. Consortia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E4B95-9D27-F1A3-F9FF-2C6825B038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96684-B00B-46DA-EA16-81F1E93E20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7A5A56-9A35-B637-6293-C461733BA266}"/>
              </a:ext>
            </a:extLst>
          </p:cNvPr>
          <p:cNvGraphicFramePr>
            <a:graphicFrameLocks noGrp="1"/>
          </p:cNvGraphicFramePr>
          <p:nvPr/>
        </p:nvGraphicFramePr>
        <p:xfrm>
          <a:off x="417449" y="1784673"/>
          <a:ext cx="11415964" cy="341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610">
                  <a:extLst>
                    <a:ext uri="{9D8B030D-6E8A-4147-A177-3AD203B41FA5}">
                      <a16:colId xmlns:a16="http://schemas.microsoft.com/office/drawing/2014/main" val="213606382"/>
                    </a:ext>
                  </a:extLst>
                </a:gridCol>
                <a:gridCol w="4199530">
                  <a:extLst>
                    <a:ext uri="{9D8B030D-6E8A-4147-A177-3AD203B41FA5}">
                      <a16:colId xmlns:a16="http://schemas.microsoft.com/office/drawing/2014/main" val="4051740376"/>
                    </a:ext>
                  </a:extLst>
                </a:gridCol>
                <a:gridCol w="4622824">
                  <a:extLst>
                    <a:ext uri="{9D8B030D-6E8A-4147-A177-3AD203B41FA5}">
                      <a16:colId xmlns:a16="http://schemas.microsoft.com/office/drawing/2014/main" val="2258420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Consortia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54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Dynamic: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4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Cadence: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Quarterly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88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Cost: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3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Key Selling Point: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797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Success Factors: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Consultation, Relationship,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Relevance, Participation (FOMO),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5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 Design: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85% Client-Driven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 Client-Driven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0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Sales Cycle: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Focused 6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38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Challenge: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Dislodging Current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Getting Proposal In Front Of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41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55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F542A2B-D5D1-C1E4-0E89-C15D364D0905}"/>
              </a:ext>
            </a:extLst>
          </p:cNvPr>
          <p:cNvSpPr txBox="1">
            <a:spLocks/>
          </p:cNvSpPr>
          <p:nvPr/>
        </p:nvSpPr>
        <p:spPr>
          <a:xfrm>
            <a:off x="474278" y="1765657"/>
            <a:ext cx="5468112" cy="400050"/>
          </a:xfrm>
          <a:prstGeom prst="rect">
            <a:avLst/>
          </a:prstGeom>
          <a:solidFill>
            <a:schemeClr val="accent4"/>
          </a:solidFill>
        </p:spPr>
        <p:txBody>
          <a:bodyPr lIns="91440" tIns="45720" rIns="91440" bIns="45720" anchor="ctr" anchorCtr="0"/>
          <a:lstStyle>
            <a:lvl1pPr marL="0" indent="0" algn="ctr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00" b="1" cap="all" spc="20" baseline="0">
                <a:solidFill>
                  <a:srgbClr val="002F70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sz="1800" kern="0" dirty="0">
                <a:solidFill>
                  <a:schemeClr val="bg1"/>
                </a:solidFill>
              </a:rPr>
              <a:t>Concept Stage - IDEA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493" y="2378517"/>
            <a:ext cx="5297615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245" indent="-18224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Idea and topic identified but needs to be qualified</a:t>
            </a:r>
            <a:endParaRPr lang="en-US" sz="1600" dirty="0">
              <a:cs typeface="Arial"/>
            </a:endParaRPr>
          </a:p>
          <a:p>
            <a:pPr marL="182245" indent="-18224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Concept outlined to include study objectives/context, however, n</a:t>
            </a:r>
            <a:r>
              <a:rPr lang="en-US" sz="1600" dirty="0">
                <a:cs typeface="Arial"/>
              </a:rPr>
              <a:t>ot fully-fleshed so </a:t>
            </a:r>
            <a:r>
              <a:rPr lang="en-US" sz="1600" b="1" dirty="0">
                <a:cs typeface="Arial"/>
              </a:rPr>
              <a:t>will not include</a:t>
            </a:r>
            <a:r>
              <a:rPr lang="en-US" sz="1600" dirty="0">
                <a:cs typeface="Arial"/>
              </a:rPr>
              <a:t>, </a:t>
            </a:r>
            <a:r>
              <a:rPr lang="en-US" sz="1600" b="1" dirty="0">
                <a:cs typeface="Arial"/>
              </a:rPr>
              <a:t>methodology or pricing </a:t>
            </a:r>
            <a:r>
              <a:rPr lang="en-US" sz="1600" dirty="0">
                <a:cs typeface="Arial"/>
              </a:rPr>
              <a:t>yet.</a:t>
            </a:r>
          </a:p>
          <a:p>
            <a:pPr marL="182245" indent="-18224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Goal: Share with select group of members to gauge interest level, gain feedback and any reaction which can help us with a study focus.</a:t>
            </a:r>
          </a:p>
          <a:p>
            <a:pPr marL="182245" indent="-18224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Your input: Based upon what we learn from you, we'll determine if we move forward with a proposal.</a:t>
            </a: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1116" y="2398790"/>
            <a:ext cx="538700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245" indent="-18224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Based upon the level of interest and reaction from members, we’ll decide to move forward with a proposal.</a:t>
            </a:r>
          </a:p>
          <a:p>
            <a:pPr marL="182245" indent="-18224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Proposal outlined in multiple slides; </a:t>
            </a:r>
            <a:r>
              <a:rPr lang="en-US" sz="1600" b="1" dirty="0">
                <a:cs typeface="Arial"/>
              </a:rPr>
              <a:t>will include</a:t>
            </a:r>
            <a:r>
              <a:rPr lang="en-US" sz="1600" dirty="0">
                <a:cs typeface="Arial"/>
              </a:rPr>
              <a:t> </a:t>
            </a:r>
            <a:r>
              <a:rPr lang="en-US" sz="1600" b="1" dirty="0">
                <a:cs typeface="Arial"/>
              </a:rPr>
              <a:t>objectives, scope, methodology and pricing</a:t>
            </a:r>
            <a:r>
              <a:rPr lang="en-US" sz="1600" dirty="0">
                <a:cs typeface="Arial"/>
              </a:rPr>
              <a:t>.</a:t>
            </a:r>
          </a:p>
          <a:p>
            <a:pPr marL="182245" indent="-18224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Goal: Share with select group of members with an opportunity to sponsor the research and in-turn help contribute to the specific focus/final design.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2" y="-33556"/>
            <a:ext cx="12191998" cy="890341"/>
          </a:xfrm>
        </p:spPr>
        <p:txBody>
          <a:bodyPr/>
          <a:lstStyle/>
          <a:p>
            <a:r>
              <a:rPr lang="en-US" dirty="0"/>
              <a:t>Consortia – Understanding Concept vs Proposal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3</a:t>
            </a:fld>
            <a:endParaRPr lang="en-US" sz="9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B326345-7F31-2A95-3118-CEFE25BEE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7228" y="1794451"/>
            <a:ext cx="5468112" cy="400050"/>
          </a:xfrm>
          <a:solidFill>
            <a:schemeClr val="accent3"/>
          </a:solidFill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Proposed Study</a:t>
            </a:r>
          </a:p>
        </p:txBody>
      </p:sp>
      <p:pic>
        <p:nvPicPr>
          <p:cNvPr id="13" name="Picture 12" descr="A wooden letter tiles on a table&#10;&#10;Description automatically generated">
            <a:extLst>
              <a:ext uri="{FF2B5EF4-FFF2-40B4-BE49-F238E27FC236}">
                <a16:creationId xmlns:a16="http://schemas.microsoft.com/office/drawing/2014/main" id="{F924FE20-1E7B-C164-1AD0-8616F6BE2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69277" y="4555806"/>
            <a:ext cx="1683300" cy="1195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0D6B6-F628-9951-AFCB-73F8AD62580A}"/>
              </a:ext>
            </a:extLst>
          </p:cNvPr>
          <p:cNvSpPr txBox="1"/>
          <p:nvPr/>
        </p:nvSpPr>
        <p:spPr>
          <a:xfrm>
            <a:off x="405911" y="5791688"/>
            <a:ext cx="112873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Note: Ideas for Concepts are generated through committee meetings, study groups, industry research, member interactions/other.</a:t>
            </a:r>
          </a:p>
        </p:txBody>
      </p:sp>
    </p:spTree>
    <p:extLst>
      <p:ext uri="{BB962C8B-B14F-4D97-AF65-F5344CB8AC3E}">
        <p14:creationId xmlns:p14="http://schemas.microsoft.com/office/powerpoint/2010/main" val="103634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Free Images : agenda, analysis, business plan, businessman, calendar ...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9560" r="19560"/>
          <a:stretch/>
        </p:blipFill>
        <p:spPr>
          <a:xfrm>
            <a:off x="6106698" y="786687"/>
            <a:ext cx="6089904" cy="608990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744920" cy="4924425"/>
          </a:xfrm>
        </p:spPr>
        <p:txBody>
          <a:bodyPr lIns="91440" tIns="45720" rIns="91440" bIns="45720" anchor="t"/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Plan for Success</a:t>
            </a:r>
          </a:p>
          <a:p>
            <a:pPr lvl="1"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Review Concepts and Proposals –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The ARS team will review each quarter and materials can be found in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  <a:hlinkClick r:id="rId4"/>
              </a:rPr>
              <a:t>Salesforce Research Hub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.  </a:t>
            </a:r>
          </a:p>
          <a:p>
            <a:pPr lvl="1"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MRD/MSD meet 1:1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 to plan outreach and a highly coordinated approach.</a:t>
            </a:r>
            <a:endParaRPr lang="en-US" sz="1800" dirty="0">
              <a:ea typeface="MS PGothic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During 1:1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, aim for a campaign that is targeted to the applicable audience (may be more than one) and leverage internal sources to reach as many of the right people as possible.</a:t>
            </a:r>
          </a:p>
          <a:p>
            <a:pPr lvl="1"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Once aligned on approach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, start outreach and open Opp in SF at 0/Prospecting/5% stage.</a:t>
            </a:r>
          </a:p>
          <a:p>
            <a:pPr lvl="1"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Consider personalized emails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 that include a summary of the Concept/Proposal with a request to meet briefly to discuss if there’s an interest.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Consortia Sales – Collaboration is Key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6F0F5-DF6A-4E0E-AC03-6B0D0B0A1300}" type="slidenum">
              <a:rPr lang="en-US" sz="900" smtClean="0"/>
              <a:pPr/>
              <a:t>4</a:t>
            </a:fld>
            <a:endParaRPr lang="en-US" sz="900" dirty="0"/>
          </a:p>
        </p:txBody>
      </p:sp>
      <p:pic>
        <p:nvPicPr>
          <p:cNvPr id="6" name="Picture 2" descr="http://intranet.llg.corp/cs/mktg/Logos/Logos%20with%20Taglines/LIMRA%20LOMA%20(grouped)/LIMRA%20LOMA_logo_Tagline_Rever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95" y="6071005"/>
            <a:ext cx="1746504" cy="5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0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63945" cy="4914900"/>
          </a:xfrm>
        </p:spPr>
        <p:txBody>
          <a:bodyPr lIns="91440" tIns="45720" rIns="91440" bIns="45720" anchor="t"/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Consortia Good To Know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Members are buying into a group sponsorship of a study.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The proposal will represent a range of ideas/possibilities.</a:t>
            </a: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Proposals are purposefully par-baked so member sponsors can decide and contribute to a special focus/final design.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Consortia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6F0F5-DF6A-4E0E-AC03-6B0D0B0A1300}" type="slidenum">
              <a:rPr lang="en-US" sz="900" smtClean="0"/>
              <a:pPr/>
              <a:t>5</a:t>
            </a:fld>
            <a:endParaRPr lang="en-US" sz="900" dirty="0"/>
          </a:p>
        </p:txBody>
      </p:sp>
      <p:pic>
        <p:nvPicPr>
          <p:cNvPr id="6" name="Picture 2" descr="http://intranet.llg.corp/cs/mktg/Logos/Logos%20with%20Taglines/LIMRA%20LOMA%20(grouped)/LIMRA%20LOMA_logo_Tagline_Rever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95" y="6071005"/>
            <a:ext cx="1746504" cy="5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Process – Consortia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6</a:t>
            </a:fld>
            <a:endParaRPr lang="en-US" sz="9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92978" y="1416686"/>
            <a:ext cx="8750362" cy="2137461"/>
            <a:chOff x="1786019" y="1402507"/>
            <a:chExt cx="8750362" cy="2137461"/>
          </a:xfrm>
        </p:grpSpPr>
        <p:sp>
          <p:nvSpPr>
            <p:cNvPr id="10" name="Freeform 9"/>
            <p:cNvSpPr/>
            <p:nvPr/>
          </p:nvSpPr>
          <p:spPr>
            <a:xfrm>
              <a:off x="1786019" y="1402507"/>
              <a:ext cx="1371600" cy="505932"/>
            </a:xfrm>
            <a:custGeom>
              <a:avLst/>
              <a:gdLst>
                <a:gd name="connsiteX0" fmla="*/ 0 w 1094219"/>
                <a:gd name="connsiteY0" fmla="*/ 50593 h 505932"/>
                <a:gd name="connsiteX1" fmla="*/ 50593 w 1094219"/>
                <a:gd name="connsiteY1" fmla="*/ 0 h 505932"/>
                <a:gd name="connsiteX2" fmla="*/ 1043626 w 1094219"/>
                <a:gd name="connsiteY2" fmla="*/ 0 h 505932"/>
                <a:gd name="connsiteX3" fmla="*/ 1094219 w 1094219"/>
                <a:gd name="connsiteY3" fmla="*/ 50593 h 505932"/>
                <a:gd name="connsiteX4" fmla="*/ 1094219 w 1094219"/>
                <a:gd name="connsiteY4" fmla="*/ 455339 h 505932"/>
                <a:gd name="connsiteX5" fmla="*/ 1043626 w 1094219"/>
                <a:gd name="connsiteY5" fmla="*/ 505932 h 505932"/>
                <a:gd name="connsiteX6" fmla="*/ 50593 w 1094219"/>
                <a:gd name="connsiteY6" fmla="*/ 505932 h 505932"/>
                <a:gd name="connsiteX7" fmla="*/ 0 w 1094219"/>
                <a:gd name="connsiteY7" fmla="*/ 455339 h 505932"/>
                <a:gd name="connsiteX8" fmla="*/ 0 w 1094219"/>
                <a:gd name="connsiteY8" fmla="*/ 50593 h 50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505932">
                  <a:moveTo>
                    <a:pt x="0" y="50593"/>
                  </a:moveTo>
                  <a:cubicBezTo>
                    <a:pt x="0" y="22651"/>
                    <a:pt x="22651" y="0"/>
                    <a:pt x="50593" y="0"/>
                  </a:cubicBezTo>
                  <a:lnTo>
                    <a:pt x="1043626" y="0"/>
                  </a:lnTo>
                  <a:cubicBezTo>
                    <a:pt x="1071568" y="0"/>
                    <a:pt x="1094219" y="22651"/>
                    <a:pt x="1094219" y="50593"/>
                  </a:cubicBezTo>
                  <a:lnTo>
                    <a:pt x="1094219" y="455339"/>
                  </a:lnTo>
                  <a:cubicBezTo>
                    <a:pt x="1094219" y="483281"/>
                    <a:pt x="1071568" y="505932"/>
                    <a:pt x="1043626" y="505932"/>
                  </a:cubicBezTo>
                  <a:lnTo>
                    <a:pt x="50593" y="505932"/>
                  </a:lnTo>
                  <a:cubicBezTo>
                    <a:pt x="22651" y="505932"/>
                    <a:pt x="0" y="483281"/>
                    <a:pt x="0" y="455339"/>
                  </a:cubicBezTo>
                  <a:lnTo>
                    <a:pt x="0" y="50593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02934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Ideate potential consortia topics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10136" y="1781359"/>
              <a:ext cx="1325345" cy="1758609"/>
            </a:xfrm>
            <a:custGeom>
              <a:avLst/>
              <a:gdLst>
                <a:gd name="connsiteX0" fmla="*/ 0 w 1094219"/>
                <a:gd name="connsiteY0" fmla="*/ 109422 h 1438208"/>
                <a:gd name="connsiteX1" fmla="*/ 109422 w 1094219"/>
                <a:gd name="connsiteY1" fmla="*/ 0 h 1438208"/>
                <a:gd name="connsiteX2" fmla="*/ 984797 w 1094219"/>
                <a:gd name="connsiteY2" fmla="*/ 0 h 1438208"/>
                <a:gd name="connsiteX3" fmla="*/ 1094219 w 1094219"/>
                <a:gd name="connsiteY3" fmla="*/ 109422 h 1438208"/>
                <a:gd name="connsiteX4" fmla="*/ 1094219 w 1094219"/>
                <a:gd name="connsiteY4" fmla="*/ 1328786 h 1438208"/>
                <a:gd name="connsiteX5" fmla="*/ 984797 w 1094219"/>
                <a:gd name="connsiteY5" fmla="*/ 1438208 h 1438208"/>
                <a:gd name="connsiteX6" fmla="*/ 109422 w 1094219"/>
                <a:gd name="connsiteY6" fmla="*/ 1438208 h 1438208"/>
                <a:gd name="connsiteX7" fmla="*/ 0 w 1094219"/>
                <a:gd name="connsiteY7" fmla="*/ 1328786 h 1438208"/>
                <a:gd name="connsiteX8" fmla="*/ 0 w 1094219"/>
                <a:gd name="connsiteY8" fmla="*/ 109422 h 143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1438208">
                  <a:moveTo>
                    <a:pt x="0" y="109422"/>
                  </a:moveTo>
                  <a:cubicBezTo>
                    <a:pt x="0" y="48990"/>
                    <a:pt x="48990" y="0"/>
                    <a:pt x="109422" y="0"/>
                  </a:cubicBezTo>
                  <a:lnTo>
                    <a:pt x="984797" y="0"/>
                  </a:lnTo>
                  <a:cubicBezTo>
                    <a:pt x="1045229" y="0"/>
                    <a:pt x="1094219" y="48990"/>
                    <a:pt x="1094219" y="109422"/>
                  </a:cubicBezTo>
                  <a:lnTo>
                    <a:pt x="1094219" y="1328786"/>
                  </a:lnTo>
                  <a:cubicBezTo>
                    <a:pt x="1094219" y="1389218"/>
                    <a:pt x="1045229" y="1438208"/>
                    <a:pt x="984797" y="1438208"/>
                  </a:cubicBezTo>
                  <a:lnTo>
                    <a:pt x="109422" y="1438208"/>
                  </a:lnTo>
                  <a:cubicBezTo>
                    <a:pt x="48990" y="1438208"/>
                    <a:pt x="0" y="1389218"/>
                    <a:pt x="0" y="1328786"/>
                  </a:cubicBezTo>
                  <a:lnTo>
                    <a:pt x="0" y="109422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57" tIns="96057" rIns="96057" bIns="96057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 err="1"/>
                <a:t>MRD</a:t>
              </a:r>
              <a:r>
                <a:rPr lang="en-US" sz="1050" kern="1200" dirty="0"/>
                <a:t> and MSD collaborate with research team to ideate topics, objectives, audience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 err="1"/>
                <a:t>MRD</a:t>
              </a:r>
              <a:r>
                <a:rPr lang="en-US" sz="1050" dirty="0"/>
                <a:t> and MSD collect input from InfoCenter, members, and committees</a:t>
              </a:r>
              <a:endParaRPr lang="en-US" sz="105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81203" y="1434937"/>
              <a:ext cx="351665" cy="272429"/>
            </a:xfrm>
            <a:custGeom>
              <a:avLst/>
              <a:gdLst>
                <a:gd name="connsiteX0" fmla="*/ 0 w 351665"/>
                <a:gd name="connsiteY0" fmla="*/ 54486 h 272429"/>
                <a:gd name="connsiteX1" fmla="*/ 215451 w 351665"/>
                <a:gd name="connsiteY1" fmla="*/ 54486 h 272429"/>
                <a:gd name="connsiteX2" fmla="*/ 215451 w 351665"/>
                <a:gd name="connsiteY2" fmla="*/ 0 h 272429"/>
                <a:gd name="connsiteX3" fmla="*/ 351665 w 351665"/>
                <a:gd name="connsiteY3" fmla="*/ 136215 h 272429"/>
                <a:gd name="connsiteX4" fmla="*/ 215451 w 351665"/>
                <a:gd name="connsiteY4" fmla="*/ 272429 h 272429"/>
                <a:gd name="connsiteX5" fmla="*/ 215451 w 351665"/>
                <a:gd name="connsiteY5" fmla="*/ 217943 h 272429"/>
                <a:gd name="connsiteX6" fmla="*/ 0 w 351665"/>
                <a:gd name="connsiteY6" fmla="*/ 217943 h 272429"/>
                <a:gd name="connsiteX7" fmla="*/ 0 w 351665"/>
                <a:gd name="connsiteY7" fmla="*/ 54486 h 27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65" h="272429">
                  <a:moveTo>
                    <a:pt x="0" y="54486"/>
                  </a:moveTo>
                  <a:lnTo>
                    <a:pt x="215451" y="54486"/>
                  </a:lnTo>
                  <a:lnTo>
                    <a:pt x="215451" y="0"/>
                  </a:lnTo>
                  <a:lnTo>
                    <a:pt x="351665" y="136215"/>
                  </a:lnTo>
                  <a:lnTo>
                    <a:pt x="215451" y="272429"/>
                  </a:lnTo>
                  <a:lnTo>
                    <a:pt x="215451" y="217943"/>
                  </a:lnTo>
                  <a:lnTo>
                    <a:pt x="0" y="217943"/>
                  </a:lnTo>
                  <a:lnTo>
                    <a:pt x="0" y="544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86" rIns="81729" bIns="5448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56227" y="1402507"/>
              <a:ext cx="1371600" cy="505932"/>
            </a:xfrm>
            <a:custGeom>
              <a:avLst/>
              <a:gdLst>
                <a:gd name="connsiteX0" fmla="*/ 0 w 1094219"/>
                <a:gd name="connsiteY0" fmla="*/ 50593 h 505932"/>
                <a:gd name="connsiteX1" fmla="*/ 50593 w 1094219"/>
                <a:gd name="connsiteY1" fmla="*/ 0 h 505932"/>
                <a:gd name="connsiteX2" fmla="*/ 1043626 w 1094219"/>
                <a:gd name="connsiteY2" fmla="*/ 0 h 505932"/>
                <a:gd name="connsiteX3" fmla="*/ 1094219 w 1094219"/>
                <a:gd name="connsiteY3" fmla="*/ 50593 h 505932"/>
                <a:gd name="connsiteX4" fmla="*/ 1094219 w 1094219"/>
                <a:gd name="connsiteY4" fmla="*/ 455339 h 505932"/>
                <a:gd name="connsiteX5" fmla="*/ 1043626 w 1094219"/>
                <a:gd name="connsiteY5" fmla="*/ 505932 h 505932"/>
                <a:gd name="connsiteX6" fmla="*/ 50593 w 1094219"/>
                <a:gd name="connsiteY6" fmla="*/ 505932 h 505932"/>
                <a:gd name="connsiteX7" fmla="*/ 0 w 1094219"/>
                <a:gd name="connsiteY7" fmla="*/ 455339 h 505932"/>
                <a:gd name="connsiteX8" fmla="*/ 0 w 1094219"/>
                <a:gd name="connsiteY8" fmla="*/ 50593 h 50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505932">
                  <a:moveTo>
                    <a:pt x="0" y="50593"/>
                  </a:moveTo>
                  <a:cubicBezTo>
                    <a:pt x="0" y="22651"/>
                    <a:pt x="22651" y="0"/>
                    <a:pt x="50593" y="0"/>
                  </a:cubicBezTo>
                  <a:lnTo>
                    <a:pt x="1043626" y="0"/>
                  </a:lnTo>
                  <a:cubicBezTo>
                    <a:pt x="1071568" y="0"/>
                    <a:pt x="1094219" y="22651"/>
                    <a:pt x="1094219" y="50593"/>
                  </a:cubicBezTo>
                  <a:lnTo>
                    <a:pt x="1094219" y="455339"/>
                  </a:lnTo>
                  <a:cubicBezTo>
                    <a:pt x="1094219" y="483281"/>
                    <a:pt x="1071568" y="505932"/>
                    <a:pt x="1043626" y="505932"/>
                  </a:cubicBezTo>
                  <a:lnTo>
                    <a:pt x="50593" y="505932"/>
                  </a:lnTo>
                  <a:cubicBezTo>
                    <a:pt x="22651" y="505932"/>
                    <a:pt x="0" y="483281"/>
                    <a:pt x="0" y="455339"/>
                  </a:cubicBezTo>
                  <a:lnTo>
                    <a:pt x="0" y="50593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02934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Qualify idea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30221" y="1781360"/>
              <a:ext cx="1371600" cy="1734356"/>
            </a:xfrm>
            <a:custGeom>
              <a:avLst/>
              <a:gdLst>
                <a:gd name="connsiteX0" fmla="*/ 0 w 1094219"/>
                <a:gd name="connsiteY0" fmla="*/ 109422 h 1438208"/>
                <a:gd name="connsiteX1" fmla="*/ 109422 w 1094219"/>
                <a:gd name="connsiteY1" fmla="*/ 0 h 1438208"/>
                <a:gd name="connsiteX2" fmla="*/ 984797 w 1094219"/>
                <a:gd name="connsiteY2" fmla="*/ 0 h 1438208"/>
                <a:gd name="connsiteX3" fmla="*/ 1094219 w 1094219"/>
                <a:gd name="connsiteY3" fmla="*/ 109422 h 1438208"/>
                <a:gd name="connsiteX4" fmla="*/ 1094219 w 1094219"/>
                <a:gd name="connsiteY4" fmla="*/ 1328786 h 1438208"/>
                <a:gd name="connsiteX5" fmla="*/ 984797 w 1094219"/>
                <a:gd name="connsiteY5" fmla="*/ 1438208 h 1438208"/>
                <a:gd name="connsiteX6" fmla="*/ 109422 w 1094219"/>
                <a:gd name="connsiteY6" fmla="*/ 1438208 h 1438208"/>
                <a:gd name="connsiteX7" fmla="*/ 0 w 1094219"/>
                <a:gd name="connsiteY7" fmla="*/ 1328786 h 1438208"/>
                <a:gd name="connsiteX8" fmla="*/ 0 w 1094219"/>
                <a:gd name="connsiteY8" fmla="*/ 109422 h 143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1438208">
                  <a:moveTo>
                    <a:pt x="0" y="109422"/>
                  </a:moveTo>
                  <a:cubicBezTo>
                    <a:pt x="0" y="48990"/>
                    <a:pt x="48990" y="0"/>
                    <a:pt x="109422" y="0"/>
                  </a:cubicBezTo>
                  <a:lnTo>
                    <a:pt x="984797" y="0"/>
                  </a:lnTo>
                  <a:cubicBezTo>
                    <a:pt x="1045229" y="0"/>
                    <a:pt x="1094219" y="48990"/>
                    <a:pt x="1094219" y="109422"/>
                  </a:cubicBezTo>
                  <a:lnTo>
                    <a:pt x="1094219" y="1328786"/>
                  </a:lnTo>
                  <a:cubicBezTo>
                    <a:pt x="1094219" y="1389218"/>
                    <a:pt x="1045229" y="1438208"/>
                    <a:pt x="984797" y="1438208"/>
                  </a:cubicBezTo>
                  <a:lnTo>
                    <a:pt x="109422" y="1438208"/>
                  </a:lnTo>
                  <a:cubicBezTo>
                    <a:pt x="48990" y="1438208"/>
                    <a:pt x="0" y="1389218"/>
                    <a:pt x="0" y="1328786"/>
                  </a:cubicBezTo>
                  <a:lnTo>
                    <a:pt x="0" y="109422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57" tIns="96057" rIns="96057" bIns="96057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 err="1"/>
                <a:t>MRD</a:t>
              </a:r>
              <a:r>
                <a:rPr lang="en-US" sz="1050" kern="1200" dirty="0"/>
                <a:t> and/or MSD gauge initial interest with a select audience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51931" y="1434937"/>
              <a:ext cx="351665" cy="272429"/>
            </a:xfrm>
            <a:custGeom>
              <a:avLst/>
              <a:gdLst>
                <a:gd name="connsiteX0" fmla="*/ 0 w 351665"/>
                <a:gd name="connsiteY0" fmla="*/ 54486 h 272429"/>
                <a:gd name="connsiteX1" fmla="*/ 215451 w 351665"/>
                <a:gd name="connsiteY1" fmla="*/ 54486 h 272429"/>
                <a:gd name="connsiteX2" fmla="*/ 215451 w 351665"/>
                <a:gd name="connsiteY2" fmla="*/ 0 h 272429"/>
                <a:gd name="connsiteX3" fmla="*/ 351665 w 351665"/>
                <a:gd name="connsiteY3" fmla="*/ 136215 h 272429"/>
                <a:gd name="connsiteX4" fmla="*/ 215451 w 351665"/>
                <a:gd name="connsiteY4" fmla="*/ 272429 h 272429"/>
                <a:gd name="connsiteX5" fmla="*/ 215451 w 351665"/>
                <a:gd name="connsiteY5" fmla="*/ 217943 h 272429"/>
                <a:gd name="connsiteX6" fmla="*/ 0 w 351665"/>
                <a:gd name="connsiteY6" fmla="*/ 217943 h 272429"/>
                <a:gd name="connsiteX7" fmla="*/ 0 w 351665"/>
                <a:gd name="connsiteY7" fmla="*/ 54486 h 27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65" h="272429">
                  <a:moveTo>
                    <a:pt x="0" y="54486"/>
                  </a:moveTo>
                  <a:lnTo>
                    <a:pt x="215451" y="54486"/>
                  </a:lnTo>
                  <a:lnTo>
                    <a:pt x="215451" y="0"/>
                  </a:lnTo>
                  <a:lnTo>
                    <a:pt x="351665" y="136215"/>
                  </a:lnTo>
                  <a:lnTo>
                    <a:pt x="215451" y="272429"/>
                  </a:lnTo>
                  <a:lnTo>
                    <a:pt x="215451" y="217943"/>
                  </a:lnTo>
                  <a:lnTo>
                    <a:pt x="0" y="217943"/>
                  </a:lnTo>
                  <a:lnTo>
                    <a:pt x="0" y="544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86" rIns="81729" bIns="5448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30187" y="1402507"/>
              <a:ext cx="1371600" cy="505932"/>
            </a:xfrm>
            <a:custGeom>
              <a:avLst/>
              <a:gdLst>
                <a:gd name="connsiteX0" fmla="*/ 0 w 1094219"/>
                <a:gd name="connsiteY0" fmla="*/ 50593 h 505932"/>
                <a:gd name="connsiteX1" fmla="*/ 50593 w 1094219"/>
                <a:gd name="connsiteY1" fmla="*/ 0 h 505932"/>
                <a:gd name="connsiteX2" fmla="*/ 1043626 w 1094219"/>
                <a:gd name="connsiteY2" fmla="*/ 0 h 505932"/>
                <a:gd name="connsiteX3" fmla="*/ 1094219 w 1094219"/>
                <a:gd name="connsiteY3" fmla="*/ 50593 h 505932"/>
                <a:gd name="connsiteX4" fmla="*/ 1094219 w 1094219"/>
                <a:gd name="connsiteY4" fmla="*/ 455339 h 505932"/>
                <a:gd name="connsiteX5" fmla="*/ 1043626 w 1094219"/>
                <a:gd name="connsiteY5" fmla="*/ 505932 h 505932"/>
                <a:gd name="connsiteX6" fmla="*/ 50593 w 1094219"/>
                <a:gd name="connsiteY6" fmla="*/ 505932 h 505932"/>
                <a:gd name="connsiteX7" fmla="*/ 0 w 1094219"/>
                <a:gd name="connsiteY7" fmla="*/ 455339 h 505932"/>
                <a:gd name="connsiteX8" fmla="*/ 0 w 1094219"/>
                <a:gd name="connsiteY8" fmla="*/ 50593 h 50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505932">
                  <a:moveTo>
                    <a:pt x="0" y="50593"/>
                  </a:moveTo>
                  <a:cubicBezTo>
                    <a:pt x="0" y="22651"/>
                    <a:pt x="22651" y="0"/>
                    <a:pt x="50593" y="0"/>
                  </a:cubicBezTo>
                  <a:lnTo>
                    <a:pt x="1043626" y="0"/>
                  </a:lnTo>
                  <a:cubicBezTo>
                    <a:pt x="1071568" y="0"/>
                    <a:pt x="1094219" y="22651"/>
                    <a:pt x="1094219" y="50593"/>
                  </a:cubicBezTo>
                  <a:lnTo>
                    <a:pt x="1094219" y="455339"/>
                  </a:lnTo>
                  <a:cubicBezTo>
                    <a:pt x="1094219" y="483281"/>
                    <a:pt x="1071568" y="505932"/>
                    <a:pt x="1043626" y="505932"/>
                  </a:cubicBezTo>
                  <a:lnTo>
                    <a:pt x="50593" y="505932"/>
                  </a:lnTo>
                  <a:cubicBezTo>
                    <a:pt x="22651" y="505932"/>
                    <a:pt x="0" y="483281"/>
                    <a:pt x="0" y="455339"/>
                  </a:cubicBezTo>
                  <a:lnTo>
                    <a:pt x="0" y="50593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02934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Develop proposal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79243" y="1781360"/>
              <a:ext cx="1371600" cy="1734356"/>
            </a:xfrm>
            <a:custGeom>
              <a:avLst/>
              <a:gdLst>
                <a:gd name="connsiteX0" fmla="*/ 0 w 1094219"/>
                <a:gd name="connsiteY0" fmla="*/ 109422 h 1438208"/>
                <a:gd name="connsiteX1" fmla="*/ 109422 w 1094219"/>
                <a:gd name="connsiteY1" fmla="*/ 0 h 1438208"/>
                <a:gd name="connsiteX2" fmla="*/ 984797 w 1094219"/>
                <a:gd name="connsiteY2" fmla="*/ 0 h 1438208"/>
                <a:gd name="connsiteX3" fmla="*/ 1094219 w 1094219"/>
                <a:gd name="connsiteY3" fmla="*/ 109422 h 1438208"/>
                <a:gd name="connsiteX4" fmla="*/ 1094219 w 1094219"/>
                <a:gd name="connsiteY4" fmla="*/ 1328786 h 1438208"/>
                <a:gd name="connsiteX5" fmla="*/ 984797 w 1094219"/>
                <a:gd name="connsiteY5" fmla="*/ 1438208 h 1438208"/>
                <a:gd name="connsiteX6" fmla="*/ 109422 w 1094219"/>
                <a:gd name="connsiteY6" fmla="*/ 1438208 h 1438208"/>
                <a:gd name="connsiteX7" fmla="*/ 0 w 1094219"/>
                <a:gd name="connsiteY7" fmla="*/ 1328786 h 1438208"/>
                <a:gd name="connsiteX8" fmla="*/ 0 w 1094219"/>
                <a:gd name="connsiteY8" fmla="*/ 109422 h 143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1438208">
                  <a:moveTo>
                    <a:pt x="0" y="109422"/>
                  </a:moveTo>
                  <a:cubicBezTo>
                    <a:pt x="0" y="48990"/>
                    <a:pt x="48990" y="0"/>
                    <a:pt x="109422" y="0"/>
                  </a:cubicBezTo>
                  <a:lnTo>
                    <a:pt x="984797" y="0"/>
                  </a:lnTo>
                  <a:cubicBezTo>
                    <a:pt x="1045229" y="0"/>
                    <a:pt x="1094219" y="48990"/>
                    <a:pt x="1094219" y="109422"/>
                  </a:cubicBezTo>
                  <a:lnTo>
                    <a:pt x="1094219" y="1328786"/>
                  </a:lnTo>
                  <a:cubicBezTo>
                    <a:pt x="1094219" y="1389218"/>
                    <a:pt x="1045229" y="1438208"/>
                    <a:pt x="984797" y="1438208"/>
                  </a:cubicBezTo>
                  <a:lnTo>
                    <a:pt x="109422" y="1438208"/>
                  </a:lnTo>
                  <a:cubicBezTo>
                    <a:pt x="48990" y="1438208"/>
                    <a:pt x="0" y="1389218"/>
                    <a:pt x="0" y="1328786"/>
                  </a:cubicBezTo>
                  <a:lnTo>
                    <a:pt x="0" y="109422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57" tIns="96057" rIns="96057" bIns="96057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/>
                <a:t>Research consultant owns the proposal and is responsible for development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/>
                <a:t>MSD contributes to proposal 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26931" y="1434937"/>
              <a:ext cx="351665" cy="272429"/>
            </a:xfrm>
            <a:custGeom>
              <a:avLst/>
              <a:gdLst>
                <a:gd name="connsiteX0" fmla="*/ 0 w 351665"/>
                <a:gd name="connsiteY0" fmla="*/ 54486 h 272429"/>
                <a:gd name="connsiteX1" fmla="*/ 215451 w 351665"/>
                <a:gd name="connsiteY1" fmla="*/ 54486 h 272429"/>
                <a:gd name="connsiteX2" fmla="*/ 215451 w 351665"/>
                <a:gd name="connsiteY2" fmla="*/ 0 h 272429"/>
                <a:gd name="connsiteX3" fmla="*/ 351665 w 351665"/>
                <a:gd name="connsiteY3" fmla="*/ 136215 h 272429"/>
                <a:gd name="connsiteX4" fmla="*/ 215451 w 351665"/>
                <a:gd name="connsiteY4" fmla="*/ 272429 h 272429"/>
                <a:gd name="connsiteX5" fmla="*/ 215451 w 351665"/>
                <a:gd name="connsiteY5" fmla="*/ 217943 h 272429"/>
                <a:gd name="connsiteX6" fmla="*/ 0 w 351665"/>
                <a:gd name="connsiteY6" fmla="*/ 217943 h 272429"/>
                <a:gd name="connsiteX7" fmla="*/ 0 w 351665"/>
                <a:gd name="connsiteY7" fmla="*/ 54486 h 27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65" h="272429">
                  <a:moveTo>
                    <a:pt x="0" y="54486"/>
                  </a:moveTo>
                  <a:lnTo>
                    <a:pt x="215451" y="54486"/>
                  </a:lnTo>
                  <a:lnTo>
                    <a:pt x="215451" y="0"/>
                  </a:lnTo>
                  <a:lnTo>
                    <a:pt x="351665" y="136215"/>
                  </a:lnTo>
                  <a:lnTo>
                    <a:pt x="215451" y="272429"/>
                  </a:lnTo>
                  <a:lnTo>
                    <a:pt x="215451" y="217943"/>
                  </a:lnTo>
                  <a:lnTo>
                    <a:pt x="0" y="217943"/>
                  </a:lnTo>
                  <a:lnTo>
                    <a:pt x="0" y="544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86" rIns="81729" bIns="5448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100395" y="1402507"/>
              <a:ext cx="1371600" cy="505932"/>
            </a:xfrm>
            <a:custGeom>
              <a:avLst/>
              <a:gdLst>
                <a:gd name="connsiteX0" fmla="*/ 0 w 1094219"/>
                <a:gd name="connsiteY0" fmla="*/ 50593 h 505932"/>
                <a:gd name="connsiteX1" fmla="*/ 50593 w 1094219"/>
                <a:gd name="connsiteY1" fmla="*/ 0 h 505932"/>
                <a:gd name="connsiteX2" fmla="*/ 1043626 w 1094219"/>
                <a:gd name="connsiteY2" fmla="*/ 0 h 505932"/>
                <a:gd name="connsiteX3" fmla="*/ 1094219 w 1094219"/>
                <a:gd name="connsiteY3" fmla="*/ 50593 h 505932"/>
                <a:gd name="connsiteX4" fmla="*/ 1094219 w 1094219"/>
                <a:gd name="connsiteY4" fmla="*/ 455339 h 505932"/>
                <a:gd name="connsiteX5" fmla="*/ 1043626 w 1094219"/>
                <a:gd name="connsiteY5" fmla="*/ 505932 h 505932"/>
                <a:gd name="connsiteX6" fmla="*/ 50593 w 1094219"/>
                <a:gd name="connsiteY6" fmla="*/ 505932 h 505932"/>
                <a:gd name="connsiteX7" fmla="*/ 0 w 1094219"/>
                <a:gd name="connsiteY7" fmla="*/ 455339 h 505932"/>
                <a:gd name="connsiteX8" fmla="*/ 0 w 1094219"/>
                <a:gd name="connsiteY8" fmla="*/ 50593 h 50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505932">
                  <a:moveTo>
                    <a:pt x="0" y="50593"/>
                  </a:moveTo>
                  <a:cubicBezTo>
                    <a:pt x="0" y="22651"/>
                    <a:pt x="22651" y="0"/>
                    <a:pt x="50593" y="0"/>
                  </a:cubicBezTo>
                  <a:lnTo>
                    <a:pt x="1043626" y="0"/>
                  </a:lnTo>
                  <a:cubicBezTo>
                    <a:pt x="1071568" y="0"/>
                    <a:pt x="1094219" y="22651"/>
                    <a:pt x="1094219" y="50593"/>
                  </a:cubicBezTo>
                  <a:lnTo>
                    <a:pt x="1094219" y="455339"/>
                  </a:lnTo>
                  <a:cubicBezTo>
                    <a:pt x="1094219" y="483281"/>
                    <a:pt x="1071568" y="505932"/>
                    <a:pt x="1043626" y="505932"/>
                  </a:cubicBezTo>
                  <a:lnTo>
                    <a:pt x="50593" y="505932"/>
                  </a:lnTo>
                  <a:cubicBezTo>
                    <a:pt x="22651" y="505932"/>
                    <a:pt x="0" y="483281"/>
                    <a:pt x="0" y="455339"/>
                  </a:cubicBezTo>
                  <a:lnTo>
                    <a:pt x="0" y="50593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02934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Recruit participants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36982" y="1781360"/>
              <a:ext cx="1371600" cy="1734356"/>
            </a:xfrm>
            <a:custGeom>
              <a:avLst/>
              <a:gdLst>
                <a:gd name="connsiteX0" fmla="*/ 0 w 1094219"/>
                <a:gd name="connsiteY0" fmla="*/ 109422 h 1438208"/>
                <a:gd name="connsiteX1" fmla="*/ 109422 w 1094219"/>
                <a:gd name="connsiteY1" fmla="*/ 0 h 1438208"/>
                <a:gd name="connsiteX2" fmla="*/ 984797 w 1094219"/>
                <a:gd name="connsiteY2" fmla="*/ 0 h 1438208"/>
                <a:gd name="connsiteX3" fmla="*/ 1094219 w 1094219"/>
                <a:gd name="connsiteY3" fmla="*/ 109422 h 1438208"/>
                <a:gd name="connsiteX4" fmla="*/ 1094219 w 1094219"/>
                <a:gd name="connsiteY4" fmla="*/ 1328786 h 1438208"/>
                <a:gd name="connsiteX5" fmla="*/ 984797 w 1094219"/>
                <a:gd name="connsiteY5" fmla="*/ 1438208 h 1438208"/>
                <a:gd name="connsiteX6" fmla="*/ 109422 w 1094219"/>
                <a:gd name="connsiteY6" fmla="*/ 1438208 h 1438208"/>
                <a:gd name="connsiteX7" fmla="*/ 0 w 1094219"/>
                <a:gd name="connsiteY7" fmla="*/ 1328786 h 1438208"/>
                <a:gd name="connsiteX8" fmla="*/ 0 w 1094219"/>
                <a:gd name="connsiteY8" fmla="*/ 109422 h 143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1438208">
                  <a:moveTo>
                    <a:pt x="0" y="109422"/>
                  </a:moveTo>
                  <a:cubicBezTo>
                    <a:pt x="0" y="48990"/>
                    <a:pt x="48990" y="0"/>
                    <a:pt x="109422" y="0"/>
                  </a:cubicBezTo>
                  <a:lnTo>
                    <a:pt x="984797" y="0"/>
                  </a:lnTo>
                  <a:cubicBezTo>
                    <a:pt x="1045229" y="0"/>
                    <a:pt x="1094219" y="48990"/>
                    <a:pt x="1094219" y="109422"/>
                  </a:cubicBezTo>
                  <a:lnTo>
                    <a:pt x="1094219" y="1328786"/>
                  </a:lnTo>
                  <a:cubicBezTo>
                    <a:pt x="1094219" y="1389218"/>
                    <a:pt x="1045229" y="1438208"/>
                    <a:pt x="984797" y="1438208"/>
                  </a:cubicBezTo>
                  <a:lnTo>
                    <a:pt x="109422" y="1438208"/>
                  </a:lnTo>
                  <a:cubicBezTo>
                    <a:pt x="48990" y="1438208"/>
                    <a:pt x="0" y="1389218"/>
                    <a:pt x="0" y="1328786"/>
                  </a:cubicBezTo>
                  <a:lnTo>
                    <a:pt x="0" y="109422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57" tIns="96057" rIns="96057" bIns="96057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 err="1"/>
                <a:t>MRD</a:t>
              </a:r>
              <a:r>
                <a:rPr lang="en-US" sz="1050" kern="1200" dirty="0"/>
                <a:t> and/or MSD leads recruitment effort in collaboration with marketing, sales, committees, and liaisons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497657" y="1434937"/>
              <a:ext cx="351665" cy="272429"/>
            </a:xfrm>
            <a:custGeom>
              <a:avLst/>
              <a:gdLst>
                <a:gd name="connsiteX0" fmla="*/ 0 w 351665"/>
                <a:gd name="connsiteY0" fmla="*/ 54486 h 272429"/>
                <a:gd name="connsiteX1" fmla="*/ 215451 w 351665"/>
                <a:gd name="connsiteY1" fmla="*/ 54486 h 272429"/>
                <a:gd name="connsiteX2" fmla="*/ 215451 w 351665"/>
                <a:gd name="connsiteY2" fmla="*/ 0 h 272429"/>
                <a:gd name="connsiteX3" fmla="*/ 351665 w 351665"/>
                <a:gd name="connsiteY3" fmla="*/ 136215 h 272429"/>
                <a:gd name="connsiteX4" fmla="*/ 215451 w 351665"/>
                <a:gd name="connsiteY4" fmla="*/ 272429 h 272429"/>
                <a:gd name="connsiteX5" fmla="*/ 215451 w 351665"/>
                <a:gd name="connsiteY5" fmla="*/ 217943 h 272429"/>
                <a:gd name="connsiteX6" fmla="*/ 0 w 351665"/>
                <a:gd name="connsiteY6" fmla="*/ 217943 h 272429"/>
                <a:gd name="connsiteX7" fmla="*/ 0 w 351665"/>
                <a:gd name="connsiteY7" fmla="*/ 54486 h 27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65" h="272429">
                  <a:moveTo>
                    <a:pt x="0" y="54486"/>
                  </a:moveTo>
                  <a:lnTo>
                    <a:pt x="215451" y="54486"/>
                  </a:lnTo>
                  <a:lnTo>
                    <a:pt x="215451" y="0"/>
                  </a:lnTo>
                  <a:lnTo>
                    <a:pt x="351665" y="136215"/>
                  </a:lnTo>
                  <a:lnTo>
                    <a:pt x="215451" y="272429"/>
                  </a:lnTo>
                  <a:lnTo>
                    <a:pt x="215451" y="217943"/>
                  </a:lnTo>
                  <a:lnTo>
                    <a:pt x="0" y="217943"/>
                  </a:lnTo>
                  <a:lnTo>
                    <a:pt x="0" y="544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86" rIns="81729" bIns="5448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870604" y="1402507"/>
              <a:ext cx="1371600" cy="505932"/>
            </a:xfrm>
            <a:custGeom>
              <a:avLst/>
              <a:gdLst>
                <a:gd name="connsiteX0" fmla="*/ 0 w 1094219"/>
                <a:gd name="connsiteY0" fmla="*/ 50593 h 505932"/>
                <a:gd name="connsiteX1" fmla="*/ 50593 w 1094219"/>
                <a:gd name="connsiteY1" fmla="*/ 0 h 505932"/>
                <a:gd name="connsiteX2" fmla="*/ 1043626 w 1094219"/>
                <a:gd name="connsiteY2" fmla="*/ 0 h 505932"/>
                <a:gd name="connsiteX3" fmla="*/ 1094219 w 1094219"/>
                <a:gd name="connsiteY3" fmla="*/ 50593 h 505932"/>
                <a:gd name="connsiteX4" fmla="*/ 1094219 w 1094219"/>
                <a:gd name="connsiteY4" fmla="*/ 455339 h 505932"/>
                <a:gd name="connsiteX5" fmla="*/ 1043626 w 1094219"/>
                <a:gd name="connsiteY5" fmla="*/ 505932 h 505932"/>
                <a:gd name="connsiteX6" fmla="*/ 50593 w 1094219"/>
                <a:gd name="connsiteY6" fmla="*/ 505932 h 505932"/>
                <a:gd name="connsiteX7" fmla="*/ 0 w 1094219"/>
                <a:gd name="connsiteY7" fmla="*/ 455339 h 505932"/>
                <a:gd name="connsiteX8" fmla="*/ 0 w 1094219"/>
                <a:gd name="connsiteY8" fmla="*/ 50593 h 50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505932">
                  <a:moveTo>
                    <a:pt x="0" y="50593"/>
                  </a:moveTo>
                  <a:cubicBezTo>
                    <a:pt x="0" y="22651"/>
                    <a:pt x="22651" y="0"/>
                    <a:pt x="50593" y="0"/>
                  </a:cubicBezTo>
                  <a:lnTo>
                    <a:pt x="1043626" y="0"/>
                  </a:lnTo>
                  <a:cubicBezTo>
                    <a:pt x="1071568" y="0"/>
                    <a:pt x="1094219" y="22651"/>
                    <a:pt x="1094219" y="50593"/>
                  </a:cubicBezTo>
                  <a:lnTo>
                    <a:pt x="1094219" y="455339"/>
                  </a:lnTo>
                  <a:cubicBezTo>
                    <a:pt x="1094219" y="483281"/>
                    <a:pt x="1071568" y="505932"/>
                    <a:pt x="1043626" y="505932"/>
                  </a:cubicBezTo>
                  <a:lnTo>
                    <a:pt x="50593" y="505932"/>
                  </a:lnTo>
                  <a:cubicBezTo>
                    <a:pt x="22651" y="505932"/>
                    <a:pt x="0" y="483281"/>
                    <a:pt x="0" y="455339"/>
                  </a:cubicBezTo>
                  <a:lnTo>
                    <a:pt x="0" y="50593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02934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Close deal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9094720" y="1781360"/>
              <a:ext cx="1441661" cy="1734356"/>
            </a:xfrm>
            <a:custGeom>
              <a:avLst/>
              <a:gdLst>
                <a:gd name="connsiteX0" fmla="*/ 0 w 1094219"/>
                <a:gd name="connsiteY0" fmla="*/ 109422 h 1438208"/>
                <a:gd name="connsiteX1" fmla="*/ 109422 w 1094219"/>
                <a:gd name="connsiteY1" fmla="*/ 0 h 1438208"/>
                <a:gd name="connsiteX2" fmla="*/ 984797 w 1094219"/>
                <a:gd name="connsiteY2" fmla="*/ 0 h 1438208"/>
                <a:gd name="connsiteX3" fmla="*/ 1094219 w 1094219"/>
                <a:gd name="connsiteY3" fmla="*/ 109422 h 1438208"/>
                <a:gd name="connsiteX4" fmla="*/ 1094219 w 1094219"/>
                <a:gd name="connsiteY4" fmla="*/ 1328786 h 1438208"/>
                <a:gd name="connsiteX5" fmla="*/ 984797 w 1094219"/>
                <a:gd name="connsiteY5" fmla="*/ 1438208 h 1438208"/>
                <a:gd name="connsiteX6" fmla="*/ 109422 w 1094219"/>
                <a:gd name="connsiteY6" fmla="*/ 1438208 h 1438208"/>
                <a:gd name="connsiteX7" fmla="*/ 0 w 1094219"/>
                <a:gd name="connsiteY7" fmla="*/ 1328786 h 1438208"/>
                <a:gd name="connsiteX8" fmla="*/ 0 w 1094219"/>
                <a:gd name="connsiteY8" fmla="*/ 109422 h 143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219" h="1438208">
                  <a:moveTo>
                    <a:pt x="0" y="109422"/>
                  </a:moveTo>
                  <a:cubicBezTo>
                    <a:pt x="0" y="48990"/>
                    <a:pt x="48990" y="0"/>
                    <a:pt x="109422" y="0"/>
                  </a:cubicBezTo>
                  <a:lnTo>
                    <a:pt x="984797" y="0"/>
                  </a:lnTo>
                  <a:cubicBezTo>
                    <a:pt x="1045229" y="0"/>
                    <a:pt x="1094219" y="48990"/>
                    <a:pt x="1094219" y="109422"/>
                  </a:cubicBezTo>
                  <a:lnTo>
                    <a:pt x="1094219" y="1328786"/>
                  </a:lnTo>
                  <a:cubicBezTo>
                    <a:pt x="1094219" y="1389218"/>
                    <a:pt x="1045229" y="1438208"/>
                    <a:pt x="984797" y="1438208"/>
                  </a:cubicBezTo>
                  <a:lnTo>
                    <a:pt x="109422" y="1438208"/>
                  </a:lnTo>
                  <a:cubicBezTo>
                    <a:pt x="48990" y="1438208"/>
                    <a:pt x="0" y="1389218"/>
                    <a:pt x="0" y="1328786"/>
                  </a:cubicBezTo>
                  <a:lnTo>
                    <a:pt x="0" y="109422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57" tIns="96057" rIns="96057" bIns="96057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/>
                <a:t>MSD is responsible for client contracting and documentation in </a:t>
              </a:r>
              <a:r>
                <a:rPr lang="en-US" sz="1050" kern="1200" dirty="0" err="1"/>
                <a:t>SalesForce</a:t>
              </a:r>
              <a:endParaRPr lang="en-US" sz="105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86059" y="3860970"/>
            <a:ext cx="7598336" cy="2335523"/>
            <a:chOff x="2393877" y="3691576"/>
            <a:chExt cx="7598336" cy="2335523"/>
          </a:xfrm>
        </p:grpSpPr>
        <p:sp>
          <p:nvSpPr>
            <p:cNvPr id="34" name="Freeform 33"/>
            <p:cNvSpPr/>
            <p:nvPr/>
          </p:nvSpPr>
          <p:spPr>
            <a:xfrm>
              <a:off x="2393877" y="3691576"/>
              <a:ext cx="1463040" cy="502920"/>
            </a:xfrm>
            <a:custGeom>
              <a:avLst/>
              <a:gdLst>
                <a:gd name="connsiteX0" fmla="*/ 0 w 1231048"/>
                <a:gd name="connsiteY0" fmla="*/ 60480 h 604800"/>
                <a:gd name="connsiteX1" fmla="*/ 60480 w 1231048"/>
                <a:gd name="connsiteY1" fmla="*/ 0 h 604800"/>
                <a:gd name="connsiteX2" fmla="*/ 1170568 w 1231048"/>
                <a:gd name="connsiteY2" fmla="*/ 0 h 604800"/>
                <a:gd name="connsiteX3" fmla="*/ 1231048 w 1231048"/>
                <a:gd name="connsiteY3" fmla="*/ 60480 h 604800"/>
                <a:gd name="connsiteX4" fmla="*/ 1231048 w 1231048"/>
                <a:gd name="connsiteY4" fmla="*/ 544320 h 604800"/>
                <a:gd name="connsiteX5" fmla="*/ 1170568 w 1231048"/>
                <a:gd name="connsiteY5" fmla="*/ 604800 h 604800"/>
                <a:gd name="connsiteX6" fmla="*/ 60480 w 1231048"/>
                <a:gd name="connsiteY6" fmla="*/ 604800 h 604800"/>
                <a:gd name="connsiteX7" fmla="*/ 0 w 1231048"/>
                <a:gd name="connsiteY7" fmla="*/ 544320 h 604800"/>
                <a:gd name="connsiteX8" fmla="*/ 0 w 1231048"/>
                <a:gd name="connsiteY8" fmla="*/ 60480 h 6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604800">
                  <a:moveTo>
                    <a:pt x="0" y="60480"/>
                  </a:moveTo>
                  <a:cubicBezTo>
                    <a:pt x="0" y="27078"/>
                    <a:pt x="27078" y="0"/>
                    <a:pt x="60480" y="0"/>
                  </a:cubicBezTo>
                  <a:lnTo>
                    <a:pt x="1170568" y="0"/>
                  </a:lnTo>
                  <a:cubicBezTo>
                    <a:pt x="1203970" y="0"/>
                    <a:pt x="1231048" y="27078"/>
                    <a:pt x="1231048" y="60480"/>
                  </a:cubicBezTo>
                  <a:lnTo>
                    <a:pt x="1231048" y="544320"/>
                  </a:lnTo>
                  <a:cubicBezTo>
                    <a:pt x="1231048" y="577722"/>
                    <a:pt x="1203970" y="604800"/>
                    <a:pt x="1170568" y="604800"/>
                  </a:cubicBezTo>
                  <a:lnTo>
                    <a:pt x="60480" y="604800"/>
                  </a:lnTo>
                  <a:cubicBezTo>
                    <a:pt x="27078" y="604800"/>
                    <a:pt x="0" y="577722"/>
                    <a:pt x="0" y="544320"/>
                  </a:cubicBezTo>
                  <a:lnTo>
                    <a:pt x="0" y="604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35890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Follow up with client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612052" y="4094775"/>
              <a:ext cx="1444752" cy="1932324"/>
            </a:xfrm>
            <a:custGeom>
              <a:avLst/>
              <a:gdLst>
                <a:gd name="connsiteX0" fmla="*/ 0 w 1231048"/>
                <a:gd name="connsiteY0" fmla="*/ 123105 h 1436400"/>
                <a:gd name="connsiteX1" fmla="*/ 123105 w 1231048"/>
                <a:gd name="connsiteY1" fmla="*/ 0 h 1436400"/>
                <a:gd name="connsiteX2" fmla="*/ 1107943 w 1231048"/>
                <a:gd name="connsiteY2" fmla="*/ 0 h 1436400"/>
                <a:gd name="connsiteX3" fmla="*/ 1231048 w 1231048"/>
                <a:gd name="connsiteY3" fmla="*/ 123105 h 1436400"/>
                <a:gd name="connsiteX4" fmla="*/ 1231048 w 1231048"/>
                <a:gd name="connsiteY4" fmla="*/ 1313295 h 1436400"/>
                <a:gd name="connsiteX5" fmla="*/ 1107943 w 1231048"/>
                <a:gd name="connsiteY5" fmla="*/ 1436400 h 1436400"/>
                <a:gd name="connsiteX6" fmla="*/ 123105 w 1231048"/>
                <a:gd name="connsiteY6" fmla="*/ 1436400 h 1436400"/>
                <a:gd name="connsiteX7" fmla="*/ 0 w 1231048"/>
                <a:gd name="connsiteY7" fmla="*/ 1313295 h 1436400"/>
                <a:gd name="connsiteX8" fmla="*/ 0 w 1231048"/>
                <a:gd name="connsiteY8" fmla="*/ 123105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1436400">
                  <a:moveTo>
                    <a:pt x="0" y="123105"/>
                  </a:moveTo>
                  <a:cubicBezTo>
                    <a:pt x="0" y="55116"/>
                    <a:pt x="55116" y="0"/>
                    <a:pt x="123105" y="0"/>
                  </a:cubicBezTo>
                  <a:lnTo>
                    <a:pt x="1107943" y="0"/>
                  </a:lnTo>
                  <a:cubicBezTo>
                    <a:pt x="1175932" y="0"/>
                    <a:pt x="1231048" y="55116"/>
                    <a:pt x="1231048" y="123105"/>
                  </a:cubicBezTo>
                  <a:lnTo>
                    <a:pt x="1231048" y="1313295"/>
                  </a:lnTo>
                  <a:cubicBezTo>
                    <a:pt x="1231048" y="1381284"/>
                    <a:pt x="1175932" y="1436400"/>
                    <a:pt x="1107943" y="1436400"/>
                  </a:cubicBezTo>
                  <a:lnTo>
                    <a:pt x="123105" y="1436400"/>
                  </a:lnTo>
                  <a:cubicBezTo>
                    <a:pt x="55116" y="1436400"/>
                    <a:pt x="0" y="1381284"/>
                    <a:pt x="0" y="1313295"/>
                  </a:cubicBezTo>
                  <a:lnTo>
                    <a:pt x="0" y="12310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64" tIns="100064" rIns="100064" bIns="100064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b="0" kern="1200" dirty="0"/>
                <a:t>MSD follows up with client and listen for additional opportunities</a:t>
              </a:r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3905067" y="3739928"/>
              <a:ext cx="395639" cy="306495"/>
            </a:xfrm>
            <a:custGeom>
              <a:avLst/>
              <a:gdLst>
                <a:gd name="connsiteX0" fmla="*/ 0 w 395639"/>
                <a:gd name="connsiteY0" fmla="*/ 61299 h 306495"/>
                <a:gd name="connsiteX1" fmla="*/ 242392 w 395639"/>
                <a:gd name="connsiteY1" fmla="*/ 61299 h 306495"/>
                <a:gd name="connsiteX2" fmla="*/ 242392 w 395639"/>
                <a:gd name="connsiteY2" fmla="*/ 0 h 306495"/>
                <a:gd name="connsiteX3" fmla="*/ 395639 w 395639"/>
                <a:gd name="connsiteY3" fmla="*/ 153248 h 306495"/>
                <a:gd name="connsiteX4" fmla="*/ 242392 w 395639"/>
                <a:gd name="connsiteY4" fmla="*/ 306495 h 306495"/>
                <a:gd name="connsiteX5" fmla="*/ 242392 w 395639"/>
                <a:gd name="connsiteY5" fmla="*/ 245196 h 306495"/>
                <a:gd name="connsiteX6" fmla="*/ 0 w 395639"/>
                <a:gd name="connsiteY6" fmla="*/ 245196 h 306495"/>
                <a:gd name="connsiteX7" fmla="*/ 0 w 395639"/>
                <a:gd name="connsiteY7" fmla="*/ 61299 h 3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639" h="306495">
                  <a:moveTo>
                    <a:pt x="0" y="61299"/>
                  </a:moveTo>
                  <a:lnTo>
                    <a:pt x="242392" y="61299"/>
                  </a:lnTo>
                  <a:lnTo>
                    <a:pt x="242392" y="0"/>
                  </a:lnTo>
                  <a:lnTo>
                    <a:pt x="395639" y="153248"/>
                  </a:lnTo>
                  <a:lnTo>
                    <a:pt x="242392" y="306495"/>
                  </a:lnTo>
                  <a:lnTo>
                    <a:pt x="242392" y="245196"/>
                  </a:lnTo>
                  <a:lnTo>
                    <a:pt x="0" y="245196"/>
                  </a:lnTo>
                  <a:lnTo>
                    <a:pt x="0" y="61299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948" tIns="61299" rIns="0" bIns="6129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71415" y="3691576"/>
              <a:ext cx="1463040" cy="502920"/>
            </a:xfrm>
            <a:custGeom>
              <a:avLst/>
              <a:gdLst>
                <a:gd name="connsiteX0" fmla="*/ 0 w 1231048"/>
                <a:gd name="connsiteY0" fmla="*/ 60480 h 604800"/>
                <a:gd name="connsiteX1" fmla="*/ 60480 w 1231048"/>
                <a:gd name="connsiteY1" fmla="*/ 0 h 604800"/>
                <a:gd name="connsiteX2" fmla="*/ 1170568 w 1231048"/>
                <a:gd name="connsiteY2" fmla="*/ 0 h 604800"/>
                <a:gd name="connsiteX3" fmla="*/ 1231048 w 1231048"/>
                <a:gd name="connsiteY3" fmla="*/ 60480 h 604800"/>
                <a:gd name="connsiteX4" fmla="*/ 1231048 w 1231048"/>
                <a:gd name="connsiteY4" fmla="*/ 544320 h 604800"/>
                <a:gd name="connsiteX5" fmla="*/ 1170568 w 1231048"/>
                <a:gd name="connsiteY5" fmla="*/ 604800 h 604800"/>
                <a:gd name="connsiteX6" fmla="*/ 60480 w 1231048"/>
                <a:gd name="connsiteY6" fmla="*/ 604800 h 604800"/>
                <a:gd name="connsiteX7" fmla="*/ 0 w 1231048"/>
                <a:gd name="connsiteY7" fmla="*/ 544320 h 604800"/>
                <a:gd name="connsiteX8" fmla="*/ 0 w 1231048"/>
                <a:gd name="connsiteY8" fmla="*/ 60480 h 6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604800">
                  <a:moveTo>
                    <a:pt x="0" y="60480"/>
                  </a:moveTo>
                  <a:cubicBezTo>
                    <a:pt x="0" y="27078"/>
                    <a:pt x="27078" y="0"/>
                    <a:pt x="60480" y="0"/>
                  </a:cubicBezTo>
                  <a:lnTo>
                    <a:pt x="1170568" y="0"/>
                  </a:lnTo>
                  <a:cubicBezTo>
                    <a:pt x="1203970" y="0"/>
                    <a:pt x="1231048" y="27078"/>
                    <a:pt x="1231048" y="60480"/>
                  </a:cubicBezTo>
                  <a:lnTo>
                    <a:pt x="1231048" y="544320"/>
                  </a:lnTo>
                  <a:cubicBezTo>
                    <a:pt x="1231048" y="577722"/>
                    <a:pt x="1203970" y="604800"/>
                    <a:pt x="1170568" y="604800"/>
                  </a:cubicBezTo>
                  <a:lnTo>
                    <a:pt x="60480" y="604800"/>
                  </a:lnTo>
                  <a:cubicBezTo>
                    <a:pt x="27078" y="604800"/>
                    <a:pt x="0" y="577722"/>
                    <a:pt x="0" y="544320"/>
                  </a:cubicBezTo>
                  <a:lnTo>
                    <a:pt x="0" y="604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35890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Deliver results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92385" y="4094775"/>
              <a:ext cx="1444752" cy="1932324"/>
            </a:xfrm>
            <a:custGeom>
              <a:avLst/>
              <a:gdLst>
                <a:gd name="connsiteX0" fmla="*/ 0 w 1231048"/>
                <a:gd name="connsiteY0" fmla="*/ 123105 h 1436400"/>
                <a:gd name="connsiteX1" fmla="*/ 123105 w 1231048"/>
                <a:gd name="connsiteY1" fmla="*/ 0 h 1436400"/>
                <a:gd name="connsiteX2" fmla="*/ 1107943 w 1231048"/>
                <a:gd name="connsiteY2" fmla="*/ 0 h 1436400"/>
                <a:gd name="connsiteX3" fmla="*/ 1231048 w 1231048"/>
                <a:gd name="connsiteY3" fmla="*/ 123105 h 1436400"/>
                <a:gd name="connsiteX4" fmla="*/ 1231048 w 1231048"/>
                <a:gd name="connsiteY4" fmla="*/ 1313295 h 1436400"/>
                <a:gd name="connsiteX5" fmla="*/ 1107943 w 1231048"/>
                <a:gd name="connsiteY5" fmla="*/ 1436400 h 1436400"/>
                <a:gd name="connsiteX6" fmla="*/ 123105 w 1231048"/>
                <a:gd name="connsiteY6" fmla="*/ 1436400 h 1436400"/>
                <a:gd name="connsiteX7" fmla="*/ 0 w 1231048"/>
                <a:gd name="connsiteY7" fmla="*/ 1313295 h 1436400"/>
                <a:gd name="connsiteX8" fmla="*/ 0 w 1231048"/>
                <a:gd name="connsiteY8" fmla="*/ 123105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1436400">
                  <a:moveTo>
                    <a:pt x="0" y="123105"/>
                  </a:moveTo>
                  <a:cubicBezTo>
                    <a:pt x="0" y="55116"/>
                    <a:pt x="55116" y="0"/>
                    <a:pt x="123105" y="0"/>
                  </a:cubicBezTo>
                  <a:lnTo>
                    <a:pt x="1107943" y="0"/>
                  </a:lnTo>
                  <a:cubicBezTo>
                    <a:pt x="1175932" y="0"/>
                    <a:pt x="1231048" y="55116"/>
                    <a:pt x="1231048" y="123105"/>
                  </a:cubicBezTo>
                  <a:lnTo>
                    <a:pt x="1231048" y="1313295"/>
                  </a:lnTo>
                  <a:cubicBezTo>
                    <a:pt x="1231048" y="1381284"/>
                    <a:pt x="1175932" y="1436400"/>
                    <a:pt x="1107943" y="1436400"/>
                  </a:cubicBezTo>
                  <a:lnTo>
                    <a:pt x="123105" y="1436400"/>
                  </a:lnTo>
                  <a:cubicBezTo>
                    <a:pt x="55116" y="1436400"/>
                    <a:pt x="0" y="1381284"/>
                    <a:pt x="0" y="1313295"/>
                  </a:cubicBezTo>
                  <a:lnTo>
                    <a:pt x="0" y="12310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64" tIns="100064" rIns="100064" bIns="100064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/>
                <a:t>Research consultant leads the delivery of results to the client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/>
                <a:t>MSD participates in the call and listens for next opportunity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 err="1"/>
                <a:t>MRD</a:t>
              </a:r>
              <a:r>
                <a:rPr lang="en-US" sz="1050" kern="1200" dirty="0"/>
                <a:t> joins the call as necessary</a:t>
              </a:r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5872214" y="3739928"/>
              <a:ext cx="395639" cy="306495"/>
            </a:xfrm>
            <a:custGeom>
              <a:avLst/>
              <a:gdLst>
                <a:gd name="connsiteX0" fmla="*/ 0 w 395639"/>
                <a:gd name="connsiteY0" fmla="*/ 61299 h 306495"/>
                <a:gd name="connsiteX1" fmla="*/ 242392 w 395639"/>
                <a:gd name="connsiteY1" fmla="*/ 61299 h 306495"/>
                <a:gd name="connsiteX2" fmla="*/ 242392 w 395639"/>
                <a:gd name="connsiteY2" fmla="*/ 0 h 306495"/>
                <a:gd name="connsiteX3" fmla="*/ 395639 w 395639"/>
                <a:gd name="connsiteY3" fmla="*/ 153248 h 306495"/>
                <a:gd name="connsiteX4" fmla="*/ 242392 w 395639"/>
                <a:gd name="connsiteY4" fmla="*/ 306495 h 306495"/>
                <a:gd name="connsiteX5" fmla="*/ 242392 w 395639"/>
                <a:gd name="connsiteY5" fmla="*/ 245196 h 306495"/>
                <a:gd name="connsiteX6" fmla="*/ 0 w 395639"/>
                <a:gd name="connsiteY6" fmla="*/ 245196 h 306495"/>
                <a:gd name="connsiteX7" fmla="*/ 0 w 395639"/>
                <a:gd name="connsiteY7" fmla="*/ 61299 h 3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639" h="306495">
                  <a:moveTo>
                    <a:pt x="0" y="61299"/>
                  </a:moveTo>
                  <a:lnTo>
                    <a:pt x="242392" y="61299"/>
                  </a:lnTo>
                  <a:lnTo>
                    <a:pt x="242392" y="0"/>
                  </a:lnTo>
                  <a:lnTo>
                    <a:pt x="395639" y="153248"/>
                  </a:lnTo>
                  <a:lnTo>
                    <a:pt x="242392" y="306495"/>
                  </a:lnTo>
                  <a:lnTo>
                    <a:pt x="242392" y="245196"/>
                  </a:lnTo>
                  <a:lnTo>
                    <a:pt x="0" y="245196"/>
                  </a:lnTo>
                  <a:lnTo>
                    <a:pt x="0" y="61299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948" tIns="61299" rIns="0" bIns="61299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48953" y="3691576"/>
              <a:ext cx="1463040" cy="502920"/>
            </a:xfrm>
            <a:custGeom>
              <a:avLst/>
              <a:gdLst>
                <a:gd name="connsiteX0" fmla="*/ 0 w 1231048"/>
                <a:gd name="connsiteY0" fmla="*/ 60480 h 604800"/>
                <a:gd name="connsiteX1" fmla="*/ 60480 w 1231048"/>
                <a:gd name="connsiteY1" fmla="*/ 0 h 604800"/>
                <a:gd name="connsiteX2" fmla="*/ 1170568 w 1231048"/>
                <a:gd name="connsiteY2" fmla="*/ 0 h 604800"/>
                <a:gd name="connsiteX3" fmla="*/ 1231048 w 1231048"/>
                <a:gd name="connsiteY3" fmla="*/ 60480 h 604800"/>
                <a:gd name="connsiteX4" fmla="*/ 1231048 w 1231048"/>
                <a:gd name="connsiteY4" fmla="*/ 544320 h 604800"/>
                <a:gd name="connsiteX5" fmla="*/ 1170568 w 1231048"/>
                <a:gd name="connsiteY5" fmla="*/ 604800 h 604800"/>
                <a:gd name="connsiteX6" fmla="*/ 60480 w 1231048"/>
                <a:gd name="connsiteY6" fmla="*/ 604800 h 604800"/>
                <a:gd name="connsiteX7" fmla="*/ 0 w 1231048"/>
                <a:gd name="connsiteY7" fmla="*/ 544320 h 604800"/>
                <a:gd name="connsiteX8" fmla="*/ 0 w 1231048"/>
                <a:gd name="connsiteY8" fmla="*/ 60480 h 6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604800">
                  <a:moveTo>
                    <a:pt x="0" y="60480"/>
                  </a:moveTo>
                  <a:cubicBezTo>
                    <a:pt x="0" y="27078"/>
                    <a:pt x="27078" y="0"/>
                    <a:pt x="60480" y="0"/>
                  </a:cubicBezTo>
                  <a:lnTo>
                    <a:pt x="1170568" y="0"/>
                  </a:lnTo>
                  <a:cubicBezTo>
                    <a:pt x="1203970" y="0"/>
                    <a:pt x="1231048" y="27078"/>
                    <a:pt x="1231048" y="60480"/>
                  </a:cubicBezTo>
                  <a:lnTo>
                    <a:pt x="1231048" y="544320"/>
                  </a:lnTo>
                  <a:cubicBezTo>
                    <a:pt x="1231048" y="577722"/>
                    <a:pt x="1203970" y="604800"/>
                    <a:pt x="1170568" y="604800"/>
                  </a:cubicBezTo>
                  <a:lnTo>
                    <a:pt x="60480" y="604800"/>
                  </a:lnTo>
                  <a:cubicBezTo>
                    <a:pt x="27078" y="604800"/>
                    <a:pt x="0" y="577722"/>
                    <a:pt x="0" y="544320"/>
                  </a:cubicBezTo>
                  <a:lnTo>
                    <a:pt x="0" y="604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35890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Conduct project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569923" y="4094775"/>
              <a:ext cx="1485024" cy="1932324"/>
            </a:xfrm>
            <a:custGeom>
              <a:avLst/>
              <a:gdLst>
                <a:gd name="connsiteX0" fmla="*/ 0 w 1231048"/>
                <a:gd name="connsiteY0" fmla="*/ 123105 h 1436400"/>
                <a:gd name="connsiteX1" fmla="*/ 123105 w 1231048"/>
                <a:gd name="connsiteY1" fmla="*/ 0 h 1436400"/>
                <a:gd name="connsiteX2" fmla="*/ 1107943 w 1231048"/>
                <a:gd name="connsiteY2" fmla="*/ 0 h 1436400"/>
                <a:gd name="connsiteX3" fmla="*/ 1231048 w 1231048"/>
                <a:gd name="connsiteY3" fmla="*/ 123105 h 1436400"/>
                <a:gd name="connsiteX4" fmla="*/ 1231048 w 1231048"/>
                <a:gd name="connsiteY4" fmla="*/ 1313295 h 1436400"/>
                <a:gd name="connsiteX5" fmla="*/ 1107943 w 1231048"/>
                <a:gd name="connsiteY5" fmla="*/ 1436400 h 1436400"/>
                <a:gd name="connsiteX6" fmla="*/ 123105 w 1231048"/>
                <a:gd name="connsiteY6" fmla="*/ 1436400 h 1436400"/>
                <a:gd name="connsiteX7" fmla="*/ 0 w 1231048"/>
                <a:gd name="connsiteY7" fmla="*/ 1313295 h 1436400"/>
                <a:gd name="connsiteX8" fmla="*/ 0 w 1231048"/>
                <a:gd name="connsiteY8" fmla="*/ 123105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1436400">
                  <a:moveTo>
                    <a:pt x="0" y="123105"/>
                  </a:moveTo>
                  <a:cubicBezTo>
                    <a:pt x="0" y="55116"/>
                    <a:pt x="55116" y="0"/>
                    <a:pt x="123105" y="0"/>
                  </a:cubicBezTo>
                  <a:lnTo>
                    <a:pt x="1107943" y="0"/>
                  </a:lnTo>
                  <a:cubicBezTo>
                    <a:pt x="1175932" y="0"/>
                    <a:pt x="1231048" y="55116"/>
                    <a:pt x="1231048" y="123105"/>
                  </a:cubicBezTo>
                  <a:lnTo>
                    <a:pt x="1231048" y="1313295"/>
                  </a:lnTo>
                  <a:cubicBezTo>
                    <a:pt x="1231048" y="1381284"/>
                    <a:pt x="1175932" y="1436400"/>
                    <a:pt x="1107943" y="1436400"/>
                  </a:cubicBezTo>
                  <a:lnTo>
                    <a:pt x="123105" y="1436400"/>
                  </a:lnTo>
                  <a:cubicBezTo>
                    <a:pt x="55116" y="1436400"/>
                    <a:pt x="0" y="1381284"/>
                    <a:pt x="0" y="1313295"/>
                  </a:cubicBezTo>
                  <a:lnTo>
                    <a:pt x="0" y="12310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64" tIns="100064" rIns="100064" bIns="100064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/>
                <a:t>Research consultant is the day to day client contact and owns the project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/>
                <a:t>Research consultant provides periodic status updates to MSD/</a:t>
              </a:r>
              <a:r>
                <a:rPr lang="en-US" sz="1050" dirty="0" err="1"/>
                <a:t>MRD</a:t>
              </a:r>
              <a:endParaRPr lang="en-US" sz="1050" dirty="0"/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50" dirty="0"/>
                <a:t>MSD and/or </a:t>
              </a:r>
              <a:r>
                <a:rPr lang="en-US" sz="1050" dirty="0" err="1"/>
                <a:t>MRD</a:t>
              </a:r>
              <a:r>
                <a:rPr lang="en-US" sz="1050" dirty="0"/>
                <a:t> to participate in key milestone meetings as needed</a:t>
              </a:r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7860143" y="3739928"/>
              <a:ext cx="395639" cy="306495"/>
            </a:xfrm>
            <a:custGeom>
              <a:avLst/>
              <a:gdLst>
                <a:gd name="connsiteX0" fmla="*/ 0 w 395639"/>
                <a:gd name="connsiteY0" fmla="*/ 61299 h 306495"/>
                <a:gd name="connsiteX1" fmla="*/ 242392 w 395639"/>
                <a:gd name="connsiteY1" fmla="*/ 61299 h 306495"/>
                <a:gd name="connsiteX2" fmla="*/ 242392 w 395639"/>
                <a:gd name="connsiteY2" fmla="*/ 0 h 306495"/>
                <a:gd name="connsiteX3" fmla="*/ 395639 w 395639"/>
                <a:gd name="connsiteY3" fmla="*/ 153248 h 306495"/>
                <a:gd name="connsiteX4" fmla="*/ 242392 w 395639"/>
                <a:gd name="connsiteY4" fmla="*/ 306495 h 306495"/>
                <a:gd name="connsiteX5" fmla="*/ 242392 w 395639"/>
                <a:gd name="connsiteY5" fmla="*/ 245196 h 306495"/>
                <a:gd name="connsiteX6" fmla="*/ 0 w 395639"/>
                <a:gd name="connsiteY6" fmla="*/ 245196 h 306495"/>
                <a:gd name="connsiteX7" fmla="*/ 0 w 395639"/>
                <a:gd name="connsiteY7" fmla="*/ 61299 h 3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639" h="306495">
                  <a:moveTo>
                    <a:pt x="0" y="61299"/>
                  </a:moveTo>
                  <a:lnTo>
                    <a:pt x="242392" y="61299"/>
                  </a:lnTo>
                  <a:lnTo>
                    <a:pt x="242392" y="0"/>
                  </a:lnTo>
                  <a:lnTo>
                    <a:pt x="395639" y="153248"/>
                  </a:lnTo>
                  <a:lnTo>
                    <a:pt x="242392" y="306495"/>
                  </a:lnTo>
                  <a:lnTo>
                    <a:pt x="242392" y="245196"/>
                  </a:lnTo>
                  <a:lnTo>
                    <a:pt x="0" y="245196"/>
                  </a:lnTo>
                  <a:lnTo>
                    <a:pt x="0" y="61299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948" tIns="61299" rIns="0" bIns="61299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326491" y="3691576"/>
              <a:ext cx="1463040" cy="502920"/>
            </a:xfrm>
            <a:custGeom>
              <a:avLst/>
              <a:gdLst>
                <a:gd name="connsiteX0" fmla="*/ 0 w 1231048"/>
                <a:gd name="connsiteY0" fmla="*/ 60480 h 604800"/>
                <a:gd name="connsiteX1" fmla="*/ 60480 w 1231048"/>
                <a:gd name="connsiteY1" fmla="*/ 0 h 604800"/>
                <a:gd name="connsiteX2" fmla="*/ 1170568 w 1231048"/>
                <a:gd name="connsiteY2" fmla="*/ 0 h 604800"/>
                <a:gd name="connsiteX3" fmla="*/ 1231048 w 1231048"/>
                <a:gd name="connsiteY3" fmla="*/ 60480 h 604800"/>
                <a:gd name="connsiteX4" fmla="*/ 1231048 w 1231048"/>
                <a:gd name="connsiteY4" fmla="*/ 544320 h 604800"/>
                <a:gd name="connsiteX5" fmla="*/ 1170568 w 1231048"/>
                <a:gd name="connsiteY5" fmla="*/ 604800 h 604800"/>
                <a:gd name="connsiteX6" fmla="*/ 60480 w 1231048"/>
                <a:gd name="connsiteY6" fmla="*/ 604800 h 604800"/>
                <a:gd name="connsiteX7" fmla="*/ 0 w 1231048"/>
                <a:gd name="connsiteY7" fmla="*/ 544320 h 604800"/>
                <a:gd name="connsiteX8" fmla="*/ 0 w 1231048"/>
                <a:gd name="connsiteY8" fmla="*/ 60480 h 6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604800">
                  <a:moveTo>
                    <a:pt x="0" y="60480"/>
                  </a:moveTo>
                  <a:cubicBezTo>
                    <a:pt x="0" y="27078"/>
                    <a:pt x="27078" y="0"/>
                    <a:pt x="60480" y="0"/>
                  </a:cubicBezTo>
                  <a:lnTo>
                    <a:pt x="1170568" y="0"/>
                  </a:lnTo>
                  <a:cubicBezTo>
                    <a:pt x="1203970" y="0"/>
                    <a:pt x="1231048" y="27078"/>
                    <a:pt x="1231048" y="60480"/>
                  </a:cubicBezTo>
                  <a:lnTo>
                    <a:pt x="1231048" y="544320"/>
                  </a:lnTo>
                  <a:cubicBezTo>
                    <a:pt x="1231048" y="577722"/>
                    <a:pt x="1203970" y="604800"/>
                    <a:pt x="1170568" y="604800"/>
                  </a:cubicBezTo>
                  <a:lnTo>
                    <a:pt x="60480" y="604800"/>
                  </a:lnTo>
                  <a:cubicBezTo>
                    <a:pt x="27078" y="604800"/>
                    <a:pt x="0" y="577722"/>
                    <a:pt x="0" y="544320"/>
                  </a:cubicBezTo>
                  <a:lnTo>
                    <a:pt x="0" y="604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235890" numCol="1" spcCol="1270" anchor="t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/>
                <a:t>Hand off to research consultant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8547461" y="4094775"/>
              <a:ext cx="1444752" cy="1932324"/>
            </a:xfrm>
            <a:custGeom>
              <a:avLst/>
              <a:gdLst>
                <a:gd name="connsiteX0" fmla="*/ 0 w 1231048"/>
                <a:gd name="connsiteY0" fmla="*/ 123105 h 1436400"/>
                <a:gd name="connsiteX1" fmla="*/ 123105 w 1231048"/>
                <a:gd name="connsiteY1" fmla="*/ 0 h 1436400"/>
                <a:gd name="connsiteX2" fmla="*/ 1107943 w 1231048"/>
                <a:gd name="connsiteY2" fmla="*/ 0 h 1436400"/>
                <a:gd name="connsiteX3" fmla="*/ 1231048 w 1231048"/>
                <a:gd name="connsiteY3" fmla="*/ 123105 h 1436400"/>
                <a:gd name="connsiteX4" fmla="*/ 1231048 w 1231048"/>
                <a:gd name="connsiteY4" fmla="*/ 1313295 h 1436400"/>
                <a:gd name="connsiteX5" fmla="*/ 1107943 w 1231048"/>
                <a:gd name="connsiteY5" fmla="*/ 1436400 h 1436400"/>
                <a:gd name="connsiteX6" fmla="*/ 123105 w 1231048"/>
                <a:gd name="connsiteY6" fmla="*/ 1436400 h 1436400"/>
                <a:gd name="connsiteX7" fmla="*/ 0 w 1231048"/>
                <a:gd name="connsiteY7" fmla="*/ 1313295 h 1436400"/>
                <a:gd name="connsiteX8" fmla="*/ 0 w 1231048"/>
                <a:gd name="connsiteY8" fmla="*/ 123105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048" h="1436400">
                  <a:moveTo>
                    <a:pt x="0" y="123105"/>
                  </a:moveTo>
                  <a:cubicBezTo>
                    <a:pt x="0" y="55116"/>
                    <a:pt x="55116" y="0"/>
                    <a:pt x="123105" y="0"/>
                  </a:cubicBezTo>
                  <a:lnTo>
                    <a:pt x="1107943" y="0"/>
                  </a:lnTo>
                  <a:cubicBezTo>
                    <a:pt x="1175932" y="0"/>
                    <a:pt x="1231048" y="55116"/>
                    <a:pt x="1231048" y="123105"/>
                  </a:cubicBezTo>
                  <a:lnTo>
                    <a:pt x="1231048" y="1313295"/>
                  </a:lnTo>
                  <a:cubicBezTo>
                    <a:pt x="1231048" y="1381284"/>
                    <a:pt x="1175932" y="1436400"/>
                    <a:pt x="1107943" y="1436400"/>
                  </a:cubicBezTo>
                  <a:lnTo>
                    <a:pt x="123105" y="1436400"/>
                  </a:lnTo>
                  <a:cubicBezTo>
                    <a:pt x="55116" y="1436400"/>
                    <a:pt x="0" y="1381284"/>
                    <a:pt x="0" y="1313295"/>
                  </a:cubicBezTo>
                  <a:lnTo>
                    <a:pt x="0" y="12310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64" tIns="100064" rIns="100064" bIns="100064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/>
                <a:t>MSD transfers the project to the research consultant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 flipV="1">
            <a:off x="1566041" y="3643948"/>
            <a:ext cx="622922" cy="520814"/>
            <a:chOff x="1662314" y="136225"/>
            <a:chExt cx="463029" cy="358701"/>
          </a:xfrm>
        </p:grpSpPr>
        <p:sp>
          <p:nvSpPr>
            <p:cNvPr id="12" name="Right Arrow 11"/>
            <p:cNvSpPr/>
            <p:nvPr/>
          </p:nvSpPr>
          <p:spPr>
            <a:xfrm flipH="1">
              <a:off x="1662314" y="136225"/>
              <a:ext cx="463029" cy="358701"/>
            </a:xfrm>
            <a:prstGeom prst="bentArrow">
              <a:avLst/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ight Arrow 4"/>
            <p:cNvSpPr txBox="1"/>
            <p:nvPr/>
          </p:nvSpPr>
          <p:spPr>
            <a:xfrm>
              <a:off x="1769924" y="207965"/>
              <a:ext cx="355419" cy="215221"/>
            </a:xfrm>
            <a:prstGeom prst="ben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9633668" y="3571200"/>
            <a:ext cx="509672" cy="666307"/>
            <a:chOff x="8293633" y="681201"/>
            <a:chExt cx="351665" cy="272429"/>
          </a:xfrm>
        </p:grpSpPr>
        <p:sp>
          <p:nvSpPr>
            <p:cNvPr id="15" name="Right Arrow 14"/>
            <p:cNvSpPr/>
            <p:nvPr/>
          </p:nvSpPr>
          <p:spPr>
            <a:xfrm>
              <a:off x="8293633" y="681201"/>
              <a:ext cx="351665" cy="272429"/>
            </a:xfrm>
            <a:prstGeom prst="bent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ight Arrow 4"/>
            <p:cNvSpPr txBox="1"/>
            <p:nvPr/>
          </p:nvSpPr>
          <p:spPr>
            <a:xfrm>
              <a:off x="8293633" y="735687"/>
              <a:ext cx="269936" cy="163457"/>
            </a:xfrm>
            <a:prstGeom prst="ben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154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and Role Clarity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7</a:t>
            </a:fld>
            <a:endParaRPr lang="en-US" sz="9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494852" y="859477"/>
          <a:ext cx="11241741" cy="5120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82306">
                  <a:extLst>
                    <a:ext uri="{9D8B030D-6E8A-4147-A177-3AD203B41FA5}">
                      <a16:colId xmlns:a16="http://schemas.microsoft.com/office/drawing/2014/main" val="3721228559"/>
                    </a:ext>
                  </a:extLst>
                </a:gridCol>
                <a:gridCol w="7159435">
                  <a:extLst>
                    <a:ext uri="{9D8B030D-6E8A-4147-A177-3AD203B41FA5}">
                      <a16:colId xmlns:a16="http://schemas.microsoft.com/office/drawing/2014/main" val="2531108460"/>
                    </a:ext>
                  </a:extLst>
                </a:gridCol>
              </a:tblGrid>
              <a:tr h="317674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LLG Role</a:t>
                      </a:r>
                      <a:endParaRPr lang="en-US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Primary Responsibilities</a:t>
                      </a:r>
                      <a:endParaRPr lang="en-US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14917"/>
                  </a:ext>
                </a:extLst>
              </a:tr>
              <a:tr h="656129">
                <a:tc>
                  <a:txBody>
                    <a:bodyPr/>
                    <a:lstStyle/>
                    <a:p>
                      <a:r>
                        <a:rPr lang="en-US" sz="1900" b="1" dirty="0"/>
                        <a:t>Member Relations Directors</a:t>
                      </a:r>
                      <a:endParaRPr lang="en-US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Account management</a:t>
                      </a:r>
                    </a:p>
                    <a:p>
                      <a:pPr marL="231775" marR="0" lvl="0" indent="-231775" algn="l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new opportunities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r>
                        <a:rPr lang="en-US" sz="1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right people</a:t>
                      </a: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Participate in project delivery (recommended)</a:t>
                      </a: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Follow up and listen for next opportunity (recommended)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704008"/>
                  </a:ext>
                </a:extLst>
              </a:tr>
              <a:tr h="1231504">
                <a:tc>
                  <a:txBody>
                    <a:bodyPr/>
                    <a:lstStyle/>
                    <a:p>
                      <a:r>
                        <a:rPr lang="en-US" sz="1900" baseline="0" dirty="0"/>
                        <a:t>Member </a:t>
                      </a:r>
                      <a:r>
                        <a:rPr lang="en-US" sz="1900" baseline="0"/>
                        <a:t>Solutions Directors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n-US" sz="1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opportunities</a:t>
                      </a: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Qualify opportunities</a:t>
                      </a: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and own the proposal process</a:t>
                      </a: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Proposal delivery</a:t>
                      </a: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Participate in project delivery</a:t>
                      </a:r>
                    </a:p>
                    <a:p>
                      <a:pPr marL="231775" indent="-231775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Follow up and listen for next opportunity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882565"/>
                  </a:ext>
                </a:extLst>
              </a:tr>
              <a:tr h="847921">
                <a:tc>
                  <a:txBody>
                    <a:bodyPr/>
                    <a:lstStyle/>
                    <a:p>
                      <a:r>
                        <a:rPr lang="en-US" sz="1900" dirty="0"/>
                        <a:t>Research</a:t>
                      </a:r>
                      <a:r>
                        <a:rPr lang="en-US" sz="1900" baseline="0" dirty="0"/>
                        <a:t> Consultants</a:t>
                      </a:r>
                      <a:endParaRPr lang="en-US" sz="19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Participate</a:t>
                      </a:r>
                      <a:r>
                        <a:rPr lang="en-US" sz="1900" baseline="0" dirty="0"/>
                        <a:t> in qualified prospect calls as needed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Contribute to proposal (e.g. methodology, sampling criteria, pricing)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Project management and delivery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49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81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9" t="169" r="2496" b="-169"/>
          <a:stretch/>
        </p:blipFill>
        <p:spPr>
          <a:xfrm>
            <a:off x="7613150" y="786687"/>
            <a:ext cx="4583451" cy="60899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Projects: Custom vs. Consortia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8</a:t>
            </a:fld>
            <a:endParaRPr lang="en-US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91008" y="2071596"/>
          <a:ext cx="6236917" cy="3603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844">
                  <a:extLst>
                    <a:ext uri="{9D8B030D-6E8A-4147-A177-3AD203B41FA5}">
                      <a16:colId xmlns:a16="http://schemas.microsoft.com/office/drawing/2014/main" val="3982452625"/>
                    </a:ext>
                  </a:extLst>
                </a:gridCol>
                <a:gridCol w="3505073">
                  <a:extLst>
                    <a:ext uri="{9D8B030D-6E8A-4147-A177-3AD203B41FA5}">
                      <a16:colId xmlns:a16="http://schemas.microsoft.com/office/drawing/2014/main" val="904779550"/>
                    </a:ext>
                  </a:extLst>
                </a:gridCol>
              </a:tblGrid>
              <a:tr h="38321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800" dirty="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800" dirty="0"/>
                        <a:t>Consortia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552"/>
                  </a:ext>
                </a:extLst>
              </a:tr>
              <a:tr h="3220434">
                <a:tc>
                  <a:txBody>
                    <a:bodyPr/>
                    <a:lstStyle/>
                    <a:p>
                      <a:pPr marL="225425" indent="-225425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Average revenue</a:t>
                      </a:r>
                      <a:r>
                        <a:rPr lang="en-US" sz="1800" baseline="0" dirty="0"/>
                        <a:t> of</a:t>
                      </a:r>
                      <a:r>
                        <a:rPr lang="en-US" sz="1800" dirty="0"/>
                        <a:t> $45,000 per study</a:t>
                      </a:r>
                    </a:p>
                    <a:p>
                      <a:pPr marL="225425" marR="0" lvl="0" indent="-225425" algn="l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Markets/Consumer</a:t>
                      </a:r>
                      <a:r>
                        <a:rPr lang="en-US" sz="1800" baseline="0" dirty="0"/>
                        <a:t> and Distribution focus</a:t>
                      </a:r>
                      <a:endParaRPr lang="en-US" sz="1800" dirty="0"/>
                    </a:p>
                    <a:p>
                      <a:pPr marL="225425" indent="-225425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Potential to be repeatable </a:t>
                      </a:r>
                    </a:p>
                    <a:p>
                      <a:pPr marL="225425" indent="-225425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15 custom projects</a:t>
                      </a:r>
                      <a:r>
                        <a:rPr lang="en-US" sz="1800" baseline="0" dirty="0"/>
                        <a:t>  per year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indent="-225425" algn="l" defTabSz="960072" rtl="0" eaLnBrk="1" latinLnBrk="0" hangingPunct="1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/>
                        <a:t>Average revenue of   $175,000 per study</a:t>
                      </a:r>
                    </a:p>
                    <a:p>
                      <a:pPr marL="225425" marR="0" lvl="0" indent="-225425" algn="l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Markets/Consumer,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Distribution, Operations focus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5425" indent="-225425" algn="l" defTabSz="960072" rtl="0" eaLnBrk="1" latinLnBrk="0" hangingPunct="1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/>
                        <a:t>Topic must be broad enough to appeal to 30-40 companies, in order to increase average participation to 15-20 sponsors per consortia study</a:t>
                      </a:r>
                    </a:p>
                    <a:p>
                      <a:pPr marL="225425" indent="-225425" algn="l" defTabSz="960072" rtl="0" eaLnBrk="1" latinLnBrk="0" hangingPunct="1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/>
                        <a:t>6 consortia studies per year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57021"/>
                  </a:ext>
                </a:extLst>
              </a:tr>
            </a:tbl>
          </a:graphicData>
        </a:graphic>
      </p:graphicFrame>
      <p:pic>
        <p:nvPicPr>
          <p:cNvPr id="12" name="Picture 2" descr="http://intranet.llg.corp/cs/mktg/Logos/Logos%20with%20Taglines/LIMRA%20LOMA%20(grouped)/LIMRA%20LOMA_logo_Tagline_Rever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95" y="6071005"/>
            <a:ext cx="1746504" cy="5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</p:spPr>
        <p:txBody>
          <a:bodyPr/>
          <a:lstStyle/>
          <a:p>
            <a:r>
              <a:rPr lang="en-US" dirty="0"/>
              <a:t>Note: Targets for 2024</a:t>
            </a:r>
          </a:p>
        </p:txBody>
      </p:sp>
    </p:spTree>
    <p:extLst>
      <p:ext uri="{BB962C8B-B14F-4D97-AF65-F5344CB8AC3E}">
        <p14:creationId xmlns:p14="http://schemas.microsoft.com/office/powerpoint/2010/main" val="509460884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2022 LIMRA-LOMA Presentation">
  <a:themeElements>
    <a:clrScheme name="LIMRA LOMA 2022">
      <a:dk1>
        <a:srgbClr val="000000"/>
      </a:dk1>
      <a:lt1>
        <a:srgbClr val="FFFFFF"/>
      </a:lt1>
      <a:dk2>
        <a:srgbClr val="004C9D"/>
      </a:dk2>
      <a:lt2>
        <a:srgbClr val="002F70"/>
      </a:lt2>
      <a:accent1>
        <a:srgbClr val="4298BE"/>
      </a:accent1>
      <a:accent2>
        <a:srgbClr val="F9C606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00788E"/>
      </a:hlink>
      <a:folHlink>
        <a:srgbClr val="9778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B78A34583964CB51E538CB59E8DF5" ma:contentTypeVersion="7" ma:contentTypeDescription="Create a new document." ma:contentTypeScope="" ma:versionID="7435d20af4248c9ccfad52712634677b">
  <xsd:schema xmlns:xsd="http://www.w3.org/2001/XMLSchema" xmlns:xs="http://www.w3.org/2001/XMLSchema" xmlns:p="http://schemas.microsoft.com/office/2006/metadata/properties" xmlns:ns3="156775a1-ea14-41bd-9eef-e17c8a3617a8" xmlns:ns4="d1dfed89-1834-4f16-8900-ef86a8649c2e" targetNamespace="http://schemas.microsoft.com/office/2006/metadata/properties" ma:root="true" ma:fieldsID="499e470de06315f755e7b17813d0606a" ns3:_="" ns4:_="">
    <xsd:import namespace="156775a1-ea14-41bd-9eef-e17c8a3617a8"/>
    <xsd:import namespace="d1dfed89-1834-4f16-8900-ef86a8649c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775a1-ea14-41bd-9eef-e17c8a361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fed89-1834-4f16-8900-ef86a8649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6775a1-ea14-41bd-9eef-e17c8a3617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83F23-D023-481B-A3CB-3F1FC82F7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775a1-ea14-41bd-9eef-e17c8a3617a8"/>
    <ds:schemaRef ds:uri="d1dfed89-1834-4f16-8900-ef86a8649c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CD4A8-A75F-4042-8B00-3ABE0B150AC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d1dfed89-1834-4f16-8900-ef86a8649c2e"/>
    <ds:schemaRef ds:uri="156775a1-ea14-41bd-9eef-e17c8a3617a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 presentation WIDE_BC_v4</Template>
  <TotalTime>11235</TotalTime>
  <Words>1138</Words>
  <Application>Microsoft Office PowerPoint</Application>
  <PresentationFormat>Widescreen</PresentationFormat>
  <Paragraphs>139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Futura Std Medium</vt:lpstr>
      <vt:lpstr>Symbol</vt:lpstr>
      <vt:lpstr>Times New Roman</vt:lpstr>
      <vt:lpstr>2022 LIMRA-LOMA Presentation</vt:lpstr>
      <vt:lpstr>2022 LIMRA-LOMA Presentation</vt:lpstr>
      <vt:lpstr>Refresh on Consortia</vt:lpstr>
      <vt:lpstr>Understanding Custom vs. Consortia</vt:lpstr>
      <vt:lpstr>Consortia – Understanding Concept vs Proposal</vt:lpstr>
      <vt:lpstr>Consortia Sales – Collaboration is Key</vt:lpstr>
      <vt:lpstr>Consortia Model</vt:lpstr>
      <vt:lpstr>Sales Process – Consortia</vt:lpstr>
      <vt:lpstr>Alignment and Role Clarity</vt:lpstr>
      <vt:lpstr>Target Projects: Custom vs. Consortia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Lorenz, Michelle</cp:lastModifiedBy>
  <cp:revision>627</cp:revision>
  <dcterms:created xsi:type="dcterms:W3CDTF">2022-04-11T13:29:07Z</dcterms:created>
  <dcterms:modified xsi:type="dcterms:W3CDTF">2023-11-07T22:10:20Z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0x010100815B78A34583964CB51E538CB59E8DF5</vt:lpwstr>
  </property>
</Properties>
</file>