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6"/>
  </p:notesMasterIdLst>
  <p:sldIdLst>
    <p:sldId id="256" r:id="rId3"/>
    <p:sldId id="263" r:id="rId4"/>
    <p:sldId id="267" r:id="rId5"/>
    <p:sldId id="257" r:id="rId6"/>
    <p:sldId id="265" r:id="rId7"/>
    <p:sldId id="270" r:id="rId8"/>
    <p:sldId id="266" r:id="rId9"/>
    <p:sldId id="268" r:id="rId10"/>
    <p:sldId id="258" r:id="rId11"/>
    <p:sldId id="264" r:id="rId12"/>
    <p:sldId id="261" r:id="rId13"/>
    <p:sldId id="262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C943B1-1AF6-435D-974A-2F70A441CE2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B68341-ECA3-4136-8BD9-58FCEC8F8C04}">
      <dgm:prSet phldrT="[Text]" custT="1"/>
      <dgm:spPr/>
      <dgm:t>
        <a:bodyPr/>
        <a:lstStyle/>
        <a:p>
          <a:r>
            <a:rPr lang="en-US" sz="2400" dirty="0"/>
            <a:t>Professional Development </a:t>
          </a:r>
          <a:br>
            <a:rPr lang="en-US" sz="2400" dirty="0"/>
          </a:br>
          <a:r>
            <a:rPr lang="en-US" sz="2400" dirty="0"/>
            <a:t> </a:t>
          </a:r>
          <a:r>
            <a:rPr lang="en-US" sz="2000" i="1" dirty="0" err="1"/>
            <a:t>Carie</a:t>
          </a:r>
          <a:r>
            <a:rPr lang="en-US" sz="2000" i="1" dirty="0"/>
            <a:t> Crane</a:t>
          </a:r>
        </a:p>
      </dgm:t>
    </dgm:pt>
    <dgm:pt modelId="{429921A2-246A-4EB0-AFD8-E5586E1C774B}" type="parTrans" cxnId="{1DB39773-CD9B-4CA2-B5D9-5966C173F579}">
      <dgm:prSet/>
      <dgm:spPr/>
      <dgm:t>
        <a:bodyPr/>
        <a:lstStyle/>
        <a:p>
          <a:endParaRPr lang="en-US"/>
        </a:p>
      </dgm:t>
    </dgm:pt>
    <dgm:pt modelId="{C2ADD45E-479A-4D39-8138-B1BA261C770E}" type="sibTrans" cxnId="{1DB39773-CD9B-4CA2-B5D9-5966C173F579}">
      <dgm:prSet/>
      <dgm:spPr/>
      <dgm:t>
        <a:bodyPr/>
        <a:lstStyle/>
        <a:p>
          <a:endParaRPr lang="en-US"/>
        </a:p>
      </dgm:t>
    </dgm:pt>
    <dgm:pt modelId="{3C2DB360-1E9D-4246-B321-210C651E97D7}">
      <dgm:prSet phldrT="[Text]" custT="1"/>
      <dgm:spPr/>
      <dgm:t>
        <a:bodyPr/>
        <a:lstStyle/>
        <a:p>
          <a:r>
            <a:rPr lang="en-US" sz="1800" dirty="0"/>
            <a:t>Self-paced,</a:t>
          </a:r>
          <a:br>
            <a:rPr lang="en-US" sz="1800" dirty="0"/>
          </a:br>
          <a:r>
            <a:rPr lang="en-US" sz="1800" dirty="0"/>
            <a:t> online learning</a:t>
          </a:r>
        </a:p>
        <a:p>
          <a:endParaRPr lang="en-US" sz="1500" dirty="0"/>
        </a:p>
      </dgm:t>
    </dgm:pt>
    <dgm:pt modelId="{1B269A06-D3F2-4978-B14D-08B186A930E7}" type="parTrans" cxnId="{3D460528-A2EE-4419-9322-9E2356FBA112}">
      <dgm:prSet/>
      <dgm:spPr/>
      <dgm:t>
        <a:bodyPr/>
        <a:lstStyle/>
        <a:p>
          <a:endParaRPr lang="en-US"/>
        </a:p>
      </dgm:t>
    </dgm:pt>
    <dgm:pt modelId="{8C0CD97B-1033-433B-94D7-6773C4AC445D}" type="sibTrans" cxnId="{3D460528-A2EE-4419-9322-9E2356FBA112}">
      <dgm:prSet/>
      <dgm:spPr/>
      <dgm:t>
        <a:bodyPr/>
        <a:lstStyle/>
        <a:p>
          <a:endParaRPr lang="en-US"/>
        </a:p>
      </dgm:t>
    </dgm:pt>
    <dgm:pt modelId="{DB547B09-67D0-49CB-8384-67ED76DE9B9A}">
      <dgm:prSet/>
      <dgm:spPr/>
      <dgm:t>
        <a:bodyPr/>
        <a:lstStyle/>
        <a:p>
          <a:r>
            <a:rPr lang="en-US" dirty="0"/>
            <a:t>Industry Advantage</a:t>
          </a:r>
        </a:p>
        <a:p>
          <a:r>
            <a:rPr lang="en-US" dirty="0"/>
            <a:t>CIF /  LOMA 281/291</a:t>
          </a:r>
        </a:p>
        <a:p>
          <a:r>
            <a:rPr lang="en-US" dirty="0"/>
            <a:t>Designation courses</a:t>
          </a:r>
        </a:p>
      </dgm:t>
    </dgm:pt>
    <dgm:pt modelId="{F1AABFB3-0D16-4BE6-8DD0-9E962741E545}" type="parTrans" cxnId="{64B3587E-7DCD-4C9F-8AF2-3D58D1B2374C}">
      <dgm:prSet/>
      <dgm:spPr/>
      <dgm:t>
        <a:bodyPr/>
        <a:lstStyle/>
        <a:p>
          <a:endParaRPr lang="en-US"/>
        </a:p>
      </dgm:t>
    </dgm:pt>
    <dgm:pt modelId="{66D0FE0C-AE43-4772-BCD4-3D778215C615}" type="sibTrans" cxnId="{64B3587E-7DCD-4C9F-8AF2-3D58D1B2374C}">
      <dgm:prSet/>
      <dgm:spPr/>
      <dgm:t>
        <a:bodyPr/>
        <a:lstStyle/>
        <a:p>
          <a:endParaRPr lang="en-US"/>
        </a:p>
      </dgm:t>
    </dgm:pt>
    <dgm:pt modelId="{3F8B9F46-A492-4329-BACF-2EBD46E8DB1E}">
      <dgm:prSet phldrT="[Text]" custT="1"/>
      <dgm:spPr/>
      <dgm:t>
        <a:bodyPr/>
        <a:lstStyle/>
        <a:p>
          <a:r>
            <a:rPr lang="en-US" sz="1800" dirty="0"/>
            <a:t>Executive Development</a:t>
          </a:r>
        </a:p>
      </dgm:t>
    </dgm:pt>
    <dgm:pt modelId="{B4266534-E302-403E-84AE-6515D6AF6C43}" type="sibTrans" cxnId="{BB7465AA-4DCA-498D-8104-3CCCDADF6EFA}">
      <dgm:prSet/>
      <dgm:spPr/>
      <dgm:t>
        <a:bodyPr/>
        <a:lstStyle/>
        <a:p>
          <a:endParaRPr lang="en-US"/>
        </a:p>
      </dgm:t>
    </dgm:pt>
    <dgm:pt modelId="{4DFF1768-443E-4B39-81A3-6CEF02851D94}" type="parTrans" cxnId="{BB7465AA-4DCA-498D-8104-3CCCDADF6EFA}">
      <dgm:prSet/>
      <dgm:spPr/>
      <dgm:t>
        <a:bodyPr/>
        <a:lstStyle/>
        <a:p>
          <a:endParaRPr lang="en-US"/>
        </a:p>
      </dgm:t>
    </dgm:pt>
    <dgm:pt modelId="{90E3741D-EC30-45F9-AC82-658BD246F209}">
      <dgm:prSet phldrT="[Text]" custT="1"/>
      <dgm:spPr>
        <a:solidFill>
          <a:srgbClr val="92D050"/>
        </a:solidFill>
      </dgm:spPr>
      <dgm:t>
        <a:bodyPr/>
        <a:lstStyle/>
        <a:p>
          <a:endParaRPr lang="en-US" sz="1800" dirty="0"/>
        </a:p>
        <a:p>
          <a:r>
            <a:rPr lang="en-US" sz="1800" dirty="0"/>
            <a:t>Facilitated</a:t>
          </a:r>
          <a:r>
            <a:rPr lang="en-US" sz="3100" dirty="0"/>
            <a:t> </a:t>
          </a:r>
          <a:r>
            <a:rPr lang="en-US" sz="1800" dirty="0"/>
            <a:t>Learning</a:t>
          </a:r>
          <a:br>
            <a:rPr lang="en-US" sz="1800" dirty="0"/>
          </a:br>
          <a:r>
            <a:rPr lang="en-US" sz="1400" dirty="0"/>
            <a:t>(live, instructor-led)</a:t>
          </a:r>
        </a:p>
        <a:p>
          <a:endParaRPr lang="en-US" sz="2000" dirty="0"/>
        </a:p>
      </dgm:t>
    </dgm:pt>
    <dgm:pt modelId="{3C6B41D9-C4BB-4AD5-BCF7-E3824E349643}" type="sibTrans" cxnId="{5BB61760-7145-459C-9B26-E759252DE0A1}">
      <dgm:prSet/>
      <dgm:spPr/>
      <dgm:t>
        <a:bodyPr/>
        <a:lstStyle/>
        <a:p>
          <a:endParaRPr lang="en-US"/>
        </a:p>
      </dgm:t>
    </dgm:pt>
    <dgm:pt modelId="{25806A57-37D6-4599-A09A-D36241964029}" type="parTrans" cxnId="{5BB61760-7145-459C-9B26-E759252DE0A1}">
      <dgm:prSet/>
      <dgm:spPr/>
      <dgm:t>
        <a:bodyPr/>
        <a:lstStyle/>
        <a:p>
          <a:endParaRPr lang="en-US"/>
        </a:p>
      </dgm:t>
    </dgm:pt>
    <dgm:pt modelId="{B0E7065A-DCC0-4E89-A2F6-51780360C634}">
      <dgm:prSet/>
      <dgm:spPr>
        <a:solidFill>
          <a:srgbClr val="92D050"/>
        </a:solidFill>
      </dgm:spPr>
      <dgm:t>
        <a:bodyPr/>
        <a:lstStyle/>
        <a:p>
          <a:r>
            <a:rPr lang="en-US" dirty="0"/>
            <a:t>Finance for Insurance Leaders</a:t>
          </a:r>
        </a:p>
        <a:p>
          <a:r>
            <a:rPr lang="en-US" dirty="0"/>
            <a:t>Insurance Immersion</a:t>
          </a:r>
        </a:p>
        <a:p>
          <a:r>
            <a:rPr lang="en-US" dirty="0"/>
            <a:t>Executive Immersion</a:t>
          </a:r>
        </a:p>
      </dgm:t>
    </dgm:pt>
    <dgm:pt modelId="{87704FD7-8377-4075-BE80-110ED7C74DA0}" type="parTrans" cxnId="{8C2F1AB4-78D1-4A85-B8CA-24906D7E6A0D}">
      <dgm:prSet/>
      <dgm:spPr/>
      <dgm:t>
        <a:bodyPr/>
        <a:lstStyle/>
        <a:p>
          <a:endParaRPr lang="en-US"/>
        </a:p>
      </dgm:t>
    </dgm:pt>
    <dgm:pt modelId="{3A4F754A-D546-466C-8990-3A34D1CDEB30}" type="sibTrans" cxnId="{8C2F1AB4-78D1-4A85-B8CA-24906D7E6A0D}">
      <dgm:prSet/>
      <dgm:spPr/>
      <dgm:t>
        <a:bodyPr/>
        <a:lstStyle/>
        <a:p>
          <a:endParaRPr lang="en-US"/>
        </a:p>
      </dgm:t>
    </dgm:pt>
    <dgm:pt modelId="{814FB143-E9C4-49E1-83B0-9ACE60DC1B5F}">
      <dgm:prSet/>
      <dgm:spPr/>
      <dgm:t>
        <a:bodyPr/>
        <a:lstStyle/>
        <a:p>
          <a:r>
            <a:rPr lang="en-US" dirty="0"/>
            <a:t>Strategic Leadership Experience</a:t>
          </a:r>
        </a:p>
      </dgm:t>
    </dgm:pt>
    <dgm:pt modelId="{B7B19C65-D95D-403E-902E-B0E8BA8D6F69}" type="parTrans" cxnId="{11FC81A5-1DA0-44AD-9E90-0134A6567D2D}">
      <dgm:prSet/>
      <dgm:spPr/>
      <dgm:t>
        <a:bodyPr/>
        <a:lstStyle/>
        <a:p>
          <a:endParaRPr lang="en-US"/>
        </a:p>
      </dgm:t>
    </dgm:pt>
    <dgm:pt modelId="{05199C80-24D2-4358-ACC0-1E8BE173ADDE}" type="sibTrans" cxnId="{11FC81A5-1DA0-44AD-9E90-0134A6567D2D}">
      <dgm:prSet/>
      <dgm:spPr/>
      <dgm:t>
        <a:bodyPr/>
        <a:lstStyle/>
        <a:p>
          <a:endParaRPr lang="en-US"/>
        </a:p>
      </dgm:t>
    </dgm:pt>
    <dgm:pt modelId="{CE69E866-4CFD-44AF-92F3-0AB6C0F3D4DB}" type="pres">
      <dgm:prSet presAssocID="{B1C943B1-1AF6-435D-974A-2F70A441CE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EDE60C-25A7-4F3D-833D-FD6463BF9433}" type="pres">
      <dgm:prSet presAssocID="{39B68341-ECA3-4136-8BD9-58FCEC8F8C04}" presName="root1" presStyleCnt="0"/>
      <dgm:spPr/>
    </dgm:pt>
    <dgm:pt modelId="{1707787B-BB9E-4ED7-A409-EC631C4ACE4C}" type="pres">
      <dgm:prSet presAssocID="{39B68341-ECA3-4136-8BD9-58FCEC8F8C04}" presName="LevelOneTextNode" presStyleLbl="node0" presStyleIdx="0" presStyleCnt="1" custScaleX="129455" custScaleY="178727">
        <dgm:presLayoutVars>
          <dgm:chPref val="3"/>
        </dgm:presLayoutVars>
      </dgm:prSet>
      <dgm:spPr/>
    </dgm:pt>
    <dgm:pt modelId="{5CDC17BC-2920-44D9-9EFA-B9911B51A33D}" type="pres">
      <dgm:prSet presAssocID="{39B68341-ECA3-4136-8BD9-58FCEC8F8C04}" presName="level2hierChild" presStyleCnt="0"/>
      <dgm:spPr/>
    </dgm:pt>
    <dgm:pt modelId="{53FB43BF-A46F-44C1-B27D-48539EB4DD0B}" type="pres">
      <dgm:prSet presAssocID="{1B269A06-D3F2-4978-B14D-08B186A930E7}" presName="conn2-1" presStyleLbl="parChTrans1D2" presStyleIdx="0" presStyleCnt="3"/>
      <dgm:spPr/>
    </dgm:pt>
    <dgm:pt modelId="{B69FBEF0-865B-452C-A78F-CBECE86C4685}" type="pres">
      <dgm:prSet presAssocID="{1B269A06-D3F2-4978-B14D-08B186A930E7}" presName="connTx" presStyleLbl="parChTrans1D2" presStyleIdx="0" presStyleCnt="3"/>
      <dgm:spPr/>
    </dgm:pt>
    <dgm:pt modelId="{4824FAE2-3081-4BAC-9931-49468D55F62B}" type="pres">
      <dgm:prSet presAssocID="{3C2DB360-1E9D-4246-B321-210C651E97D7}" presName="root2" presStyleCnt="0"/>
      <dgm:spPr/>
    </dgm:pt>
    <dgm:pt modelId="{5F6F2D38-59B2-476B-898A-CB4A7ECAF144}" type="pres">
      <dgm:prSet presAssocID="{3C2DB360-1E9D-4246-B321-210C651E97D7}" presName="LevelTwoTextNode" presStyleLbl="node2" presStyleIdx="0" presStyleCnt="3">
        <dgm:presLayoutVars>
          <dgm:chPref val="3"/>
        </dgm:presLayoutVars>
      </dgm:prSet>
      <dgm:spPr/>
    </dgm:pt>
    <dgm:pt modelId="{88654189-4187-4279-9014-A59D152180E0}" type="pres">
      <dgm:prSet presAssocID="{3C2DB360-1E9D-4246-B321-210C651E97D7}" presName="level3hierChild" presStyleCnt="0"/>
      <dgm:spPr/>
    </dgm:pt>
    <dgm:pt modelId="{170CD6D9-EA2B-482F-BA6B-DFE32F02AA21}" type="pres">
      <dgm:prSet presAssocID="{F1AABFB3-0D16-4BE6-8DD0-9E962741E545}" presName="conn2-1" presStyleLbl="parChTrans1D3" presStyleIdx="0" presStyleCnt="3"/>
      <dgm:spPr/>
    </dgm:pt>
    <dgm:pt modelId="{C529C41E-F570-484F-B632-3BC32F2B0812}" type="pres">
      <dgm:prSet presAssocID="{F1AABFB3-0D16-4BE6-8DD0-9E962741E545}" presName="connTx" presStyleLbl="parChTrans1D3" presStyleIdx="0" presStyleCnt="3"/>
      <dgm:spPr/>
    </dgm:pt>
    <dgm:pt modelId="{5C5EB258-D489-4965-9E18-24E21135DB85}" type="pres">
      <dgm:prSet presAssocID="{DB547B09-67D0-49CB-8384-67ED76DE9B9A}" presName="root2" presStyleCnt="0"/>
      <dgm:spPr/>
    </dgm:pt>
    <dgm:pt modelId="{1A0800BB-6E5F-4BC5-B7BC-338E3A5F32CF}" type="pres">
      <dgm:prSet presAssocID="{DB547B09-67D0-49CB-8384-67ED76DE9B9A}" presName="LevelTwoTextNode" presStyleLbl="node3" presStyleIdx="0" presStyleCnt="3">
        <dgm:presLayoutVars>
          <dgm:chPref val="3"/>
        </dgm:presLayoutVars>
      </dgm:prSet>
      <dgm:spPr/>
    </dgm:pt>
    <dgm:pt modelId="{871A7B2A-2F76-4F3B-B350-A43C97F93E65}" type="pres">
      <dgm:prSet presAssocID="{DB547B09-67D0-49CB-8384-67ED76DE9B9A}" presName="level3hierChild" presStyleCnt="0"/>
      <dgm:spPr/>
    </dgm:pt>
    <dgm:pt modelId="{5FB35BDD-4408-4913-AEB2-2586145D6009}" type="pres">
      <dgm:prSet presAssocID="{25806A57-37D6-4599-A09A-D36241964029}" presName="conn2-1" presStyleLbl="parChTrans1D2" presStyleIdx="1" presStyleCnt="3"/>
      <dgm:spPr/>
    </dgm:pt>
    <dgm:pt modelId="{0EA200BC-ADD7-4067-9919-3C319B7311F3}" type="pres">
      <dgm:prSet presAssocID="{25806A57-37D6-4599-A09A-D36241964029}" presName="connTx" presStyleLbl="parChTrans1D2" presStyleIdx="1" presStyleCnt="3"/>
      <dgm:spPr/>
    </dgm:pt>
    <dgm:pt modelId="{126B40C6-33DA-417A-A3B0-289751FB1776}" type="pres">
      <dgm:prSet presAssocID="{90E3741D-EC30-45F9-AC82-658BD246F209}" presName="root2" presStyleCnt="0"/>
      <dgm:spPr/>
    </dgm:pt>
    <dgm:pt modelId="{7BD06CC4-CAC4-4A34-AE7F-0D24E7727CF8}" type="pres">
      <dgm:prSet presAssocID="{90E3741D-EC30-45F9-AC82-658BD246F209}" presName="LevelTwoTextNode" presStyleLbl="node2" presStyleIdx="1" presStyleCnt="3">
        <dgm:presLayoutVars>
          <dgm:chPref val="3"/>
        </dgm:presLayoutVars>
      </dgm:prSet>
      <dgm:spPr/>
    </dgm:pt>
    <dgm:pt modelId="{85785952-DDE7-4E68-9099-2E962FD8B926}" type="pres">
      <dgm:prSet presAssocID="{90E3741D-EC30-45F9-AC82-658BD246F209}" presName="level3hierChild" presStyleCnt="0"/>
      <dgm:spPr/>
    </dgm:pt>
    <dgm:pt modelId="{27298543-337C-405B-965E-6C14E1740F14}" type="pres">
      <dgm:prSet presAssocID="{87704FD7-8377-4075-BE80-110ED7C74DA0}" presName="conn2-1" presStyleLbl="parChTrans1D3" presStyleIdx="1" presStyleCnt="3"/>
      <dgm:spPr/>
    </dgm:pt>
    <dgm:pt modelId="{9314BFEF-F285-4319-943A-E7C45683162F}" type="pres">
      <dgm:prSet presAssocID="{87704FD7-8377-4075-BE80-110ED7C74DA0}" presName="connTx" presStyleLbl="parChTrans1D3" presStyleIdx="1" presStyleCnt="3"/>
      <dgm:spPr/>
    </dgm:pt>
    <dgm:pt modelId="{54E01600-6269-4633-AE84-09A48C6FC6A5}" type="pres">
      <dgm:prSet presAssocID="{B0E7065A-DCC0-4E89-A2F6-51780360C634}" presName="root2" presStyleCnt="0"/>
      <dgm:spPr/>
    </dgm:pt>
    <dgm:pt modelId="{B36B8E81-F680-4698-9EDE-1BBC8BDB3F11}" type="pres">
      <dgm:prSet presAssocID="{B0E7065A-DCC0-4E89-A2F6-51780360C634}" presName="LevelTwoTextNode" presStyleLbl="node3" presStyleIdx="1" presStyleCnt="3">
        <dgm:presLayoutVars>
          <dgm:chPref val="3"/>
        </dgm:presLayoutVars>
      </dgm:prSet>
      <dgm:spPr/>
    </dgm:pt>
    <dgm:pt modelId="{371F78B0-B84A-43C5-8F37-66E95D9CCD26}" type="pres">
      <dgm:prSet presAssocID="{B0E7065A-DCC0-4E89-A2F6-51780360C634}" presName="level3hierChild" presStyleCnt="0"/>
      <dgm:spPr/>
    </dgm:pt>
    <dgm:pt modelId="{1E723400-7046-47EB-BFA4-88247412F503}" type="pres">
      <dgm:prSet presAssocID="{4DFF1768-443E-4B39-81A3-6CEF02851D94}" presName="conn2-1" presStyleLbl="parChTrans1D2" presStyleIdx="2" presStyleCnt="3"/>
      <dgm:spPr/>
    </dgm:pt>
    <dgm:pt modelId="{580F87DD-4F64-4ABA-8844-F11E7734C326}" type="pres">
      <dgm:prSet presAssocID="{4DFF1768-443E-4B39-81A3-6CEF02851D94}" presName="connTx" presStyleLbl="parChTrans1D2" presStyleIdx="2" presStyleCnt="3"/>
      <dgm:spPr/>
    </dgm:pt>
    <dgm:pt modelId="{CE7AC5D0-8A48-47EE-8920-79B4B9105B49}" type="pres">
      <dgm:prSet presAssocID="{3F8B9F46-A492-4329-BACF-2EBD46E8DB1E}" presName="root2" presStyleCnt="0"/>
      <dgm:spPr/>
    </dgm:pt>
    <dgm:pt modelId="{BB970688-39A0-4BC4-AA59-DDEC5AB90188}" type="pres">
      <dgm:prSet presAssocID="{3F8B9F46-A492-4329-BACF-2EBD46E8DB1E}" presName="LevelTwoTextNode" presStyleLbl="node2" presStyleIdx="2" presStyleCnt="3">
        <dgm:presLayoutVars>
          <dgm:chPref val="3"/>
        </dgm:presLayoutVars>
      </dgm:prSet>
      <dgm:spPr/>
    </dgm:pt>
    <dgm:pt modelId="{47165539-1B03-4E35-B603-62570DE79D8D}" type="pres">
      <dgm:prSet presAssocID="{3F8B9F46-A492-4329-BACF-2EBD46E8DB1E}" presName="level3hierChild" presStyleCnt="0"/>
      <dgm:spPr/>
    </dgm:pt>
    <dgm:pt modelId="{4D7BC127-9805-4E32-AA4E-CEF6521A0871}" type="pres">
      <dgm:prSet presAssocID="{B7B19C65-D95D-403E-902E-B0E8BA8D6F69}" presName="conn2-1" presStyleLbl="parChTrans1D3" presStyleIdx="2" presStyleCnt="3"/>
      <dgm:spPr/>
    </dgm:pt>
    <dgm:pt modelId="{87FEB3B7-CEBB-442E-86B4-5A81D3DF8E9B}" type="pres">
      <dgm:prSet presAssocID="{B7B19C65-D95D-403E-902E-B0E8BA8D6F69}" presName="connTx" presStyleLbl="parChTrans1D3" presStyleIdx="2" presStyleCnt="3"/>
      <dgm:spPr/>
    </dgm:pt>
    <dgm:pt modelId="{7E9AF438-D78C-47CF-93DF-F72946A8C0F7}" type="pres">
      <dgm:prSet presAssocID="{814FB143-E9C4-49E1-83B0-9ACE60DC1B5F}" presName="root2" presStyleCnt="0"/>
      <dgm:spPr/>
    </dgm:pt>
    <dgm:pt modelId="{87C5D05E-E7D1-4E81-94E7-78E75705F137}" type="pres">
      <dgm:prSet presAssocID="{814FB143-E9C4-49E1-83B0-9ACE60DC1B5F}" presName="LevelTwoTextNode" presStyleLbl="node3" presStyleIdx="2" presStyleCnt="3">
        <dgm:presLayoutVars>
          <dgm:chPref val="3"/>
        </dgm:presLayoutVars>
      </dgm:prSet>
      <dgm:spPr/>
    </dgm:pt>
    <dgm:pt modelId="{7BD8F256-B697-4100-A665-2BF252665B08}" type="pres">
      <dgm:prSet presAssocID="{814FB143-E9C4-49E1-83B0-9ACE60DC1B5F}" presName="level3hierChild" presStyleCnt="0"/>
      <dgm:spPr/>
    </dgm:pt>
  </dgm:ptLst>
  <dgm:cxnLst>
    <dgm:cxn modelId="{D6E4CC18-67BB-471B-9AC6-A2B437B93BB9}" type="presOf" srcId="{90E3741D-EC30-45F9-AC82-658BD246F209}" destId="{7BD06CC4-CAC4-4A34-AE7F-0D24E7727CF8}" srcOrd="0" destOrd="0" presId="urn:microsoft.com/office/officeart/2005/8/layout/hierarchy2"/>
    <dgm:cxn modelId="{A889171F-B3B3-490D-8EF6-8E908AAD4B09}" type="presOf" srcId="{F1AABFB3-0D16-4BE6-8DD0-9E962741E545}" destId="{C529C41E-F570-484F-B632-3BC32F2B0812}" srcOrd="1" destOrd="0" presId="urn:microsoft.com/office/officeart/2005/8/layout/hierarchy2"/>
    <dgm:cxn modelId="{02973623-F19A-4CB1-997B-A736CC16C612}" type="presOf" srcId="{3C2DB360-1E9D-4246-B321-210C651E97D7}" destId="{5F6F2D38-59B2-476B-898A-CB4A7ECAF144}" srcOrd="0" destOrd="0" presId="urn:microsoft.com/office/officeart/2005/8/layout/hierarchy2"/>
    <dgm:cxn modelId="{8C13FB26-B7F2-4286-B827-875979F0EA05}" type="presOf" srcId="{25806A57-37D6-4599-A09A-D36241964029}" destId="{5FB35BDD-4408-4913-AEB2-2586145D6009}" srcOrd="0" destOrd="0" presId="urn:microsoft.com/office/officeart/2005/8/layout/hierarchy2"/>
    <dgm:cxn modelId="{430C4327-0D7B-48E7-AA5F-5FAE5154D9BC}" type="presOf" srcId="{DB547B09-67D0-49CB-8384-67ED76DE9B9A}" destId="{1A0800BB-6E5F-4BC5-B7BC-338E3A5F32CF}" srcOrd="0" destOrd="0" presId="urn:microsoft.com/office/officeart/2005/8/layout/hierarchy2"/>
    <dgm:cxn modelId="{3D460528-A2EE-4419-9322-9E2356FBA112}" srcId="{39B68341-ECA3-4136-8BD9-58FCEC8F8C04}" destId="{3C2DB360-1E9D-4246-B321-210C651E97D7}" srcOrd="0" destOrd="0" parTransId="{1B269A06-D3F2-4978-B14D-08B186A930E7}" sibTransId="{8C0CD97B-1033-433B-94D7-6773C4AC445D}"/>
    <dgm:cxn modelId="{04DC0F28-5F3F-4060-BE96-50B190E3F205}" type="presOf" srcId="{F1AABFB3-0D16-4BE6-8DD0-9E962741E545}" destId="{170CD6D9-EA2B-482F-BA6B-DFE32F02AA21}" srcOrd="0" destOrd="0" presId="urn:microsoft.com/office/officeart/2005/8/layout/hierarchy2"/>
    <dgm:cxn modelId="{E6094E28-0D71-4A51-9F83-32BAC710914F}" type="presOf" srcId="{25806A57-37D6-4599-A09A-D36241964029}" destId="{0EA200BC-ADD7-4067-9919-3C319B7311F3}" srcOrd="1" destOrd="0" presId="urn:microsoft.com/office/officeart/2005/8/layout/hierarchy2"/>
    <dgm:cxn modelId="{22F9FB2A-EED9-4CE6-86EC-D906D6A167F6}" type="presOf" srcId="{B7B19C65-D95D-403E-902E-B0E8BA8D6F69}" destId="{4D7BC127-9805-4E32-AA4E-CEF6521A0871}" srcOrd="0" destOrd="0" presId="urn:microsoft.com/office/officeart/2005/8/layout/hierarchy2"/>
    <dgm:cxn modelId="{5BB61760-7145-459C-9B26-E759252DE0A1}" srcId="{39B68341-ECA3-4136-8BD9-58FCEC8F8C04}" destId="{90E3741D-EC30-45F9-AC82-658BD246F209}" srcOrd="1" destOrd="0" parTransId="{25806A57-37D6-4599-A09A-D36241964029}" sibTransId="{3C6B41D9-C4BB-4AD5-BCF7-E3824E349643}"/>
    <dgm:cxn modelId="{1DB39773-CD9B-4CA2-B5D9-5966C173F579}" srcId="{B1C943B1-1AF6-435D-974A-2F70A441CE2F}" destId="{39B68341-ECA3-4136-8BD9-58FCEC8F8C04}" srcOrd="0" destOrd="0" parTransId="{429921A2-246A-4EB0-AFD8-E5586E1C774B}" sibTransId="{C2ADD45E-479A-4D39-8138-B1BA261C770E}"/>
    <dgm:cxn modelId="{A2D49554-86C6-4D02-9545-730EB16D637D}" type="presOf" srcId="{B0E7065A-DCC0-4E89-A2F6-51780360C634}" destId="{B36B8E81-F680-4698-9EDE-1BBC8BDB3F11}" srcOrd="0" destOrd="0" presId="urn:microsoft.com/office/officeart/2005/8/layout/hierarchy2"/>
    <dgm:cxn modelId="{CC14D575-776E-4133-80B0-A65ABC48C430}" type="presOf" srcId="{39B68341-ECA3-4136-8BD9-58FCEC8F8C04}" destId="{1707787B-BB9E-4ED7-A409-EC631C4ACE4C}" srcOrd="0" destOrd="0" presId="urn:microsoft.com/office/officeart/2005/8/layout/hierarchy2"/>
    <dgm:cxn modelId="{CF313B77-9447-4D87-9D7F-D9ECA009F6E3}" type="presOf" srcId="{1B269A06-D3F2-4978-B14D-08B186A930E7}" destId="{53FB43BF-A46F-44C1-B27D-48539EB4DD0B}" srcOrd="0" destOrd="0" presId="urn:microsoft.com/office/officeart/2005/8/layout/hierarchy2"/>
    <dgm:cxn modelId="{64B3587E-7DCD-4C9F-8AF2-3D58D1B2374C}" srcId="{3C2DB360-1E9D-4246-B321-210C651E97D7}" destId="{DB547B09-67D0-49CB-8384-67ED76DE9B9A}" srcOrd="0" destOrd="0" parTransId="{F1AABFB3-0D16-4BE6-8DD0-9E962741E545}" sibTransId="{66D0FE0C-AE43-4772-BCD4-3D778215C615}"/>
    <dgm:cxn modelId="{1F0CA589-62EF-4D45-95A7-5C8A02AFEB36}" type="presOf" srcId="{4DFF1768-443E-4B39-81A3-6CEF02851D94}" destId="{580F87DD-4F64-4ABA-8844-F11E7734C326}" srcOrd="1" destOrd="0" presId="urn:microsoft.com/office/officeart/2005/8/layout/hierarchy2"/>
    <dgm:cxn modelId="{11FC81A5-1DA0-44AD-9E90-0134A6567D2D}" srcId="{3F8B9F46-A492-4329-BACF-2EBD46E8DB1E}" destId="{814FB143-E9C4-49E1-83B0-9ACE60DC1B5F}" srcOrd="0" destOrd="0" parTransId="{B7B19C65-D95D-403E-902E-B0E8BA8D6F69}" sibTransId="{05199C80-24D2-4358-ACC0-1E8BE173ADDE}"/>
    <dgm:cxn modelId="{D2D994A9-5776-4BA5-A252-1B89FD03312C}" type="presOf" srcId="{87704FD7-8377-4075-BE80-110ED7C74DA0}" destId="{9314BFEF-F285-4319-943A-E7C45683162F}" srcOrd="1" destOrd="0" presId="urn:microsoft.com/office/officeart/2005/8/layout/hierarchy2"/>
    <dgm:cxn modelId="{BB7465AA-4DCA-498D-8104-3CCCDADF6EFA}" srcId="{39B68341-ECA3-4136-8BD9-58FCEC8F8C04}" destId="{3F8B9F46-A492-4329-BACF-2EBD46E8DB1E}" srcOrd="2" destOrd="0" parTransId="{4DFF1768-443E-4B39-81A3-6CEF02851D94}" sibTransId="{B4266534-E302-403E-84AE-6515D6AF6C43}"/>
    <dgm:cxn modelId="{8C2F1AB4-78D1-4A85-B8CA-24906D7E6A0D}" srcId="{90E3741D-EC30-45F9-AC82-658BD246F209}" destId="{B0E7065A-DCC0-4E89-A2F6-51780360C634}" srcOrd="0" destOrd="0" parTransId="{87704FD7-8377-4075-BE80-110ED7C74DA0}" sibTransId="{3A4F754A-D546-466C-8990-3A34D1CDEB30}"/>
    <dgm:cxn modelId="{2FE95FC7-7465-4385-B729-153DD6E93BA0}" type="presOf" srcId="{1B269A06-D3F2-4978-B14D-08B186A930E7}" destId="{B69FBEF0-865B-452C-A78F-CBECE86C4685}" srcOrd="1" destOrd="0" presId="urn:microsoft.com/office/officeart/2005/8/layout/hierarchy2"/>
    <dgm:cxn modelId="{AA046CCA-F6FF-48C0-84CA-946D0AE04095}" type="presOf" srcId="{B1C943B1-1AF6-435D-974A-2F70A441CE2F}" destId="{CE69E866-4CFD-44AF-92F3-0AB6C0F3D4DB}" srcOrd="0" destOrd="0" presId="urn:microsoft.com/office/officeart/2005/8/layout/hierarchy2"/>
    <dgm:cxn modelId="{698E96D0-EFAE-4C3E-8A85-6484F63518D4}" type="presOf" srcId="{B7B19C65-D95D-403E-902E-B0E8BA8D6F69}" destId="{87FEB3B7-CEBB-442E-86B4-5A81D3DF8E9B}" srcOrd="1" destOrd="0" presId="urn:microsoft.com/office/officeart/2005/8/layout/hierarchy2"/>
    <dgm:cxn modelId="{94D0CFDE-8353-4C70-A723-0C12D8E2F3A4}" type="presOf" srcId="{4DFF1768-443E-4B39-81A3-6CEF02851D94}" destId="{1E723400-7046-47EB-BFA4-88247412F503}" srcOrd="0" destOrd="0" presId="urn:microsoft.com/office/officeart/2005/8/layout/hierarchy2"/>
    <dgm:cxn modelId="{3B1E0DE5-739A-45E0-B01E-87BD6378BC0D}" type="presOf" srcId="{814FB143-E9C4-49E1-83B0-9ACE60DC1B5F}" destId="{87C5D05E-E7D1-4E81-94E7-78E75705F137}" srcOrd="0" destOrd="0" presId="urn:microsoft.com/office/officeart/2005/8/layout/hierarchy2"/>
    <dgm:cxn modelId="{E17D0FE7-130D-433E-A357-6426023BEADC}" type="presOf" srcId="{87704FD7-8377-4075-BE80-110ED7C74DA0}" destId="{27298543-337C-405B-965E-6C14E1740F14}" srcOrd="0" destOrd="0" presId="urn:microsoft.com/office/officeart/2005/8/layout/hierarchy2"/>
    <dgm:cxn modelId="{084114EA-6E94-4DC0-9387-378E07FE4AD0}" type="presOf" srcId="{3F8B9F46-A492-4329-BACF-2EBD46E8DB1E}" destId="{BB970688-39A0-4BC4-AA59-DDEC5AB90188}" srcOrd="0" destOrd="0" presId="urn:microsoft.com/office/officeart/2005/8/layout/hierarchy2"/>
    <dgm:cxn modelId="{21217695-64D1-4B97-8095-A6333A7FC2BE}" type="presParOf" srcId="{CE69E866-4CFD-44AF-92F3-0AB6C0F3D4DB}" destId="{82EDE60C-25A7-4F3D-833D-FD6463BF9433}" srcOrd="0" destOrd="0" presId="urn:microsoft.com/office/officeart/2005/8/layout/hierarchy2"/>
    <dgm:cxn modelId="{B862A857-2FFE-4A66-AC01-B862ADC1917F}" type="presParOf" srcId="{82EDE60C-25A7-4F3D-833D-FD6463BF9433}" destId="{1707787B-BB9E-4ED7-A409-EC631C4ACE4C}" srcOrd="0" destOrd="0" presId="urn:microsoft.com/office/officeart/2005/8/layout/hierarchy2"/>
    <dgm:cxn modelId="{1717ADCF-543C-4D05-8A92-1D17D069F0AE}" type="presParOf" srcId="{82EDE60C-25A7-4F3D-833D-FD6463BF9433}" destId="{5CDC17BC-2920-44D9-9EFA-B9911B51A33D}" srcOrd="1" destOrd="0" presId="urn:microsoft.com/office/officeart/2005/8/layout/hierarchy2"/>
    <dgm:cxn modelId="{40B876E4-A9B9-4A35-A996-E391D34E57A9}" type="presParOf" srcId="{5CDC17BC-2920-44D9-9EFA-B9911B51A33D}" destId="{53FB43BF-A46F-44C1-B27D-48539EB4DD0B}" srcOrd="0" destOrd="0" presId="urn:microsoft.com/office/officeart/2005/8/layout/hierarchy2"/>
    <dgm:cxn modelId="{9B19017C-36FF-4DCF-95B3-A2D29315C728}" type="presParOf" srcId="{53FB43BF-A46F-44C1-B27D-48539EB4DD0B}" destId="{B69FBEF0-865B-452C-A78F-CBECE86C4685}" srcOrd="0" destOrd="0" presId="urn:microsoft.com/office/officeart/2005/8/layout/hierarchy2"/>
    <dgm:cxn modelId="{AC95CD72-FCA0-48D4-9348-2FF6E0786EBE}" type="presParOf" srcId="{5CDC17BC-2920-44D9-9EFA-B9911B51A33D}" destId="{4824FAE2-3081-4BAC-9931-49468D55F62B}" srcOrd="1" destOrd="0" presId="urn:microsoft.com/office/officeart/2005/8/layout/hierarchy2"/>
    <dgm:cxn modelId="{9DC7922E-6DD5-4C97-BD85-4E18292DD07A}" type="presParOf" srcId="{4824FAE2-3081-4BAC-9931-49468D55F62B}" destId="{5F6F2D38-59B2-476B-898A-CB4A7ECAF144}" srcOrd="0" destOrd="0" presId="urn:microsoft.com/office/officeart/2005/8/layout/hierarchy2"/>
    <dgm:cxn modelId="{1FE5C260-E1FF-4ABE-AD8B-1DEDF52F7DBD}" type="presParOf" srcId="{4824FAE2-3081-4BAC-9931-49468D55F62B}" destId="{88654189-4187-4279-9014-A59D152180E0}" srcOrd="1" destOrd="0" presId="urn:microsoft.com/office/officeart/2005/8/layout/hierarchy2"/>
    <dgm:cxn modelId="{05AC13C9-CB92-4616-8EBC-CE21E57ED138}" type="presParOf" srcId="{88654189-4187-4279-9014-A59D152180E0}" destId="{170CD6D9-EA2B-482F-BA6B-DFE32F02AA21}" srcOrd="0" destOrd="0" presId="urn:microsoft.com/office/officeart/2005/8/layout/hierarchy2"/>
    <dgm:cxn modelId="{332E8133-CE53-45CB-90A4-232576031814}" type="presParOf" srcId="{170CD6D9-EA2B-482F-BA6B-DFE32F02AA21}" destId="{C529C41E-F570-484F-B632-3BC32F2B0812}" srcOrd="0" destOrd="0" presId="urn:microsoft.com/office/officeart/2005/8/layout/hierarchy2"/>
    <dgm:cxn modelId="{09731F5A-CC74-42DF-A155-0B8255FD38CC}" type="presParOf" srcId="{88654189-4187-4279-9014-A59D152180E0}" destId="{5C5EB258-D489-4965-9E18-24E21135DB85}" srcOrd="1" destOrd="0" presId="urn:microsoft.com/office/officeart/2005/8/layout/hierarchy2"/>
    <dgm:cxn modelId="{17456AE3-7F8A-46D7-A8EA-F56BEC81EA0B}" type="presParOf" srcId="{5C5EB258-D489-4965-9E18-24E21135DB85}" destId="{1A0800BB-6E5F-4BC5-B7BC-338E3A5F32CF}" srcOrd="0" destOrd="0" presId="urn:microsoft.com/office/officeart/2005/8/layout/hierarchy2"/>
    <dgm:cxn modelId="{D5DEB8C4-2516-410D-AE51-B14A6A417A28}" type="presParOf" srcId="{5C5EB258-D489-4965-9E18-24E21135DB85}" destId="{871A7B2A-2F76-4F3B-B350-A43C97F93E65}" srcOrd="1" destOrd="0" presId="urn:microsoft.com/office/officeart/2005/8/layout/hierarchy2"/>
    <dgm:cxn modelId="{273D74BB-6EDB-478B-A4A5-1469F684178A}" type="presParOf" srcId="{5CDC17BC-2920-44D9-9EFA-B9911B51A33D}" destId="{5FB35BDD-4408-4913-AEB2-2586145D6009}" srcOrd="2" destOrd="0" presId="urn:microsoft.com/office/officeart/2005/8/layout/hierarchy2"/>
    <dgm:cxn modelId="{9B14F2F4-4463-4459-A26F-3835A4D8AB17}" type="presParOf" srcId="{5FB35BDD-4408-4913-AEB2-2586145D6009}" destId="{0EA200BC-ADD7-4067-9919-3C319B7311F3}" srcOrd="0" destOrd="0" presId="urn:microsoft.com/office/officeart/2005/8/layout/hierarchy2"/>
    <dgm:cxn modelId="{A69E8621-3026-4711-83DA-274B0470C106}" type="presParOf" srcId="{5CDC17BC-2920-44D9-9EFA-B9911B51A33D}" destId="{126B40C6-33DA-417A-A3B0-289751FB1776}" srcOrd="3" destOrd="0" presId="urn:microsoft.com/office/officeart/2005/8/layout/hierarchy2"/>
    <dgm:cxn modelId="{546DECF1-61CC-41B2-AEC1-23F4B2E71FCB}" type="presParOf" srcId="{126B40C6-33DA-417A-A3B0-289751FB1776}" destId="{7BD06CC4-CAC4-4A34-AE7F-0D24E7727CF8}" srcOrd="0" destOrd="0" presId="urn:microsoft.com/office/officeart/2005/8/layout/hierarchy2"/>
    <dgm:cxn modelId="{3E1C1AE1-7404-418A-A4FD-7E43B5909AD9}" type="presParOf" srcId="{126B40C6-33DA-417A-A3B0-289751FB1776}" destId="{85785952-DDE7-4E68-9099-2E962FD8B926}" srcOrd="1" destOrd="0" presId="urn:microsoft.com/office/officeart/2005/8/layout/hierarchy2"/>
    <dgm:cxn modelId="{9D4349B0-B608-46A7-8EF4-9DED693443F2}" type="presParOf" srcId="{85785952-DDE7-4E68-9099-2E962FD8B926}" destId="{27298543-337C-405B-965E-6C14E1740F14}" srcOrd="0" destOrd="0" presId="urn:microsoft.com/office/officeart/2005/8/layout/hierarchy2"/>
    <dgm:cxn modelId="{3EF95244-AA93-465A-A96A-1CFC708C9B42}" type="presParOf" srcId="{27298543-337C-405B-965E-6C14E1740F14}" destId="{9314BFEF-F285-4319-943A-E7C45683162F}" srcOrd="0" destOrd="0" presId="urn:microsoft.com/office/officeart/2005/8/layout/hierarchy2"/>
    <dgm:cxn modelId="{549A52D1-A8C8-4B1A-9E98-51725099CCA3}" type="presParOf" srcId="{85785952-DDE7-4E68-9099-2E962FD8B926}" destId="{54E01600-6269-4633-AE84-09A48C6FC6A5}" srcOrd="1" destOrd="0" presId="urn:microsoft.com/office/officeart/2005/8/layout/hierarchy2"/>
    <dgm:cxn modelId="{070AC94D-6675-468B-A6C3-BC78937186AC}" type="presParOf" srcId="{54E01600-6269-4633-AE84-09A48C6FC6A5}" destId="{B36B8E81-F680-4698-9EDE-1BBC8BDB3F11}" srcOrd="0" destOrd="0" presId="urn:microsoft.com/office/officeart/2005/8/layout/hierarchy2"/>
    <dgm:cxn modelId="{8A79AA44-53D3-45A2-883E-C71C5FAC40CE}" type="presParOf" srcId="{54E01600-6269-4633-AE84-09A48C6FC6A5}" destId="{371F78B0-B84A-43C5-8F37-66E95D9CCD26}" srcOrd="1" destOrd="0" presId="urn:microsoft.com/office/officeart/2005/8/layout/hierarchy2"/>
    <dgm:cxn modelId="{AEBC4282-64E0-433C-87D2-777D0B40BF3C}" type="presParOf" srcId="{5CDC17BC-2920-44D9-9EFA-B9911B51A33D}" destId="{1E723400-7046-47EB-BFA4-88247412F503}" srcOrd="4" destOrd="0" presId="urn:microsoft.com/office/officeart/2005/8/layout/hierarchy2"/>
    <dgm:cxn modelId="{433E22A2-4EF5-4A35-868B-54FC569CC724}" type="presParOf" srcId="{1E723400-7046-47EB-BFA4-88247412F503}" destId="{580F87DD-4F64-4ABA-8844-F11E7734C326}" srcOrd="0" destOrd="0" presId="urn:microsoft.com/office/officeart/2005/8/layout/hierarchy2"/>
    <dgm:cxn modelId="{78FF336E-EEB8-491C-A83A-CEF29D376049}" type="presParOf" srcId="{5CDC17BC-2920-44D9-9EFA-B9911B51A33D}" destId="{CE7AC5D0-8A48-47EE-8920-79B4B9105B49}" srcOrd="5" destOrd="0" presId="urn:microsoft.com/office/officeart/2005/8/layout/hierarchy2"/>
    <dgm:cxn modelId="{2658F7FD-EF4B-4D03-9B9A-21C8B76CCF43}" type="presParOf" srcId="{CE7AC5D0-8A48-47EE-8920-79B4B9105B49}" destId="{BB970688-39A0-4BC4-AA59-DDEC5AB90188}" srcOrd="0" destOrd="0" presId="urn:microsoft.com/office/officeart/2005/8/layout/hierarchy2"/>
    <dgm:cxn modelId="{D601BB67-BD18-4659-A2A0-4B31F841236C}" type="presParOf" srcId="{CE7AC5D0-8A48-47EE-8920-79B4B9105B49}" destId="{47165539-1B03-4E35-B603-62570DE79D8D}" srcOrd="1" destOrd="0" presId="urn:microsoft.com/office/officeart/2005/8/layout/hierarchy2"/>
    <dgm:cxn modelId="{7968583F-45A4-4DA7-BC09-7DE66E42C9BE}" type="presParOf" srcId="{47165539-1B03-4E35-B603-62570DE79D8D}" destId="{4D7BC127-9805-4E32-AA4E-CEF6521A0871}" srcOrd="0" destOrd="0" presId="urn:microsoft.com/office/officeart/2005/8/layout/hierarchy2"/>
    <dgm:cxn modelId="{E04D054B-F478-4FC5-8FA5-A5072FA2D939}" type="presParOf" srcId="{4D7BC127-9805-4E32-AA4E-CEF6521A0871}" destId="{87FEB3B7-CEBB-442E-86B4-5A81D3DF8E9B}" srcOrd="0" destOrd="0" presId="urn:microsoft.com/office/officeart/2005/8/layout/hierarchy2"/>
    <dgm:cxn modelId="{A23F5394-86BC-4A67-BC73-5D1BBAC56AD1}" type="presParOf" srcId="{47165539-1B03-4E35-B603-62570DE79D8D}" destId="{7E9AF438-D78C-47CF-93DF-F72946A8C0F7}" srcOrd="1" destOrd="0" presId="urn:microsoft.com/office/officeart/2005/8/layout/hierarchy2"/>
    <dgm:cxn modelId="{671DB083-D870-4AE3-8E05-EF8B28D4100B}" type="presParOf" srcId="{7E9AF438-D78C-47CF-93DF-F72946A8C0F7}" destId="{87C5D05E-E7D1-4E81-94E7-78E75705F137}" srcOrd="0" destOrd="0" presId="urn:microsoft.com/office/officeart/2005/8/layout/hierarchy2"/>
    <dgm:cxn modelId="{0E644D36-E42A-48DA-923F-0679C8BD2492}" type="presParOf" srcId="{7E9AF438-D78C-47CF-93DF-F72946A8C0F7}" destId="{7BD8F256-B697-4100-A665-2BF252665B0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7787B-BB9E-4ED7-A409-EC631C4ACE4C}">
      <dsp:nvSpPr>
        <dsp:cNvPr id="0" name=""/>
        <dsp:cNvSpPr/>
      </dsp:nvSpPr>
      <dsp:spPr>
        <a:xfrm>
          <a:off x="7363" y="1358444"/>
          <a:ext cx="2481184" cy="17127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Professional Development </a:t>
          </a:r>
          <a:br>
            <a:rPr lang="en-US" sz="2400" kern="1200" dirty="0"/>
          </a:br>
          <a:r>
            <a:rPr lang="en-US" sz="2400" kern="1200" dirty="0"/>
            <a:t> </a:t>
          </a:r>
          <a:r>
            <a:rPr lang="en-US" sz="2000" i="1" kern="1200" dirty="0" err="1"/>
            <a:t>Carie</a:t>
          </a:r>
          <a:r>
            <a:rPr lang="en-US" sz="2000" i="1" kern="1200" dirty="0"/>
            <a:t> Crane</a:t>
          </a:r>
        </a:p>
      </dsp:txBody>
      <dsp:txXfrm>
        <a:off x="57528" y="1408609"/>
        <a:ext cx="2380854" cy="1612445"/>
      </dsp:txXfrm>
    </dsp:sp>
    <dsp:sp modelId="{53FB43BF-A46F-44C1-B27D-48539EB4DD0B}">
      <dsp:nvSpPr>
        <dsp:cNvPr id="0" name=""/>
        <dsp:cNvSpPr/>
      </dsp:nvSpPr>
      <dsp:spPr>
        <a:xfrm rot="18289469">
          <a:off x="2200624" y="1644328"/>
          <a:ext cx="1342502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342502" y="1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8313" y="1630236"/>
        <a:ext cx="67125" cy="67125"/>
      </dsp:txXfrm>
    </dsp:sp>
    <dsp:sp modelId="{5F6F2D38-59B2-476B-898A-CB4A7ECAF144}">
      <dsp:nvSpPr>
        <dsp:cNvPr id="0" name=""/>
        <dsp:cNvSpPr/>
      </dsp:nvSpPr>
      <dsp:spPr>
        <a:xfrm>
          <a:off x="3255203" y="633605"/>
          <a:ext cx="1916638" cy="958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Self-paced,</a:t>
          </a:r>
          <a:br>
            <a:rPr lang="en-US" sz="1800" kern="1200" dirty="0"/>
          </a:br>
          <a:r>
            <a:rPr lang="en-US" sz="1800" kern="1200" dirty="0"/>
            <a:t> online learning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283271" y="661673"/>
        <a:ext cx="1860502" cy="902183"/>
      </dsp:txXfrm>
    </dsp:sp>
    <dsp:sp modelId="{170CD6D9-EA2B-482F-BA6B-DFE32F02AA21}">
      <dsp:nvSpPr>
        <dsp:cNvPr id="0" name=""/>
        <dsp:cNvSpPr/>
      </dsp:nvSpPr>
      <dsp:spPr>
        <a:xfrm>
          <a:off x="5171842" y="1093294"/>
          <a:ext cx="766655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66655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6003" y="1093598"/>
        <a:ext cx="38332" cy="38332"/>
      </dsp:txXfrm>
    </dsp:sp>
    <dsp:sp modelId="{1A0800BB-6E5F-4BC5-B7BC-338E3A5F32CF}">
      <dsp:nvSpPr>
        <dsp:cNvPr id="0" name=""/>
        <dsp:cNvSpPr/>
      </dsp:nvSpPr>
      <dsp:spPr>
        <a:xfrm>
          <a:off x="5938497" y="633605"/>
          <a:ext cx="1916638" cy="958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Industry Advantage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CIF /  LOMA 281/291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Designation courses</a:t>
          </a:r>
        </a:p>
      </dsp:txBody>
      <dsp:txXfrm>
        <a:off x="5966565" y="661673"/>
        <a:ext cx="1860502" cy="902183"/>
      </dsp:txXfrm>
    </dsp:sp>
    <dsp:sp modelId="{5FB35BDD-4408-4913-AEB2-2586145D6009}">
      <dsp:nvSpPr>
        <dsp:cNvPr id="0" name=""/>
        <dsp:cNvSpPr/>
      </dsp:nvSpPr>
      <dsp:spPr>
        <a:xfrm>
          <a:off x="2488548" y="2195361"/>
          <a:ext cx="766655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66655" y="1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52709" y="2195666"/>
        <a:ext cx="38332" cy="38332"/>
      </dsp:txXfrm>
    </dsp:sp>
    <dsp:sp modelId="{7BD06CC4-CAC4-4A34-AE7F-0D24E7727CF8}">
      <dsp:nvSpPr>
        <dsp:cNvPr id="0" name=""/>
        <dsp:cNvSpPr/>
      </dsp:nvSpPr>
      <dsp:spPr>
        <a:xfrm>
          <a:off x="3255203" y="1735672"/>
          <a:ext cx="1916638" cy="9583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Facilitated</a:t>
          </a:r>
          <a:r>
            <a:rPr lang="en-US" sz="3100" kern="1200" dirty="0"/>
            <a:t> </a:t>
          </a:r>
          <a:r>
            <a:rPr lang="en-US" sz="1800" kern="1200" dirty="0"/>
            <a:t>Learning</a:t>
          </a:r>
          <a:br>
            <a:rPr lang="en-US" sz="1800" kern="1200" dirty="0"/>
          </a:br>
          <a:r>
            <a:rPr lang="en-US" sz="1400" kern="1200" dirty="0"/>
            <a:t>(live, instructor-led)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3283271" y="1763740"/>
        <a:ext cx="1860502" cy="902183"/>
      </dsp:txXfrm>
    </dsp:sp>
    <dsp:sp modelId="{27298543-337C-405B-965E-6C14E1740F14}">
      <dsp:nvSpPr>
        <dsp:cNvPr id="0" name=""/>
        <dsp:cNvSpPr/>
      </dsp:nvSpPr>
      <dsp:spPr>
        <a:xfrm>
          <a:off x="5171842" y="2195361"/>
          <a:ext cx="766655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66655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6003" y="2195666"/>
        <a:ext cx="38332" cy="38332"/>
      </dsp:txXfrm>
    </dsp:sp>
    <dsp:sp modelId="{B36B8E81-F680-4698-9EDE-1BBC8BDB3F11}">
      <dsp:nvSpPr>
        <dsp:cNvPr id="0" name=""/>
        <dsp:cNvSpPr/>
      </dsp:nvSpPr>
      <dsp:spPr>
        <a:xfrm>
          <a:off x="5938497" y="1735672"/>
          <a:ext cx="1916638" cy="95831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Finance for Insurance Leaders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Insurance Immersion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Executive Immersion</a:t>
          </a:r>
        </a:p>
      </dsp:txBody>
      <dsp:txXfrm>
        <a:off x="5966565" y="1763740"/>
        <a:ext cx="1860502" cy="902183"/>
      </dsp:txXfrm>
    </dsp:sp>
    <dsp:sp modelId="{1E723400-7046-47EB-BFA4-88247412F503}">
      <dsp:nvSpPr>
        <dsp:cNvPr id="0" name=""/>
        <dsp:cNvSpPr/>
      </dsp:nvSpPr>
      <dsp:spPr>
        <a:xfrm rot="3310531">
          <a:off x="2200624" y="2746395"/>
          <a:ext cx="1342502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1342502" y="194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38313" y="2732303"/>
        <a:ext cx="67125" cy="67125"/>
      </dsp:txXfrm>
    </dsp:sp>
    <dsp:sp modelId="{BB970688-39A0-4BC4-AA59-DDEC5AB90188}">
      <dsp:nvSpPr>
        <dsp:cNvPr id="0" name=""/>
        <dsp:cNvSpPr/>
      </dsp:nvSpPr>
      <dsp:spPr>
        <a:xfrm>
          <a:off x="3255203" y="2837740"/>
          <a:ext cx="1916638" cy="958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Executive Development</a:t>
          </a:r>
        </a:p>
      </dsp:txBody>
      <dsp:txXfrm>
        <a:off x="3283271" y="2865808"/>
        <a:ext cx="1860502" cy="902183"/>
      </dsp:txXfrm>
    </dsp:sp>
    <dsp:sp modelId="{4D7BC127-9805-4E32-AA4E-CEF6521A0871}">
      <dsp:nvSpPr>
        <dsp:cNvPr id="0" name=""/>
        <dsp:cNvSpPr/>
      </dsp:nvSpPr>
      <dsp:spPr>
        <a:xfrm>
          <a:off x="5171842" y="3297428"/>
          <a:ext cx="766655" cy="38941"/>
        </a:xfrm>
        <a:custGeom>
          <a:avLst/>
          <a:gdLst/>
          <a:ahLst/>
          <a:cxnLst/>
          <a:rect l="0" t="0" r="0" b="0"/>
          <a:pathLst>
            <a:path>
              <a:moveTo>
                <a:pt x="0" y="19470"/>
              </a:moveTo>
              <a:lnTo>
                <a:pt x="766655" y="19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6003" y="3297733"/>
        <a:ext cx="38332" cy="38332"/>
      </dsp:txXfrm>
    </dsp:sp>
    <dsp:sp modelId="{87C5D05E-E7D1-4E81-94E7-78E75705F137}">
      <dsp:nvSpPr>
        <dsp:cNvPr id="0" name=""/>
        <dsp:cNvSpPr/>
      </dsp:nvSpPr>
      <dsp:spPr>
        <a:xfrm>
          <a:off x="5938497" y="2837740"/>
          <a:ext cx="1916638" cy="958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Strategic Leadership Experience</a:t>
          </a:r>
        </a:p>
      </dsp:txBody>
      <dsp:txXfrm>
        <a:off x="5966565" y="2865808"/>
        <a:ext cx="1860502" cy="90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F2E6-D730-4BAE-AD32-FA80F2AA79C4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9688-436F-4CA3-9658-8A9E683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8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39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76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10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60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518204"/>
            <a:ext cx="5681980" cy="4797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42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D9688-436F-4CA3-9658-8A9E683616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7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5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5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5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Executive Immersion is an offshoot of the standard Immersion program, using the same curriculum. So will talk about them together and call out features unique to Executive Immersion.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1D9688-436F-4CA3-9658-8A9E683616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7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ED4EE-C9DA-462C-B712-3D4638B353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-66675"/>
            <a:ext cx="12204919" cy="507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4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1166431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2644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6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7498100" y="419674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215670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938197" y="4194952"/>
            <a:ext cx="1754360" cy="759886"/>
          </a:xfrm>
          <a:prstGeom prst="rect">
            <a:avLst/>
          </a:prstGeom>
          <a:solidFill>
            <a:schemeClr val="bg1"/>
          </a:solidFill>
          <a:ln w="22225">
            <a:solidFill>
              <a:srgbClr val="C4BFC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 userDrawn="1"/>
        </p:nvSpPr>
        <p:spPr>
          <a:xfrm>
            <a:off x="2646990" y="4366421"/>
            <a:ext cx="2308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5236297" y="4229858"/>
            <a:ext cx="1713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Income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7515854" y="4220054"/>
            <a:ext cx="1704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  <a:r>
              <a:rPr lang="en-US" sz="2000" b="1" baseline="0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05F9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938197" y="3819365"/>
            <a:ext cx="6314263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172095"/>
            <a:ext cx="4838700" cy="1429476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70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1820" y="1368425"/>
            <a:ext cx="4443873" cy="3689131"/>
            <a:chOff x="935277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 userDrawn="1"/>
          </p:nvSpPr>
          <p:spPr>
            <a:xfrm>
              <a:off x="935277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1063744" y="1773082"/>
              <a:ext cx="4133546" cy="323421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R="0" lvl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Our Mission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 to advance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insurance and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financial services industry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by empowering our members</a:t>
              </a:r>
              <a:b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ith</a:t>
              </a:r>
              <a:r>
                <a: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kumimoji="0" lang="en-US" sz="2400" i="0" u="none" strike="noStrike" kern="1200" cap="none" spc="0" normalizeH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and 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F70"/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r>
                <a: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9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0487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064" y="1556951"/>
            <a:ext cx="9144000" cy="367613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0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7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64" y="1833863"/>
            <a:ext cx="10515600" cy="42291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0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6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845" y="1533226"/>
            <a:ext cx="10515600" cy="4389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854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91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72826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6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3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076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orient="horz" pos="408">
          <p15:clr>
            <a:srgbClr val="FBAE40"/>
          </p15:clr>
        </p15:guide>
        <p15:guide id="5" orient="horz" pos="7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20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6991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68802"/>
            <a:ext cx="6172200" cy="43856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270118"/>
            <a:ext cx="3932237" cy="2784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517512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517513"/>
            <a:ext cx="6172200" cy="43152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117712"/>
            <a:ext cx="3932237" cy="2715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6CD37-7AAC-4195-A0CD-A3730264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97573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2996617" y="1593705"/>
            <a:ext cx="2836553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LIMRA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276013" y="2270169"/>
            <a:ext cx="22777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 financial services industry research and talent management organization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6260319" y="1297096"/>
            <a:ext cx="283464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301887" y="1603824"/>
            <a:ext cx="2751505" cy="359618"/>
          </a:xfr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rgbClr val="002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600" b="1" dirty="0"/>
              <a:t>LOMA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6464254" y="2270169"/>
            <a:ext cx="2426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 for industry professional development and industry networking</a:t>
            </a:r>
            <a:endParaRPr lang="en-US" dirty="0"/>
          </a:p>
        </p:txBody>
      </p: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4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14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618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811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67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748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33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4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168">
          <p15:clr>
            <a:srgbClr val="F26B43"/>
          </p15:clr>
        </p15:guide>
        <p15:guide id="4" pos="7416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768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4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2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027" y="5293508"/>
            <a:ext cx="10440333" cy="477054"/>
          </a:xfrm>
        </p:spPr>
        <p:txBody>
          <a:bodyPr/>
          <a:lstStyle/>
          <a:p>
            <a:r>
              <a:rPr lang="en-US" dirty="0"/>
              <a:t>Prioritized Solutions – Facilitated Learning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Barbara Brown /  Director, Facilitated Learning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November 2023</a:t>
            </a:r>
          </a:p>
        </p:txBody>
      </p:sp>
    </p:spTree>
    <p:extLst>
      <p:ext uri="{BB962C8B-B14F-4D97-AF65-F5344CB8AC3E}">
        <p14:creationId xmlns:p14="http://schemas.microsoft.com/office/powerpoint/2010/main" val="463334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Insurance Immersion UNIQUE? 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Picture Placeholder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06698" y="786687"/>
            <a:ext cx="6089904" cy="6089904"/>
          </a:xfrm>
        </p:spPr>
      </p:pic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0971" y="1005565"/>
            <a:ext cx="5491474" cy="5407429"/>
          </a:xfrm>
        </p:spPr>
        <p:txBody>
          <a:bodyPr/>
          <a:lstStyle/>
          <a:p>
            <a:r>
              <a:rPr lang="en-US" sz="1600" b="1" dirty="0"/>
              <a:t>Live and instructor-led </a:t>
            </a:r>
            <a:r>
              <a:rPr lang="en-US" sz="1400" dirty="0"/>
              <a:t>(virtual or in-person) </a:t>
            </a:r>
            <a:br>
              <a:rPr lang="en-US" sz="1400" dirty="0"/>
            </a:br>
            <a:r>
              <a:rPr lang="en-US" sz="1200" i="1" dirty="0"/>
              <a:t>Standard Immersion = 14 hours </a:t>
            </a:r>
            <a:r>
              <a:rPr lang="en-US" sz="1100" i="1" dirty="0"/>
              <a:t>(2 ½ days in-person; over 3 ½ days virtually)</a:t>
            </a:r>
            <a:br>
              <a:rPr lang="en-US" sz="1400" i="1" dirty="0"/>
            </a:br>
            <a:r>
              <a:rPr lang="en-US" sz="1200" i="1" dirty="0"/>
              <a:t>Executive Immersion = 6 hours </a:t>
            </a:r>
            <a:r>
              <a:rPr lang="en-US" sz="1100" i="1" dirty="0"/>
              <a:t>(1 day in-person; 2-3 short virtual sessions)</a:t>
            </a:r>
          </a:p>
          <a:p>
            <a:r>
              <a:rPr lang="en-US" sz="1600" b="1" dirty="0"/>
              <a:t>Opportunity to ask questions </a:t>
            </a:r>
            <a:r>
              <a:rPr lang="en-US" sz="1600" dirty="0"/>
              <a:t>and have expert instructors provide clear, specific answers in relevant context – helps to “connect the dots” </a:t>
            </a:r>
          </a:p>
          <a:p>
            <a:r>
              <a:rPr lang="en-US" sz="1600" b="1" dirty="0"/>
              <a:t>Collaborative learning </a:t>
            </a:r>
            <a:r>
              <a:rPr lang="en-US" sz="1600" dirty="0"/>
              <a:t>for groups of 18-30; small-group activities foster knowledge sharing and networking among peers/colleagues.</a:t>
            </a:r>
            <a:br>
              <a:rPr lang="en-US" sz="1600" dirty="0"/>
            </a:br>
            <a:r>
              <a:rPr lang="en-US" sz="1400" i="1" dirty="0"/>
              <a:t>(Executive Immersion is for 1-3 executives or a small group)</a:t>
            </a:r>
            <a:endParaRPr lang="en-US" sz="1400" i="1" dirty="0">
              <a:solidFill>
                <a:srgbClr val="FF0000"/>
              </a:solidFill>
            </a:endParaRPr>
          </a:p>
          <a:p>
            <a:r>
              <a:rPr lang="en-US" sz="1600" b="1" dirty="0"/>
              <a:t>Robust discussion of how insurers make money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i="1" dirty="0"/>
              <a:t>(not included in CIF or 281/291)</a:t>
            </a:r>
          </a:p>
          <a:p>
            <a:r>
              <a:rPr lang="en-US" sz="1600" b="1" dirty="0"/>
              <a:t>Ability to tailor content</a:t>
            </a:r>
            <a:r>
              <a:rPr lang="en-US" sz="1600" dirty="0"/>
              <a:t>: Company SMEs can join to add company-specific details &amp; perspective. </a:t>
            </a:r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b="1" dirty="0"/>
              <a:t>More expensive</a:t>
            </a:r>
            <a:r>
              <a:rPr lang="en-US" sz="1600" dirty="0"/>
              <a:t>; targets high-potential employees who merit larger investment.</a:t>
            </a:r>
            <a:br>
              <a:rPr lang="en-US" sz="1600" dirty="0"/>
            </a:br>
            <a:r>
              <a:rPr lang="en-US" sz="1200" i="1" dirty="0"/>
              <a:t>Standard Immersion: min $23,750 for 18 participants</a:t>
            </a:r>
            <a:br>
              <a:rPr lang="en-US" sz="1200" i="1" dirty="0"/>
            </a:br>
            <a:r>
              <a:rPr lang="en-US" sz="1200" i="1" dirty="0"/>
              <a:t>Executive Immersion: min $4,250 for 1 exec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548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MT" pitchFamily="34" charset="0"/>
              </a:rPr>
              <a:t>WHO is Insurance Immersion for?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35106" y="983975"/>
            <a:ext cx="6747182" cy="4894069"/>
          </a:xfrm>
        </p:spPr>
        <p:txBody>
          <a:bodyPr/>
          <a:lstStyle/>
          <a:p>
            <a:pPr marL="4572" indent="0">
              <a:buNone/>
            </a:pPr>
            <a:r>
              <a:rPr lang="en-US" sz="1600" dirty="0"/>
              <a:t>Select groups of employees</a:t>
            </a:r>
            <a:r>
              <a:rPr lang="en-US" sz="1600" b="1" dirty="0"/>
              <a:t> </a:t>
            </a:r>
            <a:r>
              <a:rPr lang="en-US" sz="1600" dirty="0"/>
              <a:t>who:</a:t>
            </a:r>
          </a:p>
          <a:p>
            <a:r>
              <a:rPr lang="en-US" sz="1600" dirty="0"/>
              <a:t>Are </a:t>
            </a:r>
            <a:r>
              <a:rPr lang="en-US" sz="1600" b="1" dirty="0"/>
              <a:t>mid-level managers, emerging leaders &amp; high potentials</a:t>
            </a:r>
            <a:r>
              <a:rPr lang="en-US" sz="1600" dirty="0"/>
              <a:t>; in their roles for 6 months to 2 years or longer (could be much longer)</a:t>
            </a:r>
          </a:p>
          <a:p>
            <a:r>
              <a:rPr lang="en-US" sz="1600" dirty="0"/>
              <a:t>Need to expand their understanding of the company’s overall business; develop </a:t>
            </a:r>
            <a:r>
              <a:rPr lang="en-US" sz="1600" b="1" dirty="0"/>
              <a:t>holistic view </a:t>
            </a:r>
            <a:r>
              <a:rPr lang="en-US" sz="1600" dirty="0"/>
              <a:t>of products, operations and solvency/profitability</a:t>
            </a:r>
          </a:p>
          <a:p>
            <a:r>
              <a:rPr lang="en-US" sz="1600" dirty="0"/>
              <a:t>Can benefit from a </a:t>
            </a:r>
            <a:r>
              <a:rPr lang="en-US" sz="1600" b="1" dirty="0"/>
              <a:t>concentrated learning experience with expert instructors</a:t>
            </a:r>
            <a:r>
              <a:rPr lang="en-US" sz="1600" dirty="0">
                <a:solidFill>
                  <a:srgbClr val="FF0000"/>
                </a:solidFill>
              </a:rPr>
              <a:t>,</a:t>
            </a:r>
            <a:r>
              <a:rPr lang="en-US" sz="1600" dirty="0"/>
              <a:t> where questions &amp; discussion can accelerate insight</a:t>
            </a:r>
          </a:p>
          <a:p>
            <a:r>
              <a:rPr lang="en-US" sz="1600" dirty="0"/>
              <a:t>Have roles where </a:t>
            </a:r>
            <a:r>
              <a:rPr lang="en-US" sz="1600" b="1" dirty="0"/>
              <a:t>learning &amp; collaborating with peers/colleagues </a:t>
            </a:r>
            <a:r>
              <a:rPr lang="en-US" sz="1600" dirty="0"/>
              <a:t>has greater value for overall development</a:t>
            </a:r>
          </a:p>
          <a:p>
            <a:r>
              <a:rPr lang="en-US" sz="1600" dirty="0"/>
              <a:t>Roles with lower turnover (less risk for higher investment)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Examples of Job Levels: </a:t>
            </a:r>
            <a:r>
              <a:rPr lang="en-US" sz="1600" dirty="0"/>
              <a:t>Managers, Directors, Specialists (HR, Marketing, Legal/Compliance, IT), Analysts (Finance, Risk, IT), Project Managers</a:t>
            </a:r>
          </a:p>
        </p:txBody>
      </p:sp>
      <p:pic>
        <p:nvPicPr>
          <p:cNvPr id="9" name="Picture Placeholder 2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" b="8"/>
          <a:stretch>
            <a:fillRect/>
          </a:stretch>
        </p:blipFill>
        <p:spPr>
          <a:xfrm>
            <a:off x="7814866" y="1143001"/>
            <a:ext cx="3958034" cy="3202858"/>
          </a:xfrm>
        </p:spPr>
      </p:pic>
      <p:sp>
        <p:nvSpPr>
          <p:cNvPr id="3" name="Rectangle 2"/>
          <p:cNvSpPr/>
          <p:nvPr/>
        </p:nvSpPr>
        <p:spPr>
          <a:xfrm>
            <a:off x="335106" y="5960853"/>
            <a:ext cx="824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322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For Executive Immersion </a:t>
            </a:r>
            <a:r>
              <a:rPr lang="en-US" dirty="0"/>
              <a:t>– Senior executives hired from outside the industry</a:t>
            </a:r>
          </a:p>
        </p:txBody>
      </p:sp>
    </p:spTree>
    <p:extLst>
      <p:ext uri="{BB962C8B-B14F-4D97-AF65-F5344CB8AC3E}">
        <p14:creationId xmlns:p14="http://schemas.microsoft.com/office/powerpoint/2010/main" val="16106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MT" pitchFamily="34" charset="0"/>
              </a:rPr>
              <a:t>Job titles of recent participants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01749" y="1095743"/>
            <a:ext cx="5084528" cy="4731124"/>
          </a:xfrm>
        </p:spPr>
        <p:txBody>
          <a:bodyPr/>
          <a:lstStyle/>
          <a:p>
            <a:pPr marL="4572" indent="0">
              <a:buNone/>
            </a:pPr>
            <a:r>
              <a:rPr lang="en-US" b="1" u="sng" dirty="0"/>
              <a:t>Executive Immersion</a:t>
            </a:r>
          </a:p>
          <a:p>
            <a:r>
              <a:rPr lang="en-US" dirty="0"/>
              <a:t>Head of Communications</a:t>
            </a:r>
          </a:p>
          <a:p>
            <a:r>
              <a:rPr lang="en-US" dirty="0"/>
              <a:t>Diversity, Equity &amp; Inclusion Leader </a:t>
            </a:r>
          </a:p>
          <a:p>
            <a:r>
              <a:rPr lang="en-US" dirty="0"/>
              <a:t>VP, Head of Strategy &amp; Planning for Global Risk Management</a:t>
            </a:r>
          </a:p>
          <a:p>
            <a:r>
              <a:rPr lang="en-US" dirty="0"/>
              <a:t>Global Chief Marketing Officer + 5 direct reports</a:t>
            </a:r>
          </a:p>
          <a:p>
            <a:r>
              <a:rPr lang="en-US" dirty="0"/>
              <a:t>Board of Directors (mostly fraternal companies)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73643" y="1095743"/>
            <a:ext cx="5738210" cy="5587327"/>
          </a:xfrm>
          <a:prstGeom prst="rect">
            <a:avLst/>
          </a:prstGeom>
        </p:spPr>
        <p:txBody>
          <a:bodyPr/>
          <a:lstStyle>
            <a:lvl1pPr marL="347472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</a:defRPr>
            </a:lvl2pPr>
            <a:lvl3pPr marL="10334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719263" indent="-3429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4572" indent="0">
              <a:buFont typeface="Arial" panose="020B0604020202020204" pitchFamily="34" charset="0"/>
              <a:buNone/>
            </a:pPr>
            <a:r>
              <a:rPr lang="en-US" b="1" u="sng" kern="0" dirty="0"/>
              <a:t>Insurance Immersion (standard)</a:t>
            </a:r>
          </a:p>
          <a:p>
            <a:r>
              <a:rPr lang="en-US" kern="0" dirty="0"/>
              <a:t>Organizational Development Consultant (HR)</a:t>
            </a:r>
          </a:p>
          <a:p>
            <a:r>
              <a:rPr lang="en-US" kern="0" dirty="0"/>
              <a:t>Enterprise Architect</a:t>
            </a:r>
          </a:p>
          <a:p>
            <a:r>
              <a:rPr lang="en-US" kern="0" dirty="0"/>
              <a:t>HR Manager</a:t>
            </a:r>
          </a:p>
          <a:p>
            <a:r>
              <a:rPr lang="en-US" kern="0" dirty="0"/>
              <a:t>Digital Marketing Senior Specialist</a:t>
            </a:r>
          </a:p>
          <a:p>
            <a:r>
              <a:rPr lang="en-US" kern="0" dirty="0"/>
              <a:t>Financial Analyst</a:t>
            </a:r>
          </a:p>
          <a:p>
            <a:r>
              <a:rPr lang="en-US" kern="0" dirty="0"/>
              <a:t>Associate Counsel</a:t>
            </a:r>
          </a:p>
          <a:p>
            <a:r>
              <a:rPr lang="en-US" kern="0" dirty="0"/>
              <a:t>Head of Marketing &amp; Communications</a:t>
            </a:r>
          </a:p>
          <a:p>
            <a:r>
              <a:rPr lang="en-US" kern="0" dirty="0"/>
              <a:t>Project Manager</a:t>
            </a:r>
          </a:p>
          <a:p>
            <a:r>
              <a:rPr lang="en-US" kern="0" dirty="0"/>
              <a:t>Senior Risk Analyst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F84DD-3234-B0C7-0AE9-1984C106C981}"/>
              </a:ext>
            </a:extLst>
          </p:cNvPr>
          <p:cNvSpPr/>
          <p:nvPr/>
        </p:nvSpPr>
        <p:spPr>
          <a:xfrm>
            <a:off x="9842740" y="5891842"/>
            <a:ext cx="2043537" cy="791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06280-7B6B-598B-A06C-C9C2933D7D8D}"/>
              </a:ext>
            </a:extLst>
          </p:cNvPr>
          <p:cNvSpPr txBox="1"/>
          <p:nvPr/>
        </p:nvSpPr>
        <p:spPr>
          <a:xfrm>
            <a:off x="7014117" y="5200703"/>
            <a:ext cx="417434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2"/>
                </a:solidFill>
              </a:rPr>
              <a:t>“It was one of the best onboarding courses I have taken and would definitely recommend to anyone who is new to the industry or new to the US market.” </a:t>
            </a:r>
            <a:br>
              <a:rPr lang="en-US" sz="1600" i="1" dirty="0">
                <a:solidFill>
                  <a:schemeClr val="tx2"/>
                </a:solidFill>
              </a:rPr>
            </a:br>
            <a:r>
              <a:rPr lang="en-US" sz="1400" i="1" dirty="0">
                <a:solidFill>
                  <a:schemeClr val="tx2"/>
                </a:solidFill>
              </a:rPr>
              <a:t>-- VP, US Business Communications at MetLife (Nov 2023)</a:t>
            </a:r>
          </a:p>
        </p:txBody>
      </p:sp>
    </p:spTree>
    <p:extLst>
      <p:ext uri="{BB962C8B-B14F-4D97-AF65-F5344CB8AC3E}">
        <p14:creationId xmlns:p14="http://schemas.microsoft.com/office/powerpoint/2010/main" val="484970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Insurance Immersion – What to Know for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0970" y="1005564"/>
            <a:ext cx="10902998" cy="300571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Private company sessions</a:t>
            </a:r>
          </a:p>
          <a:p>
            <a:r>
              <a:rPr lang="en-US" sz="1400" dirty="0"/>
              <a:t>Goal: deliver at least 6 standard Immersion sessions &amp; 8 Executive Immersion sessions</a:t>
            </a:r>
          </a:p>
          <a:p>
            <a:r>
              <a:rPr lang="en-US" sz="1400" dirty="0"/>
              <a:t>Executive Immersion – after session occurs, will connect new execs with sales team </a:t>
            </a:r>
            <a:r>
              <a:rPr lang="en-US" sz="1400" i="1" dirty="0"/>
              <a:t>(process in development)</a:t>
            </a:r>
          </a:p>
          <a:p>
            <a:r>
              <a:rPr lang="en-US" sz="1400" dirty="0"/>
              <a:t>Industry Advantage: an excellent way for Immersion participants to reinforce &amp; build on what they learn in Immersion</a:t>
            </a:r>
          </a:p>
          <a:p>
            <a:r>
              <a:rPr lang="en-US" sz="1400" dirty="0"/>
              <a:t>If company is interested, please include Barbara in discussion ASAP to discuss scheduling &amp; other details</a:t>
            </a:r>
          </a:p>
          <a:p>
            <a:r>
              <a:rPr lang="en-US" sz="1400" dirty="0"/>
              <a:t>LOMA.org website &amp; other marketing collateral updated to reflect clearer message about WHO Immersion is for and WHY it’s valuable.                  </a:t>
            </a:r>
            <a:r>
              <a:rPr lang="en-US" sz="1400" i="1" dirty="0">
                <a:solidFill>
                  <a:srgbClr val="FF0000"/>
                </a:solidFill>
              </a:rPr>
              <a:t>How else can we support you in talking about this program with members? </a:t>
            </a:r>
          </a:p>
          <a:p>
            <a:pPr marL="0" indent="0">
              <a:buNone/>
            </a:pPr>
            <a:endParaRPr lang="en-US" sz="2000" b="1" i="1" dirty="0"/>
          </a:p>
          <a:p>
            <a:endParaRPr lang="en-US" sz="2000" b="1" i="1" dirty="0"/>
          </a:p>
          <a:p>
            <a:endParaRPr lang="en-US" sz="1600" b="1" dirty="0"/>
          </a:p>
          <a:p>
            <a:endParaRPr lang="en-US" sz="2000" b="1" i="1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3087D295-D732-0096-02D3-4B487DDF1E79}"/>
              </a:ext>
            </a:extLst>
          </p:cNvPr>
          <p:cNvSpPr txBox="1">
            <a:spLocks/>
          </p:cNvSpPr>
          <p:nvPr/>
        </p:nvSpPr>
        <p:spPr>
          <a:xfrm>
            <a:off x="192741" y="4157370"/>
            <a:ext cx="10477543" cy="216157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kern="0" dirty="0"/>
              <a:t>Open-enrollment sessions</a:t>
            </a:r>
          </a:p>
          <a:p>
            <a:r>
              <a:rPr lang="en-US" sz="1400" kern="0" dirty="0"/>
              <a:t>April 16-19 (virtual)</a:t>
            </a:r>
          </a:p>
          <a:p>
            <a:r>
              <a:rPr lang="en-US" sz="1400" kern="0" dirty="0"/>
              <a:t>October 1-4 (virtual)</a:t>
            </a:r>
            <a:br>
              <a:rPr lang="en-US" sz="1400" kern="0" dirty="0"/>
            </a:br>
            <a:br>
              <a:rPr lang="en-US" sz="1400" kern="0" dirty="0"/>
            </a:b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Details on loma.org website &gt; Professional Development &gt; Talent Mobility &gt; Insurance Immersion &gt; Upcoming Sessions</a:t>
            </a:r>
            <a:endParaRPr lang="en-US" sz="1400" kern="0" dirty="0"/>
          </a:p>
          <a:p>
            <a:endParaRPr lang="en-US" sz="1600" b="1" kern="0" dirty="0"/>
          </a:p>
          <a:p>
            <a:endParaRPr lang="en-US" sz="2000" b="1" i="1" kern="0" dirty="0"/>
          </a:p>
        </p:txBody>
      </p:sp>
    </p:spTree>
    <p:extLst>
      <p:ext uri="{BB962C8B-B14F-4D97-AF65-F5344CB8AC3E}">
        <p14:creationId xmlns:p14="http://schemas.microsoft.com/office/powerpoint/2010/main" val="137190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Facilitated Learning Fits 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2</a:t>
            </a:fld>
            <a:endParaRPr lang="en-US" sz="9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66699" y="1142999"/>
            <a:ext cx="11063151" cy="5407429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CA08025-698D-7A77-BCFF-75DC82629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126683"/>
              </p:ext>
            </p:extLst>
          </p:nvPr>
        </p:nvGraphicFramePr>
        <p:xfrm>
          <a:off x="1505787" y="1266903"/>
          <a:ext cx="7862500" cy="4429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427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3F47F-84CA-BFEC-0B70-A2A95492D2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3</a:t>
            </a:fld>
            <a:endParaRPr lang="en-US" sz="900" dirty="0"/>
          </a:p>
        </p:txBody>
      </p:sp>
      <p:pic>
        <p:nvPicPr>
          <p:cNvPr id="7" name="Picture Placeholder 6" descr="A top view of colorful abacus">
            <a:extLst>
              <a:ext uri="{FF2B5EF4-FFF2-40B4-BE49-F238E27FC236}">
                <a16:creationId xmlns:a16="http://schemas.microsoft.com/office/drawing/2014/main" id="{AD84497F-6EB4-B1C7-09F2-FDDBD103AF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5" b="24395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A40B0B-F3A6-0C94-D376-988A3CFF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for Insurance Leaders</a:t>
            </a:r>
          </a:p>
        </p:txBody>
      </p:sp>
    </p:spTree>
    <p:extLst>
      <p:ext uri="{BB962C8B-B14F-4D97-AF65-F5344CB8AC3E}">
        <p14:creationId xmlns:p14="http://schemas.microsoft.com/office/powerpoint/2010/main" val="263086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 for Insurance Leaders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0970" y="1005565"/>
            <a:ext cx="5707135" cy="540742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Two day, in-person program targeting: </a:t>
            </a:r>
          </a:p>
          <a:p>
            <a:r>
              <a:rPr lang="en-US" sz="2000" dirty="0"/>
              <a:t>Senior leaders (VP, SVP) in groups of 10-25</a:t>
            </a:r>
          </a:p>
          <a:p>
            <a:r>
              <a:rPr lang="en-US" sz="2000" dirty="0"/>
              <a:t>Leaders in </a:t>
            </a:r>
            <a:r>
              <a:rPr lang="en-US" sz="2000" i="1" dirty="0"/>
              <a:t>non-financial</a:t>
            </a:r>
            <a:r>
              <a:rPr lang="en-US" sz="2000" dirty="0"/>
              <a:t> business areas: Operations, IT, Marketing, HR, Distribution, Products, etc.</a:t>
            </a:r>
          </a:p>
          <a:p>
            <a:r>
              <a:rPr lang="en-US" sz="2000" dirty="0"/>
              <a:t>Top leaders who need stronger financial acumen to achieve the next level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</a:rPr>
              <a:t>Unique: industry-specific focus on technical topic</a:t>
            </a:r>
          </a:p>
          <a:p>
            <a:r>
              <a:rPr lang="en-US" sz="2000" dirty="0"/>
              <a:t>Taught by external instructors with expertise in financial management at life insurance companies. Knowledgeable &amp; dynamic! </a:t>
            </a:r>
          </a:p>
          <a:p>
            <a:r>
              <a:rPr lang="en-US" sz="2000" dirty="0"/>
              <a:t>Can incorporate company’s financial statements – useful, relevant learning.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C8B1F2B-7736-B510-014F-77515A1385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27867" r="12500"/>
          <a:stretch/>
        </p:blipFill>
        <p:spPr>
          <a:xfrm>
            <a:off x="6096000" y="819013"/>
            <a:ext cx="6089650" cy="4392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D4F826-A631-DB62-9C62-96C92367B408}"/>
              </a:ext>
            </a:extLst>
          </p:cNvPr>
          <p:cNvSpPr txBox="1"/>
          <p:nvPr/>
        </p:nvSpPr>
        <p:spPr>
          <a:xfrm>
            <a:off x="6096000" y="5289293"/>
            <a:ext cx="608965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Instructor Ann Martel teaching the program for HR business partners at MetLife in Bridgewater, NJ, April 2023.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5328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Program Results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0970" y="1005565"/>
            <a:ext cx="10477543" cy="173763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6</a:t>
            </a:r>
            <a:r>
              <a:rPr lang="en-US" sz="2000" b="1" dirty="0"/>
              <a:t> </a:t>
            </a:r>
            <a:r>
              <a:rPr lang="en-US" sz="2000" dirty="0"/>
              <a:t>sessions at 3 companies: MetLife, Protective x 2, </a:t>
            </a:r>
            <a:r>
              <a:rPr lang="en-US" sz="2000" dirty="0" err="1"/>
              <a:t>Corebridge</a:t>
            </a:r>
            <a:r>
              <a:rPr lang="en-US" sz="2000" dirty="0"/>
              <a:t> x 3</a:t>
            </a:r>
          </a:p>
          <a:p>
            <a:pPr marL="0" indent="0">
              <a:buNone/>
            </a:pPr>
            <a:r>
              <a:rPr lang="en-US" sz="2000" dirty="0"/>
              <a:t>Total expected revenue: $246,400</a:t>
            </a:r>
          </a:p>
          <a:p>
            <a:pPr marL="0" indent="0">
              <a:buNone/>
            </a:pPr>
            <a:r>
              <a:rPr lang="en-US" sz="2000" dirty="0"/>
              <a:t>Total participants = 98</a:t>
            </a:r>
          </a:p>
          <a:p>
            <a:pPr marL="0" indent="0">
              <a:buNone/>
            </a:pPr>
            <a:endParaRPr lang="en-US" sz="2000" b="1" i="1" dirty="0"/>
          </a:p>
          <a:p>
            <a:endParaRPr lang="en-US" sz="2000" b="1" i="1" dirty="0"/>
          </a:p>
          <a:p>
            <a:endParaRPr lang="en-US" sz="1600" b="1" dirty="0"/>
          </a:p>
          <a:p>
            <a:endParaRPr lang="en-US" sz="20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909154-9C52-A9FF-615E-A02035A3ECE8}"/>
              </a:ext>
            </a:extLst>
          </p:cNvPr>
          <p:cNvSpPr txBox="1"/>
          <p:nvPr/>
        </p:nvSpPr>
        <p:spPr>
          <a:xfrm>
            <a:off x="636494" y="4620825"/>
            <a:ext cx="45517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B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“This program will allow me to head into meetings with upper management, with a better understanding of the types of priorities they may have in mind from a financial perspective, rather than just from my own customer-driven perspective.”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501FD7-6FD6-31B6-B36A-A2E75621E62E}"/>
              </a:ext>
            </a:extLst>
          </p:cNvPr>
          <p:cNvSpPr txBox="1"/>
          <p:nvPr/>
        </p:nvSpPr>
        <p:spPr>
          <a:xfrm>
            <a:off x="5885688" y="4620825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don't have a finance background and over time have patched together limited understanding of financial concepts. This course wove it all together for me. I will be keeping my notes and reference materials handy.”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B3895D-228E-2CD9-0F37-934F6E73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17" y="2429137"/>
            <a:ext cx="7553599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MT" pitchFamily="34" charset="0"/>
              </a:rPr>
              <a:t>Job titles of recent participants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73642" y="1095743"/>
            <a:ext cx="8506189" cy="5587327"/>
          </a:xfrm>
          <a:prstGeom prst="rect">
            <a:avLst/>
          </a:prstGeom>
        </p:spPr>
        <p:txBody>
          <a:bodyPr/>
          <a:lstStyle>
            <a:lvl1pPr marL="347472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</a:defRPr>
            </a:lvl2pPr>
            <a:lvl3pPr marL="1033463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</a:defRPr>
            </a:lvl3pPr>
            <a:lvl4pPr marL="13716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1719263" indent="-34290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r>
              <a:rPr lang="en-US" kern="0" dirty="0"/>
              <a:t>Deputy General Counsel</a:t>
            </a:r>
          </a:p>
          <a:p>
            <a:r>
              <a:rPr lang="en-US" kern="0" dirty="0"/>
              <a:t>Managing Director, ERM and CRO, Technology Risk</a:t>
            </a:r>
          </a:p>
          <a:p>
            <a:r>
              <a:rPr lang="en-US" kern="0" dirty="0"/>
              <a:t>Senior Vice President, Individual Retirement Products</a:t>
            </a:r>
          </a:p>
          <a:p>
            <a:r>
              <a:rPr lang="en-US" kern="0" dirty="0"/>
              <a:t>VP National Sales Manager Annuity</a:t>
            </a:r>
          </a:p>
          <a:p>
            <a:r>
              <a:rPr lang="en-US" kern="0" dirty="0"/>
              <a:t>SVP HR Business Partner Leader</a:t>
            </a:r>
          </a:p>
          <a:p>
            <a:r>
              <a:rPr lang="en-US" kern="0" dirty="0"/>
              <a:t>VP Underwriting Ops</a:t>
            </a:r>
          </a:p>
          <a:p>
            <a:r>
              <a:rPr lang="en-US" kern="0" dirty="0"/>
              <a:t>VP Head of Marketing Strategy</a:t>
            </a:r>
          </a:p>
          <a:p>
            <a:r>
              <a:rPr lang="en-US" kern="0" dirty="0"/>
              <a:t>SVP Chief Distribution Officer</a:t>
            </a:r>
          </a:p>
          <a:p>
            <a:r>
              <a:rPr lang="en-US" kern="0" dirty="0"/>
              <a:t>VP Head of Emerging Tech</a:t>
            </a:r>
          </a:p>
          <a:p>
            <a:r>
              <a:rPr lang="en-US" kern="0" dirty="0"/>
              <a:t>VP Head of CX Operations</a:t>
            </a:r>
          </a:p>
        </p:txBody>
      </p:sp>
    </p:spTree>
    <p:extLst>
      <p:ext uri="{BB962C8B-B14F-4D97-AF65-F5344CB8AC3E}">
        <p14:creationId xmlns:p14="http://schemas.microsoft.com/office/powerpoint/2010/main" val="183168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Finance for Insurance Leaders – What to Know for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0970" y="1005564"/>
            <a:ext cx="10902998" cy="297983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Private company sessions</a:t>
            </a:r>
          </a:p>
          <a:p>
            <a:r>
              <a:rPr lang="en-US" sz="1600" dirty="0"/>
              <a:t>Goal: deliver 8 private sessions  </a:t>
            </a:r>
            <a:r>
              <a:rPr lang="en-US" sz="1600" i="1" dirty="0"/>
              <a:t>(adding second instructor to increase capacity)</a:t>
            </a:r>
          </a:p>
          <a:p>
            <a:r>
              <a:rPr lang="en-US" sz="1600" dirty="0"/>
              <a:t>Ideal for larger companies w/ many leaders who could benefit from industry-specific financial acumen training</a:t>
            </a:r>
          </a:p>
          <a:p>
            <a:r>
              <a:rPr lang="en-US" sz="1600" dirty="0"/>
              <a:t>If company is interested, please include Barbara in discussion ASAP to discuss details</a:t>
            </a:r>
          </a:p>
          <a:p>
            <a:r>
              <a:rPr lang="en-US" sz="1600" dirty="0"/>
              <a:t>Once contract is underway, Barbara will connect company w/ instructor to discuss specific agenda for the session</a:t>
            </a:r>
          </a:p>
          <a:p>
            <a:pPr marL="0" indent="0">
              <a:buNone/>
            </a:pPr>
            <a:endParaRPr lang="en-US" sz="2000" b="1" i="1" dirty="0"/>
          </a:p>
          <a:p>
            <a:endParaRPr lang="en-US" sz="2000" b="1" i="1" dirty="0"/>
          </a:p>
          <a:p>
            <a:endParaRPr lang="en-US" sz="1600" b="1" dirty="0"/>
          </a:p>
          <a:p>
            <a:endParaRPr lang="en-US" sz="2000" b="1" i="1" dirty="0"/>
          </a:p>
        </p:txBody>
      </p:sp>
      <p:sp>
        <p:nvSpPr>
          <p:cNvPr id="2" name="Text Placeholder 24">
            <a:extLst>
              <a:ext uri="{FF2B5EF4-FFF2-40B4-BE49-F238E27FC236}">
                <a16:creationId xmlns:a16="http://schemas.microsoft.com/office/drawing/2014/main" id="{3087D295-D732-0096-02D3-4B487DDF1E79}"/>
              </a:ext>
            </a:extLst>
          </p:cNvPr>
          <p:cNvSpPr txBox="1">
            <a:spLocks/>
          </p:cNvSpPr>
          <p:nvPr/>
        </p:nvSpPr>
        <p:spPr>
          <a:xfrm>
            <a:off x="270970" y="3643005"/>
            <a:ext cx="10477543" cy="247312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2pPr>
            <a:lvl3pPr marL="1031875" indent="-3429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kern="0" dirty="0"/>
              <a:t>NEW! Open-enrollment session</a:t>
            </a:r>
          </a:p>
          <a:p>
            <a:r>
              <a:rPr lang="en-US" sz="1600" kern="0" dirty="0"/>
              <a:t>September 10-11, 2024. Hosted at Sammons Financial offices in Des Moines, Iowa </a:t>
            </a:r>
            <a:br>
              <a:rPr lang="en-US" sz="1600" kern="0" dirty="0"/>
            </a:br>
            <a:r>
              <a:rPr kumimoji="0" lang="en-US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Details on loma.org website &gt; Professional Development &gt; Talent Mobility &gt; Finance for Insurance Leaders</a:t>
            </a:r>
            <a:r>
              <a:rPr lang="en-US" sz="1600" kern="0" dirty="0"/>
              <a:t> </a:t>
            </a:r>
          </a:p>
          <a:p>
            <a:r>
              <a:rPr lang="en-US" sz="1600" kern="0" dirty="0"/>
              <a:t>Ideal for smaller companies that only have a few potential participants; also for larger companies that want to evaluate program before committing to private session</a:t>
            </a:r>
          </a:p>
          <a:p>
            <a:pPr marL="0" indent="0">
              <a:buNone/>
            </a:pPr>
            <a:r>
              <a:rPr lang="en-US" sz="1600" i="1" dirty="0">
                <a:solidFill>
                  <a:srgbClr val="FF0000"/>
                </a:solidFill>
              </a:rPr>
              <a:t>		How can we support you in talking about this program with members?</a:t>
            </a:r>
            <a:endParaRPr lang="en-US" sz="1600" b="1" kern="0" dirty="0"/>
          </a:p>
          <a:p>
            <a:endParaRPr lang="en-US" sz="2000" b="1" i="1" kern="0" dirty="0"/>
          </a:p>
        </p:txBody>
      </p:sp>
    </p:spTree>
    <p:extLst>
      <p:ext uri="{BB962C8B-B14F-4D97-AF65-F5344CB8AC3E}">
        <p14:creationId xmlns:p14="http://schemas.microsoft.com/office/powerpoint/2010/main" val="3693958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3F47F-84CA-BFEC-0B70-A2A95492D2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8</a:t>
            </a:fld>
            <a:endParaRPr lang="en-US" sz="9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A40B0B-F3A6-0C94-D376-988A3CFF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Immersion &amp; Executive Immersion</a:t>
            </a:r>
          </a:p>
        </p:txBody>
      </p:sp>
      <p:pic>
        <p:nvPicPr>
          <p:cNvPr id="11" name="Picture Placeholder 10" descr="Side view of rippling water">
            <a:extLst>
              <a:ext uri="{FF2B5EF4-FFF2-40B4-BE49-F238E27FC236}">
                <a16:creationId xmlns:a16="http://schemas.microsoft.com/office/drawing/2014/main" id="{6EFA076B-B162-C700-7D7F-68A7E8AD09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1" b="196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948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Insurance Immersion SIMILAR to other products?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6F0F5-DF6A-4E0E-AC03-6B0D0B0A130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617" y="2123909"/>
            <a:ext cx="5497606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Aft>
                <a:spcPts val="1800"/>
              </a:spcAft>
              <a:buClr>
                <a:srgbClr val="00000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Provides foundational education about the life insurance industry, life &amp; annuity products, and key operational areas</a:t>
            </a:r>
          </a:p>
          <a:p>
            <a:pPr marL="342900" lvl="0" indent="-342900" fontAlgn="base">
              <a:spcAft>
                <a:spcPts val="1800"/>
              </a:spcAft>
              <a:buClr>
                <a:srgbClr val="00000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For employees who have limited knowledge/understanding of the life insurance business</a:t>
            </a:r>
          </a:p>
          <a:p>
            <a:pPr marL="342900" lvl="0" indent="-342900" fontAlgn="base">
              <a:spcAft>
                <a:spcPts val="1800"/>
              </a:spcAft>
              <a:buClr>
                <a:srgbClr val="00000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Participants earn FLMI Level I Certificate (excluding IA)</a:t>
            </a:r>
          </a:p>
          <a:p>
            <a:pPr marL="342900" lvl="0" indent="-342900" fontAlgn="base">
              <a:spcAft>
                <a:spcPts val="1800"/>
              </a:spcAft>
              <a:buClr>
                <a:srgbClr val="000000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</a:rPr>
              <a:t>High-quality, engaging learning experience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4477" y="2316269"/>
            <a:ext cx="3458817" cy="286232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Certificate in Insurance Fundamentals (LOMA 281/291)</a:t>
            </a:r>
          </a:p>
          <a:p>
            <a:endParaRPr lang="en-US" dirty="0"/>
          </a:p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Complete Insurance Fundamentals (CIF)</a:t>
            </a:r>
          </a:p>
          <a:p>
            <a:endParaRPr lang="en-US" dirty="0"/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Industry Advantage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Insurance Immersion &amp; Executive Immersion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5972411" y="1699970"/>
            <a:ext cx="1622066" cy="409492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451352" y="1346025"/>
            <a:ext cx="3745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/>
                </a:solidFill>
              </a:rPr>
              <a:t>Offering multiple ways to learn industry fundamentals:</a:t>
            </a:r>
          </a:p>
        </p:txBody>
      </p:sp>
    </p:spTree>
    <p:extLst>
      <p:ext uri="{BB962C8B-B14F-4D97-AF65-F5344CB8AC3E}">
        <p14:creationId xmlns:p14="http://schemas.microsoft.com/office/powerpoint/2010/main" val="341064894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1_Title slide">
  <a:themeElements>
    <a:clrScheme name="LOMA">
      <a:dk1>
        <a:sysClr val="windowText" lastClr="000000"/>
      </a:dk1>
      <a:lt1>
        <a:sysClr val="window" lastClr="FFFFFF"/>
      </a:lt1>
      <a:dk2>
        <a:srgbClr val="2683C6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7CE1E7"/>
      </a:folHlink>
    </a:clrScheme>
    <a:fontScheme name="LO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1223</Words>
  <Application>Microsoft Office PowerPoint</Application>
  <PresentationFormat>Widescreen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MT</vt:lpstr>
      <vt:lpstr>Calibri</vt:lpstr>
      <vt:lpstr>Times New Roman</vt:lpstr>
      <vt:lpstr>2022 LIMRA-LOMA Presentation</vt:lpstr>
      <vt:lpstr>1_Title slide</vt:lpstr>
      <vt:lpstr>Prioritized Solutions – Facilitated Learning</vt:lpstr>
      <vt:lpstr>Where Facilitated Learning Fits In</vt:lpstr>
      <vt:lpstr>Finance for Insurance Leaders</vt:lpstr>
      <vt:lpstr>Finance for Insurance Leaders</vt:lpstr>
      <vt:lpstr>2023 Program Results</vt:lpstr>
      <vt:lpstr>Job titles of recent participants</vt:lpstr>
      <vt:lpstr>Finance for Insurance Leaders – What to Know for 2024</vt:lpstr>
      <vt:lpstr>Insurance Immersion &amp; Executive Immersion</vt:lpstr>
      <vt:lpstr>How is Insurance Immersion SIMILAR to other products? </vt:lpstr>
      <vt:lpstr>How is Insurance Immersion UNIQUE? </vt:lpstr>
      <vt:lpstr>WHO is Insurance Immersion for? </vt:lpstr>
      <vt:lpstr>Job titles of recent participants</vt:lpstr>
      <vt:lpstr>Insurance Immersion – What to Know for 2024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Facilitated Learning? (Instructor-Led Training)</dc:title>
  <dc:creator>Brown, Barbara</dc:creator>
  <cp:lastModifiedBy>Brown, Barbara</cp:lastModifiedBy>
  <cp:revision>121</cp:revision>
  <dcterms:created xsi:type="dcterms:W3CDTF">2023-06-26T15:21:27Z</dcterms:created>
  <dcterms:modified xsi:type="dcterms:W3CDTF">2023-11-17T16:03:29Z</dcterms:modified>
</cp:coreProperties>
</file>